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2" r:id="rId4"/>
    <p:sldId id="258" r:id="rId5"/>
    <p:sldId id="260" r:id="rId6"/>
    <p:sldId id="259"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6901" autoAdjust="0"/>
  </p:normalViewPr>
  <p:slideViewPr>
    <p:cSldViewPr snapToGrid="0">
      <p:cViewPr varScale="1">
        <p:scale>
          <a:sx n="74" d="100"/>
          <a:sy n="74" d="100"/>
        </p:scale>
        <p:origin x="132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E80D22-A38E-41DF-8743-71FACEBADC9A}" type="datetimeFigureOut">
              <a:rPr lang="en-GB" smtClean="0"/>
              <a:t>25/11/2022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5CF50-EF04-443D-B7C2-71C814BD8C41}" type="slidenum">
              <a:rPr lang="en-GB" smtClean="0"/>
              <a:t>‹#›</a:t>
            </a:fld>
            <a:endParaRPr lang="en-GB"/>
          </a:p>
        </p:txBody>
      </p:sp>
    </p:spTree>
    <p:extLst>
      <p:ext uri="{BB962C8B-B14F-4D97-AF65-F5344CB8AC3E}">
        <p14:creationId xmlns:p14="http://schemas.microsoft.com/office/powerpoint/2010/main" val="625681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Arial" panose="020B0604020202020204" pitchFamily="34" charset="0"/>
              </a:rPr>
              <a:t>Thank Interpol for the definition.</a:t>
            </a:r>
          </a:p>
          <a:p>
            <a:pPr algn="l"/>
            <a:endParaRPr lang="en-GB" b="0" i="0" dirty="0">
              <a:solidFill>
                <a:srgbClr val="000000"/>
              </a:solidFill>
              <a:effectLst/>
              <a:latin typeface="Arial" panose="020B0604020202020204" pitchFamily="34" charset="0"/>
            </a:endParaRPr>
          </a:p>
          <a:p>
            <a:pPr algn="l"/>
            <a:r>
              <a:rPr lang="en-GB" b="0" i="0" dirty="0">
                <a:solidFill>
                  <a:srgbClr val="000000"/>
                </a:solidFill>
                <a:effectLst/>
                <a:latin typeface="Arial" panose="020B0604020202020204" pitchFamily="34" charset="0"/>
              </a:rPr>
              <a:t>Data a part of basically everything we do. </a:t>
            </a:r>
          </a:p>
          <a:p>
            <a:pPr algn="l"/>
            <a:endParaRPr lang="en-GB" b="0" i="0" dirty="0">
              <a:solidFill>
                <a:srgbClr val="000000"/>
              </a:solidFill>
              <a:effectLst/>
              <a:latin typeface="Arial" panose="020B0604020202020204" pitchFamily="34" charset="0"/>
            </a:endParaRPr>
          </a:p>
          <a:p>
            <a:pPr algn="l"/>
            <a:r>
              <a:rPr lang="en-GB" b="0" i="0" dirty="0">
                <a:solidFill>
                  <a:srgbClr val="000000"/>
                </a:solidFill>
                <a:effectLst/>
                <a:latin typeface="Arial" panose="020B0604020202020204" pitchFamily="34" charset="0"/>
              </a:rPr>
              <a:t>Working on our computers.</a:t>
            </a:r>
          </a:p>
          <a:p>
            <a:pPr algn="l"/>
            <a:r>
              <a:rPr lang="en-GB" b="0" i="0" dirty="0">
                <a:solidFill>
                  <a:srgbClr val="000000"/>
                </a:solidFill>
                <a:effectLst/>
                <a:latin typeface="Arial" panose="020B0604020202020204" pitchFamily="34" charset="0"/>
              </a:rPr>
              <a:t>Texting people. Calling people!</a:t>
            </a:r>
          </a:p>
          <a:p>
            <a:pPr algn="l"/>
            <a:r>
              <a:rPr lang="en-GB" b="0" i="0" dirty="0">
                <a:solidFill>
                  <a:srgbClr val="000000"/>
                </a:solidFill>
                <a:effectLst/>
                <a:latin typeface="Arial" panose="020B0604020202020204" pitchFamily="34" charset="0"/>
              </a:rPr>
              <a:t>Coming to class.</a:t>
            </a:r>
          </a:p>
          <a:p>
            <a:pPr algn="l"/>
            <a:endParaRPr lang="en-GB" b="0" i="0" dirty="0">
              <a:solidFill>
                <a:srgbClr val="000000"/>
              </a:solidFill>
              <a:effectLst/>
              <a:latin typeface="Arial" panose="020B0604020202020204" pitchFamily="34" charset="0"/>
            </a:endParaRPr>
          </a:p>
          <a:p>
            <a:pPr algn="l"/>
            <a:r>
              <a:rPr lang="en-GB" b="0" i="0" dirty="0">
                <a:solidFill>
                  <a:srgbClr val="000000"/>
                </a:solidFill>
                <a:effectLst/>
                <a:latin typeface="Arial" panose="020B0604020202020204" pitchFamily="34" charset="0"/>
              </a:rPr>
              <a:t>Crimes included.</a:t>
            </a:r>
          </a:p>
        </p:txBody>
      </p:sp>
      <p:sp>
        <p:nvSpPr>
          <p:cNvPr id="4" name="Slide Number Placeholder 3"/>
          <p:cNvSpPr>
            <a:spLocks noGrp="1"/>
          </p:cNvSpPr>
          <p:nvPr>
            <p:ph type="sldNum" sz="quarter" idx="5"/>
          </p:nvPr>
        </p:nvSpPr>
        <p:spPr/>
        <p:txBody>
          <a:bodyPr/>
          <a:lstStyle/>
          <a:p>
            <a:fld id="{1F55CF50-EF04-443D-B7C2-71C814BD8C41}" type="slidenum">
              <a:rPr lang="en-GB" smtClean="0"/>
              <a:t>2</a:t>
            </a:fld>
            <a:endParaRPr lang="en-GB"/>
          </a:p>
        </p:txBody>
      </p:sp>
    </p:spTree>
    <p:extLst>
      <p:ext uri="{BB962C8B-B14F-4D97-AF65-F5344CB8AC3E}">
        <p14:creationId xmlns:p14="http://schemas.microsoft.com/office/powerpoint/2010/main" val="3199526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Arial" panose="020B0604020202020204" pitchFamily="34" charset="0"/>
              </a:rPr>
              <a:t>CLICK Everywhere!</a:t>
            </a:r>
          </a:p>
          <a:p>
            <a:pPr algn="l"/>
            <a:endParaRPr lang="en-GB" b="0" i="0" dirty="0">
              <a:solidFill>
                <a:srgbClr val="000000"/>
              </a:solidFill>
              <a:effectLst/>
              <a:latin typeface="Arial" panose="020B0604020202020204" pitchFamily="34" charset="0"/>
            </a:endParaRPr>
          </a:p>
          <a:p>
            <a:pPr algn="l"/>
            <a:r>
              <a:rPr lang="en-GB" b="0" i="0" dirty="0">
                <a:solidFill>
                  <a:srgbClr val="000000"/>
                </a:solidFill>
                <a:effectLst/>
                <a:latin typeface="Arial" panose="020B0604020202020204" pitchFamily="34" charset="0"/>
              </a:rPr>
              <a:t>evidence collected from –</a:t>
            </a:r>
          </a:p>
          <a:p>
            <a:pPr algn="l"/>
            <a:r>
              <a:rPr lang="en-GB" b="0" i="0" dirty="0">
                <a:solidFill>
                  <a:srgbClr val="000000"/>
                </a:solidFill>
                <a:effectLst/>
                <a:latin typeface="Arial" panose="020B0604020202020204" pitchFamily="34" charset="0"/>
              </a:rPr>
              <a:t>CLICK computers, smartphones, remote storage</a:t>
            </a:r>
          </a:p>
          <a:p>
            <a:pPr marL="171450" indent="-171450" algn="l">
              <a:buFontTx/>
              <a:buChar char="-"/>
            </a:pPr>
            <a:r>
              <a:rPr lang="en-GB" b="0" i="0" dirty="0">
                <a:solidFill>
                  <a:srgbClr val="000000"/>
                </a:solidFill>
                <a:effectLst/>
                <a:latin typeface="Arial" panose="020B0604020202020204" pitchFamily="34" charset="0"/>
              </a:rPr>
              <a:t>drones, CCTV, aircraft telemetry.</a:t>
            </a:r>
          </a:p>
          <a:p>
            <a:pPr marL="171450" indent="-171450" algn="l">
              <a:buFontTx/>
              <a:buChar char="-"/>
            </a:pPr>
            <a:endParaRPr lang="en-GB" b="0" i="0" dirty="0">
              <a:solidFill>
                <a:srgbClr val="000000"/>
              </a:solidFill>
              <a:effectLst/>
              <a:latin typeface="Arial" panose="020B0604020202020204" pitchFamily="34" charset="0"/>
            </a:endParaRPr>
          </a:p>
          <a:p>
            <a:pPr algn="l"/>
            <a:r>
              <a:rPr lang="en-GB" b="0" i="0" dirty="0">
                <a:solidFill>
                  <a:srgbClr val="000000"/>
                </a:solidFill>
                <a:effectLst/>
                <a:latin typeface="Arial" panose="020B0604020202020204" pitchFamily="34" charset="0"/>
              </a:rPr>
              <a:t>Goal is to extract data, analyse it, turn it into useful information</a:t>
            </a:r>
          </a:p>
        </p:txBody>
      </p:sp>
      <p:sp>
        <p:nvSpPr>
          <p:cNvPr id="4" name="Slide Number Placeholder 3"/>
          <p:cNvSpPr>
            <a:spLocks noGrp="1"/>
          </p:cNvSpPr>
          <p:nvPr>
            <p:ph type="sldNum" sz="quarter" idx="5"/>
          </p:nvPr>
        </p:nvSpPr>
        <p:spPr/>
        <p:txBody>
          <a:bodyPr/>
          <a:lstStyle/>
          <a:p>
            <a:fld id="{1F55CF50-EF04-443D-B7C2-71C814BD8C41}" type="slidenum">
              <a:rPr lang="en-GB" smtClean="0"/>
              <a:t>3</a:t>
            </a:fld>
            <a:endParaRPr lang="en-GB"/>
          </a:p>
        </p:txBody>
      </p:sp>
    </p:spTree>
    <p:extLst>
      <p:ext uri="{BB962C8B-B14F-4D97-AF65-F5344CB8AC3E}">
        <p14:creationId xmlns:p14="http://schemas.microsoft.com/office/powerpoint/2010/main" val="2075753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Involve?</a:t>
            </a:r>
          </a:p>
          <a:p>
            <a:r>
              <a:rPr lang="en-GB" dirty="0"/>
              <a:t>CLICK – Too much to cover here!</a:t>
            </a:r>
          </a:p>
          <a:p>
            <a:endParaRPr lang="en-GB" dirty="0"/>
          </a:p>
          <a:p>
            <a:r>
              <a:rPr lang="en-GB" dirty="0"/>
              <a:t>Basics comes down to Analysis CLICK</a:t>
            </a:r>
          </a:p>
          <a:p>
            <a:endParaRPr lang="en-GB" dirty="0"/>
          </a:p>
          <a:p>
            <a:r>
              <a:rPr lang="en-GB" dirty="0"/>
              <a:t>Your basic questions CLICK</a:t>
            </a:r>
          </a:p>
          <a:p>
            <a:endParaRPr lang="en-GB" dirty="0"/>
          </a:p>
          <a:p>
            <a:r>
              <a:rPr lang="en-GB" dirty="0"/>
              <a:t>Who made these files?</a:t>
            </a:r>
          </a:p>
          <a:p>
            <a:r>
              <a:rPr lang="en-GB" dirty="0"/>
              <a:t>What are these files?</a:t>
            </a:r>
          </a:p>
          <a:p>
            <a:r>
              <a:rPr lang="en-GB" dirty="0"/>
              <a:t>When were they edited? When were they last accessed?</a:t>
            </a:r>
          </a:p>
          <a:p>
            <a:r>
              <a:rPr lang="en-GB" dirty="0"/>
              <a:t>How are they stored? Are they structured in some way? </a:t>
            </a:r>
          </a:p>
          <a:p>
            <a:r>
              <a:rPr lang="en-GB" dirty="0"/>
              <a:t>Is it software? How does it work?</a:t>
            </a:r>
          </a:p>
          <a:p>
            <a:endParaRPr lang="en-GB" dirty="0"/>
          </a:p>
          <a:p>
            <a:r>
              <a:rPr lang="en-GB" dirty="0"/>
              <a:t>Steganography is putting information within other information or physical objects so that you can’t immediately see it by examining it.</a:t>
            </a:r>
          </a:p>
          <a:p>
            <a:r>
              <a:rPr lang="en-GB" dirty="0"/>
              <a:t>You might have seen stuff where applying different colour filters to a picture reveals different things.</a:t>
            </a:r>
          </a:p>
          <a:p>
            <a:r>
              <a:rPr lang="en-GB" dirty="0"/>
              <a:t>In computing, put simply it’s concealing stuff inside files that shouldn’t be there. You can do cool stuff like leave pictures in sound, or leave messages not in pictures but at the end of picture files.</a:t>
            </a:r>
          </a:p>
        </p:txBody>
      </p:sp>
      <p:sp>
        <p:nvSpPr>
          <p:cNvPr id="4" name="Slide Number Placeholder 3"/>
          <p:cNvSpPr>
            <a:spLocks noGrp="1"/>
          </p:cNvSpPr>
          <p:nvPr>
            <p:ph type="sldNum" sz="quarter" idx="5"/>
          </p:nvPr>
        </p:nvSpPr>
        <p:spPr/>
        <p:txBody>
          <a:bodyPr/>
          <a:lstStyle/>
          <a:p>
            <a:fld id="{1F55CF50-EF04-443D-B7C2-71C814BD8C41}" type="slidenum">
              <a:rPr lang="en-GB" smtClean="0"/>
              <a:t>4</a:t>
            </a:fld>
            <a:endParaRPr lang="en-GB"/>
          </a:p>
        </p:txBody>
      </p:sp>
    </p:spTree>
    <p:extLst>
      <p:ext uri="{BB962C8B-B14F-4D97-AF65-F5344CB8AC3E}">
        <p14:creationId xmlns:p14="http://schemas.microsoft.com/office/powerpoint/2010/main" val="3341059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Wireshark.</a:t>
            </a:r>
          </a:p>
          <a:p>
            <a:endParaRPr lang="en-GB" dirty="0"/>
          </a:p>
          <a:p>
            <a:r>
              <a:rPr lang="en-GB" dirty="0"/>
              <a:t>Pack analyser. Network troubleshooting, analysis, development, and spying.</a:t>
            </a:r>
          </a:p>
          <a:p>
            <a:endParaRPr lang="en-GB" dirty="0"/>
          </a:p>
          <a:p>
            <a:r>
              <a:rPr lang="en-GB" dirty="0"/>
              <a:t>Autopsy and the Sleuth Kit.</a:t>
            </a:r>
          </a:p>
          <a:p>
            <a:endParaRPr lang="en-GB" dirty="0"/>
          </a:p>
          <a:p>
            <a:r>
              <a:rPr lang="en-GB" dirty="0"/>
              <a:t>Digital forensics toolkits for studying hard drives. Autopsy is the front-end in the same way </a:t>
            </a:r>
            <a:r>
              <a:rPr lang="en-GB" dirty="0" err="1"/>
              <a:t>Github</a:t>
            </a:r>
            <a:r>
              <a:rPr lang="en-GB" dirty="0"/>
              <a:t> Desktop is to Git.</a:t>
            </a:r>
          </a:p>
          <a:p>
            <a:r>
              <a:rPr lang="en-GB" dirty="0"/>
              <a:t>Brings all sorts of information about the drive into one helpful tool. </a:t>
            </a:r>
          </a:p>
          <a:p>
            <a:endParaRPr lang="en-GB" dirty="0"/>
          </a:p>
          <a:p>
            <a:r>
              <a:rPr lang="en-GB" dirty="0"/>
              <a:t>Internet browser bookmarks, history, cookies, search history, the lot.</a:t>
            </a:r>
          </a:p>
          <a:p>
            <a:r>
              <a:rPr lang="en-GB" dirty="0"/>
              <a:t>Information about all the files, including deleted ones.</a:t>
            </a:r>
          </a:p>
          <a:p>
            <a:r>
              <a:rPr lang="en-GB" dirty="0"/>
              <a:t>Emails stored locally? It’ll grab those. Contact lists and the like will be grabbed and catalogued too.</a:t>
            </a:r>
          </a:p>
          <a:p>
            <a:endParaRPr lang="en-GB" dirty="0"/>
          </a:p>
          <a:p>
            <a:r>
              <a:rPr lang="en-GB" dirty="0"/>
              <a:t>BOTH ARE FREE AND OPEN-SOURCE</a:t>
            </a:r>
          </a:p>
        </p:txBody>
      </p:sp>
      <p:sp>
        <p:nvSpPr>
          <p:cNvPr id="4" name="Slide Number Placeholder 3"/>
          <p:cNvSpPr>
            <a:spLocks noGrp="1"/>
          </p:cNvSpPr>
          <p:nvPr>
            <p:ph type="sldNum" sz="quarter" idx="5"/>
          </p:nvPr>
        </p:nvSpPr>
        <p:spPr/>
        <p:txBody>
          <a:bodyPr/>
          <a:lstStyle/>
          <a:p>
            <a:fld id="{1F55CF50-EF04-443D-B7C2-71C814BD8C41}" type="slidenum">
              <a:rPr lang="en-GB" smtClean="0"/>
              <a:t>5</a:t>
            </a:fld>
            <a:endParaRPr lang="en-GB"/>
          </a:p>
        </p:txBody>
      </p:sp>
    </p:spTree>
    <p:extLst>
      <p:ext uri="{BB962C8B-B14F-4D97-AF65-F5344CB8AC3E}">
        <p14:creationId xmlns:p14="http://schemas.microsoft.com/office/powerpoint/2010/main" val="3560004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do consumers want? CLICK</a:t>
            </a:r>
          </a:p>
          <a:p>
            <a:endParaRPr lang="en-GB" dirty="0"/>
          </a:p>
          <a:p>
            <a:r>
              <a:rPr lang="en-GB" dirty="0"/>
              <a:t>PRIVACY AND CONFIDENTIALITY!</a:t>
            </a:r>
          </a:p>
          <a:p>
            <a:endParaRPr lang="en-GB" dirty="0"/>
          </a:p>
          <a:p>
            <a:r>
              <a:rPr lang="en-GB" dirty="0"/>
              <a:t>You don’t want people to read your stuff!</a:t>
            </a:r>
          </a:p>
          <a:p>
            <a:r>
              <a:rPr lang="en-GB" dirty="0"/>
              <a:t>Online? Don’t want people necessarily to know who you are. Where you live.</a:t>
            </a:r>
          </a:p>
          <a:p>
            <a:endParaRPr lang="en-GB" dirty="0"/>
          </a:p>
          <a:p>
            <a:r>
              <a:rPr lang="en-GB" dirty="0"/>
              <a:t>Right to privacy. Right to anonymity. Right to confidentiality.</a:t>
            </a:r>
          </a:p>
          <a:p>
            <a:endParaRPr lang="en-GB" dirty="0"/>
          </a:p>
          <a:p>
            <a:r>
              <a:rPr lang="en-GB" dirty="0"/>
              <a:t>Silly personal details up to your bank statements, tax records, medical information.</a:t>
            </a:r>
          </a:p>
        </p:txBody>
      </p:sp>
      <p:sp>
        <p:nvSpPr>
          <p:cNvPr id="4" name="Slide Number Placeholder 3"/>
          <p:cNvSpPr>
            <a:spLocks noGrp="1"/>
          </p:cNvSpPr>
          <p:nvPr>
            <p:ph type="sldNum" sz="quarter" idx="5"/>
          </p:nvPr>
        </p:nvSpPr>
        <p:spPr/>
        <p:txBody>
          <a:bodyPr/>
          <a:lstStyle/>
          <a:p>
            <a:fld id="{1F55CF50-EF04-443D-B7C2-71C814BD8C41}" type="slidenum">
              <a:rPr lang="en-GB" smtClean="0"/>
              <a:t>6</a:t>
            </a:fld>
            <a:endParaRPr lang="en-GB"/>
          </a:p>
        </p:txBody>
      </p:sp>
    </p:spTree>
    <p:extLst>
      <p:ext uri="{BB962C8B-B14F-4D97-AF65-F5344CB8AC3E}">
        <p14:creationId xmlns:p14="http://schemas.microsoft.com/office/powerpoint/2010/main" val="2011178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does forensics hate? CLICK</a:t>
            </a:r>
          </a:p>
          <a:p>
            <a:endParaRPr lang="en-GB" dirty="0"/>
          </a:p>
          <a:p>
            <a:r>
              <a:rPr lang="en-GB" dirty="0"/>
              <a:t>Privacy &amp; Confidentiality for all of the reasons I just said.</a:t>
            </a:r>
          </a:p>
          <a:p>
            <a:endParaRPr lang="en-GB" dirty="0"/>
          </a:p>
          <a:p>
            <a:r>
              <a:rPr lang="en-GB" dirty="0"/>
              <a:t>Here’s an insane paragraph from a paper published by two guys at Derby University.</a:t>
            </a:r>
          </a:p>
        </p:txBody>
      </p:sp>
      <p:sp>
        <p:nvSpPr>
          <p:cNvPr id="4" name="Slide Number Placeholder 3"/>
          <p:cNvSpPr>
            <a:spLocks noGrp="1"/>
          </p:cNvSpPr>
          <p:nvPr>
            <p:ph type="sldNum" sz="quarter" idx="5"/>
          </p:nvPr>
        </p:nvSpPr>
        <p:spPr/>
        <p:txBody>
          <a:bodyPr/>
          <a:lstStyle/>
          <a:p>
            <a:fld id="{1F55CF50-EF04-443D-B7C2-71C814BD8C41}" type="slidenum">
              <a:rPr lang="en-GB" smtClean="0"/>
              <a:t>7</a:t>
            </a:fld>
            <a:endParaRPr lang="en-GB"/>
          </a:p>
        </p:txBody>
      </p:sp>
    </p:spTree>
    <p:extLst>
      <p:ext uri="{BB962C8B-B14F-4D97-AF65-F5344CB8AC3E}">
        <p14:creationId xmlns:p14="http://schemas.microsoft.com/office/powerpoint/2010/main" val="2234457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Arial" panose="020B0604020202020204" pitchFamily="34" charset="0"/>
              </a:rPr>
              <a:t>So the good guys need CLICK</a:t>
            </a:r>
          </a:p>
          <a:p>
            <a:pPr algn="l"/>
            <a:endParaRPr lang="en-GB" b="0" i="0" dirty="0">
              <a:solidFill>
                <a:srgbClr val="000000"/>
              </a:solidFill>
              <a:effectLst/>
              <a:latin typeface="Arial" panose="020B0604020202020204" pitchFamily="34" charset="0"/>
            </a:endParaRPr>
          </a:p>
          <a:p>
            <a:pPr algn="l"/>
            <a:r>
              <a:rPr lang="en-GB" b="0" i="0" dirty="0">
                <a:solidFill>
                  <a:srgbClr val="000000"/>
                </a:solidFill>
                <a:effectLst/>
                <a:latin typeface="Arial" panose="020B0604020202020204" pitchFamily="34" charset="0"/>
              </a:rPr>
              <a:t>A recognised professional body with a code of ethics.</a:t>
            </a:r>
          </a:p>
          <a:p>
            <a:pPr algn="l"/>
            <a:r>
              <a:rPr lang="en-GB" b="0" i="0" dirty="0">
                <a:solidFill>
                  <a:srgbClr val="000000"/>
                </a:solidFill>
                <a:effectLst/>
                <a:latin typeface="Arial" panose="020B0604020202020204" pitchFamily="34" charset="0"/>
              </a:rPr>
              <a:t>Proper, consistent training and accreditation.</a:t>
            </a:r>
          </a:p>
          <a:p>
            <a:pPr algn="l"/>
            <a:r>
              <a:rPr lang="en-GB" b="1" i="0" dirty="0">
                <a:solidFill>
                  <a:srgbClr val="181818"/>
                </a:solidFill>
                <a:effectLst/>
                <a:latin typeface="nunito" panose="020B0604020202020204" pitchFamily="2" charset="0"/>
              </a:rPr>
              <a:t>ISO 17025 </a:t>
            </a:r>
            <a:r>
              <a:rPr lang="en-GB" b="0" i="0" dirty="0">
                <a:solidFill>
                  <a:srgbClr val="181818"/>
                </a:solidFill>
                <a:effectLst/>
                <a:latin typeface="nunito" panose="020B0604020202020204" pitchFamily="2" charset="0"/>
              </a:rPr>
              <a:t>in 2017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12529"/>
                </a:solidFill>
                <a:effectLst/>
                <a:latin typeface="Inter var ISO"/>
              </a:rPr>
              <a:t>Broad standard around Testing and calibrating laboratories to prove their output is consistent</a:t>
            </a:r>
            <a:endParaRPr lang="en-GB" b="0" i="0" dirty="0">
              <a:solidFill>
                <a:srgbClr val="181818"/>
              </a:solidFill>
              <a:effectLst/>
              <a:latin typeface="nunito" panose="020B0604020202020204" pitchFamily="2" charset="0"/>
            </a:endParaRPr>
          </a:p>
          <a:p>
            <a:pPr algn="l"/>
            <a:r>
              <a:rPr lang="en-GB" b="0" i="0" dirty="0">
                <a:solidFill>
                  <a:srgbClr val="000000"/>
                </a:solidFill>
                <a:effectLst/>
                <a:latin typeface="Arial" panose="020B0604020202020204" pitchFamily="34" charset="0"/>
              </a:rPr>
              <a:t>Forensic Science Regulator code of practice</a:t>
            </a:r>
          </a:p>
          <a:p>
            <a:pPr algn="l"/>
            <a:endParaRPr lang="en-GB" b="0" i="0" dirty="0">
              <a:solidFill>
                <a:srgbClr val="000000"/>
              </a:solidFill>
              <a:effectLst/>
              <a:latin typeface="Arial" panose="020B0604020202020204" pitchFamily="34" charset="0"/>
            </a:endParaRPr>
          </a:p>
          <a:p>
            <a:pPr algn="l"/>
            <a:r>
              <a:rPr lang="en-GB" b="0" i="0" dirty="0">
                <a:solidFill>
                  <a:srgbClr val="000000"/>
                </a:solidFill>
                <a:effectLst/>
                <a:latin typeface="Arial" panose="020B0604020202020204" pitchFamily="34" charset="0"/>
              </a:rPr>
              <a:t>This stuff is the lynchpin on a lot of legal cases. It is super important that the court be able to implicitly trust the capabilities of someone doing this job and that the information presented is correct and accurate, just like any other profession.</a:t>
            </a:r>
          </a:p>
          <a:p>
            <a:pPr algn="l"/>
            <a:endParaRPr lang="en-GB"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Arial" panose="020B0604020202020204" pitchFamily="34" charset="0"/>
              </a:rPr>
              <a:t>Forensic Science International 2021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Arial" panose="020B0604020202020204" pitchFamily="34" charset="0"/>
              </a:rPr>
              <a:t>Study presented 53 experts mostly from Norway but also from the UK, Europe and a few other places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Arial" panose="020B0604020202020204" pitchFamily="34" charset="0"/>
              </a:rPr>
              <a:t>Same 3GB of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PT Serif" panose="020A0603040505020204" pitchFamily="18" charset="0"/>
              </a:rPr>
              <a:t>given different types of contextual information either strongly indicating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PT Serif" panose="020A0603040505020204" pitchFamily="18" charset="0"/>
              </a:rPr>
              <a:t>guilt, containing ambiguous and weak indications of guilt, or else indicating innocence.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PT Serif" panose="020A0603040505020204" pitchFamily="18" charset="0"/>
              </a:rPr>
              <a:t>Other experts only received the scenario and no contextual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PT Serif" panose="020A0603040505020204" pitchFamily="18" charset="0"/>
              </a:rPr>
              <a:t>purpose was to better understand how such information impacted the judgment of experts.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PT Serif" panose="020A0603040505020204" pitchFamily="18" charset="0"/>
              </a:rPr>
              <a:t>The group provided with the context suggesting innocence made the smallest number of observations ‘indicating that they were biased to find less evidence’; and, by contrast, the group presented with information suggesting guilt found the highest number of observations ‘indicating they were biased to find more evidence’ – with the ‘weak guilt’ group finding ‘significantly more’ observations of guilt.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Arial" panose="020B0604020202020204" pitchFamily="34" charset="0"/>
              </a:rPr>
              <a:t>We’re making progress on this. Chartered Society of Forensics Sciences got a royal charter in 2014 and is the de facto body in the UK. US is a mess and has a whole bunch, making everything a little more shaky.</a:t>
            </a:r>
          </a:p>
          <a:p>
            <a:pPr algn="l"/>
            <a:endParaRPr lang="en-GB" b="0" i="0"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1F55CF50-EF04-443D-B7C2-71C814BD8C41}" type="slidenum">
              <a:rPr lang="en-GB" smtClean="0"/>
              <a:t>8</a:t>
            </a:fld>
            <a:endParaRPr lang="en-GB"/>
          </a:p>
        </p:txBody>
      </p:sp>
    </p:spTree>
    <p:extLst>
      <p:ext uri="{BB962C8B-B14F-4D97-AF65-F5344CB8AC3E}">
        <p14:creationId xmlns:p14="http://schemas.microsoft.com/office/powerpoint/2010/main" val="4218930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55CF50-EF04-443D-B7C2-71C814BD8C41}" type="slidenum">
              <a:rPr lang="en-GB" smtClean="0"/>
              <a:t>9</a:t>
            </a:fld>
            <a:endParaRPr lang="en-GB"/>
          </a:p>
        </p:txBody>
      </p:sp>
    </p:spTree>
    <p:extLst>
      <p:ext uri="{BB962C8B-B14F-4D97-AF65-F5344CB8AC3E}">
        <p14:creationId xmlns:p14="http://schemas.microsoft.com/office/powerpoint/2010/main" val="1242877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9508A-13CC-1615-89EC-A0F4F04C86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F9E75FD-B270-07EB-1FDE-88957AAFB7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E28332B-FF42-F9B8-FD37-06C1E359303A}"/>
              </a:ext>
            </a:extLst>
          </p:cNvPr>
          <p:cNvSpPr>
            <a:spLocks noGrp="1"/>
          </p:cNvSpPr>
          <p:nvPr>
            <p:ph type="dt" sz="half" idx="10"/>
          </p:nvPr>
        </p:nvSpPr>
        <p:spPr/>
        <p:txBody>
          <a:bodyPr/>
          <a:lstStyle/>
          <a:p>
            <a:fld id="{8498A973-EE2E-461B-BFE9-A3AF86D00C97}" type="datetimeFigureOut">
              <a:rPr lang="en-GB" smtClean="0"/>
              <a:t>25/11/2022</a:t>
            </a:fld>
            <a:endParaRPr lang="en-GB"/>
          </a:p>
        </p:txBody>
      </p:sp>
      <p:sp>
        <p:nvSpPr>
          <p:cNvPr id="5" name="Footer Placeholder 4">
            <a:extLst>
              <a:ext uri="{FF2B5EF4-FFF2-40B4-BE49-F238E27FC236}">
                <a16:creationId xmlns:a16="http://schemas.microsoft.com/office/drawing/2014/main" id="{536D38B9-051D-9CB2-6252-115A7D9091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8F9350-83CD-FDA0-E5B1-4794C0B7FF83}"/>
              </a:ext>
            </a:extLst>
          </p:cNvPr>
          <p:cNvSpPr>
            <a:spLocks noGrp="1"/>
          </p:cNvSpPr>
          <p:nvPr>
            <p:ph type="sldNum" sz="quarter" idx="12"/>
          </p:nvPr>
        </p:nvSpPr>
        <p:spPr/>
        <p:txBody>
          <a:bodyPr/>
          <a:lstStyle/>
          <a:p>
            <a:fld id="{0D40D3A5-1D8D-434E-B28B-650D87C0E3EE}" type="slidenum">
              <a:rPr lang="en-GB" smtClean="0"/>
              <a:t>‹#›</a:t>
            </a:fld>
            <a:endParaRPr lang="en-GB"/>
          </a:p>
        </p:txBody>
      </p:sp>
    </p:spTree>
    <p:extLst>
      <p:ext uri="{BB962C8B-B14F-4D97-AF65-F5344CB8AC3E}">
        <p14:creationId xmlns:p14="http://schemas.microsoft.com/office/powerpoint/2010/main" val="1356686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6D69A-7240-76E4-63D5-0D94C5E6454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28E3BF9-4713-6F54-A5AE-9E69A3D74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C480EFF-1F28-54F3-EB91-CA6D5E7E1780}"/>
              </a:ext>
            </a:extLst>
          </p:cNvPr>
          <p:cNvSpPr>
            <a:spLocks noGrp="1"/>
          </p:cNvSpPr>
          <p:nvPr>
            <p:ph type="dt" sz="half" idx="10"/>
          </p:nvPr>
        </p:nvSpPr>
        <p:spPr/>
        <p:txBody>
          <a:bodyPr/>
          <a:lstStyle/>
          <a:p>
            <a:fld id="{8498A973-EE2E-461B-BFE9-A3AF86D00C97}" type="datetimeFigureOut">
              <a:rPr lang="en-GB" smtClean="0"/>
              <a:t>25/11/2022</a:t>
            </a:fld>
            <a:endParaRPr lang="en-GB"/>
          </a:p>
        </p:txBody>
      </p:sp>
      <p:sp>
        <p:nvSpPr>
          <p:cNvPr id="5" name="Footer Placeholder 4">
            <a:extLst>
              <a:ext uri="{FF2B5EF4-FFF2-40B4-BE49-F238E27FC236}">
                <a16:creationId xmlns:a16="http://schemas.microsoft.com/office/drawing/2014/main" id="{508370FE-C0F5-72B7-D9DA-B7B5AB4B20D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F4EF72-481F-6308-0AB8-89FF9479CF37}"/>
              </a:ext>
            </a:extLst>
          </p:cNvPr>
          <p:cNvSpPr>
            <a:spLocks noGrp="1"/>
          </p:cNvSpPr>
          <p:nvPr>
            <p:ph type="sldNum" sz="quarter" idx="12"/>
          </p:nvPr>
        </p:nvSpPr>
        <p:spPr/>
        <p:txBody>
          <a:bodyPr/>
          <a:lstStyle/>
          <a:p>
            <a:fld id="{0D40D3A5-1D8D-434E-B28B-650D87C0E3EE}" type="slidenum">
              <a:rPr lang="en-GB" smtClean="0"/>
              <a:t>‹#›</a:t>
            </a:fld>
            <a:endParaRPr lang="en-GB"/>
          </a:p>
        </p:txBody>
      </p:sp>
    </p:spTree>
    <p:extLst>
      <p:ext uri="{BB962C8B-B14F-4D97-AF65-F5344CB8AC3E}">
        <p14:creationId xmlns:p14="http://schemas.microsoft.com/office/powerpoint/2010/main" val="2407245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FB9C36-B9A1-31B7-A084-94A51538DF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2015EB0-B917-9479-92BE-150E43E543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12CF66-BF27-1781-089F-318BD1E2C954}"/>
              </a:ext>
            </a:extLst>
          </p:cNvPr>
          <p:cNvSpPr>
            <a:spLocks noGrp="1"/>
          </p:cNvSpPr>
          <p:nvPr>
            <p:ph type="dt" sz="half" idx="10"/>
          </p:nvPr>
        </p:nvSpPr>
        <p:spPr/>
        <p:txBody>
          <a:bodyPr/>
          <a:lstStyle/>
          <a:p>
            <a:fld id="{8498A973-EE2E-461B-BFE9-A3AF86D00C97}" type="datetimeFigureOut">
              <a:rPr lang="en-GB" smtClean="0"/>
              <a:t>25/11/2022</a:t>
            </a:fld>
            <a:endParaRPr lang="en-GB"/>
          </a:p>
        </p:txBody>
      </p:sp>
      <p:sp>
        <p:nvSpPr>
          <p:cNvPr id="5" name="Footer Placeholder 4">
            <a:extLst>
              <a:ext uri="{FF2B5EF4-FFF2-40B4-BE49-F238E27FC236}">
                <a16:creationId xmlns:a16="http://schemas.microsoft.com/office/drawing/2014/main" id="{17E5ADCD-991F-97A7-3674-3735FD7457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802DA0-2336-50C8-892B-002266B39738}"/>
              </a:ext>
            </a:extLst>
          </p:cNvPr>
          <p:cNvSpPr>
            <a:spLocks noGrp="1"/>
          </p:cNvSpPr>
          <p:nvPr>
            <p:ph type="sldNum" sz="quarter" idx="12"/>
          </p:nvPr>
        </p:nvSpPr>
        <p:spPr/>
        <p:txBody>
          <a:bodyPr/>
          <a:lstStyle/>
          <a:p>
            <a:fld id="{0D40D3A5-1D8D-434E-B28B-650D87C0E3EE}" type="slidenum">
              <a:rPr lang="en-GB" smtClean="0"/>
              <a:t>‹#›</a:t>
            </a:fld>
            <a:endParaRPr lang="en-GB"/>
          </a:p>
        </p:txBody>
      </p:sp>
    </p:spTree>
    <p:extLst>
      <p:ext uri="{BB962C8B-B14F-4D97-AF65-F5344CB8AC3E}">
        <p14:creationId xmlns:p14="http://schemas.microsoft.com/office/powerpoint/2010/main" val="1743952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A3EE5-1FFA-CFDB-83A2-C7BB0B0EFC6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7DE2F49-949B-6EC6-8E96-0CA57E6420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99BF16-648C-36A2-6DD3-73E12B19A685}"/>
              </a:ext>
            </a:extLst>
          </p:cNvPr>
          <p:cNvSpPr>
            <a:spLocks noGrp="1"/>
          </p:cNvSpPr>
          <p:nvPr>
            <p:ph type="dt" sz="half" idx="10"/>
          </p:nvPr>
        </p:nvSpPr>
        <p:spPr/>
        <p:txBody>
          <a:bodyPr/>
          <a:lstStyle/>
          <a:p>
            <a:fld id="{8498A973-EE2E-461B-BFE9-A3AF86D00C97}" type="datetimeFigureOut">
              <a:rPr lang="en-GB" smtClean="0"/>
              <a:t>25/11/2022</a:t>
            </a:fld>
            <a:endParaRPr lang="en-GB"/>
          </a:p>
        </p:txBody>
      </p:sp>
      <p:sp>
        <p:nvSpPr>
          <p:cNvPr id="5" name="Footer Placeholder 4">
            <a:extLst>
              <a:ext uri="{FF2B5EF4-FFF2-40B4-BE49-F238E27FC236}">
                <a16:creationId xmlns:a16="http://schemas.microsoft.com/office/drawing/2014/main" id="{E63D781E-9301-2B2C-3662-4D2849199F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E22B3A-24BF-08A4-B115-200BF2BC0E35}"/>
              </a:ext>
            </a:extLst>
          </p:cNvPr>
          <p:cNvSpPr>
            <a:spLocks noGrp="1"/>
          </p:cNvSpPr>
          <p:nvPr>
            <p:ph type="sldNum" sz="quarter" idx="12"/>
          </p:nvPr>
        </p:nvSpPr>
        <p:spPr/>
        <p:txBody>
          <a:bodyPr/>
          <a:lstStyle/>
          <a:p>
            <a:fld id="{0D40D3A5-1D8D-434E-B28B-650D87C0E3EE}" type="slidenum">
              <a:rPr lang="en-GB" smtClean="0"/>
              <a:t>‹#›</a:t>
            </a:fld>
            <a:endParaRPr lang="en-GB"/>
          </a:p>
        </p:txBody>
      </p:sp>
    </p:spTree>
    <p:extLst>
      <p:ext uri="{BB962C8B-B14F-4D97-AF65-F5344CB8AC3E}">
        <p14:creationId xmlns:p14="http://schemas.microsoft.com/office/powerpoint/2010/main" val="1143452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7ECE4-58DB-5A98-6B8E-508A0EEA43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526779E-B069-7FC4-83DF-50F5FCE22D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2C53DB-D1C5-EDB4-3C97-4077E18ACD1C}"/>
              </a:ext>
            </a:extLst>
          </p:cNvPr>
          <p:cNvSpPr>
            <a:spLocks noGrp="1"/>
          </p:cNvSpPr>
          <p:nvPr>
            <p:ph type="dt" sz="half" idx="10"/>
          </p:nvPr>
        </p:nvSpPr>
        <p:spPr/>
        <p:txBody>
          <a:bodyPr/>
          <a:lstStyle/>
          <a:p>
            <a:fld id="{8498A973-EE2E-461B-BFE9-A3AF86D00C97}" type="datetimeFigureOut">
              <a:rPr lang="en-GB" smtClean="0"/>
              <a:t>25/11/2022</a:t>
            </a:fld>
            <a:endParaRPr lang="en-GB"/>
          </a:p>
        </p:txBody>
      </p:sp>
      <p:sp>
        <p:nvSpPr>
          <p:cNvPr id="5" name="Footer Placeholder 4">
            <a:extLst>
              <a:ext uri="{FF2B5EF4-FFF2-40B4-BE49-F238E27FC236}">
                <a16:creationId xmlns:a16="http://schemas.microsoft.com/office/drawing/2014/main" id="{51DD45F1-1831-1D40-7F38-BD012A5679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C700C7-E3A2-4C21-96AE-4B741AD4EA8F}"/>
              </a:ext>
            </a:extLst>
          </p:cNvPr>
          <p:cNvSpPr>
            <a:spLocks noGrp="1"/>
          </p:cNvSpPr>
          <p:nvPr>
            <p:ph type="sldNum" sz="quarter" idx="12"/>
          </p:nvPr>
        </p:nvSpPr>
        <p:spPr/>
        <p:txBody>
          <a:bodyPr/>
          <a:lstStyle/>
          <a:p>
            <a:fld id="{0D40D3A5-1D8D-434E-B28B-650D87C0E3EE}" type="slidenum">
              <a:rPr lang="en-GB" smtClean="0"/>
              <a:t>‹#›</a:t>
            </a:fld>
            <a:endParaRPr lang="en-GB"/>
          </a:p>
        </p:txBody>
      </p:sp>
    </p:spTree>
    <p:extLst>
      <p:ext uri="{BB962C8B-B14F-4D97-AF65-F5344CB8AC3E}">
        <p14:creationId xmlns:p14="http://schemas.microsoft.com/office/powerpoint/2010/main" val="3814434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366F0-1223-A82D-8DCA-319B22CF938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21FC7-1FC5-881E-7EB4-D45F122F5E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F96D9F3-615B-4509-394F-695080A294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D14DAFD-7082-C67D-D675-3C3162839ECC}"/>
              </a:ext>
            </a:extLst>
          </p:cNvPr>
          <p:cNvSpPr>
            <a:spLocks noGrp="1"/>
          </p:cNvSpPr>
          <p:nvPr>
            <p:ph type="dt" sz="half" idx="10"/>
          </p:nvPr>
        </p:nvSpPr>
        <p:spPr/>
        <p:txBody>
          <a:bodyPr/>
          <a:lstStyle/>
          <a:p>
            <a:fld id="{8498A973-EE2E-461B-BFE9-A3AF86D00C97}" type="datetimeFigureOut">
              <a:rPr lang="en-GB" smtClean="0"/>
              <a:t>25/11/2022</a:t>
            </a:fld>
            <a:endParaRPr lang="en-GB"/>
          </a:p>
        </p:txBody>
      </p:sp>
      <p:sp>
        <p:nvSpPr>
          <p:cNvPr id="6" name="Footer Placeholder 5">
            <a:extLst>
              <a:ext uri="{FF2B5EF4-FFF2-40B4-BE49-F238E27FC236}">
                <a16:creationId xmlns:a16="http://schemas.microsoft.com/office/drawing/2014/main" id="{726801D7-6F58-E63A-EF05-23A2D3A25A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93C69C7-A6C7-675F-AF7B-030C99031724}"/>
              </a:ext>
            </a:extLst>
          </p:cNvPr>
          <p:cNvSpPr>
            <a:spLocks noGrp="1"/>
          </p:cNvSpPr>
          <p:nvPr>
            <p:ph type="sldNum" sz="quarter" idx="12"/>
          </p:nvPr>
        </p:nvSpPr>
        <p:spPr/>
        <p:txBody>
          <a:bodyPr/>
          <a:lstStyle/>
          <a:p>
            <a:fld id="{0D40D3A5-1D8D-434E-B28B-650D87C0E3EE}" type="slidenum">
              <a:rPr lang="en-GB" smtClean="0"/>
              <a:t>‹#›</a:t>
            </a:fld>
            <a:endParaRPr lang="en-GB"/>
          </a:p>
        </p:txBody>
      </p:sp>
    </p:spTree>
    <p:extLst>
      <p:ext uri="{BB962C8B-B14F-4D97-AF65-F5344CB8AC3E}">
        <p14:creationId xmlns:p14="http://schemas.microsoft.com/office/powerpoint/2010/main" val="1891930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C2DD-3ECD-C53B-64CE-213B431C301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D1233CA-3E29-E906-0DEC-AD6AA2B229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078B37-74AB-7FCA-8C4B-14964C3327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A0A4FCE-9DF1-B955-726C-D18D8496FC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0F52B9-EED8-FF81-5AD0-6130574234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B58B465-31D6-FCEE-6F67-6877FA7240EE}"/>
              </a:ext>
            </a:extLst>
          </p:cNvPr>
          <p:cNvSpPr>
            <a:spLocks noGrp="1"/>
          </p:cNvSpPr>
          <p:nvPr>
            <p:ph type="dt" sz="half" idx="10"/>
          </p:nvPr>
        </p:nvSpPr>
        <p:spPr/>
        <p:txBody>
          <a:bodyPr/>
          <a:lstStyle/>
          <a:p>
            <a:fld id="{8498A973-EE2E-461B-BFE9-A3AF86D00C97}" type="datetimeFigureOut">
              <a:rPr lang="en-GB" smtClean="0"/>
              <a:t>25/11/2022</a:t>
            </a:fld>
            <a:endParaRPr lang="en-GB"/>
          </a:p>
        </p:txBody>
      </p:sp>
      <p:sp>
        <p:nvSpPr>
          <p:cNvPr id="8" name="Footer Placeholder 7">
            <a:extLst>
              <a:ext uri="{FF2B5EF4-FFF2-40B4-BE49-F238E27FC236}">
                <a16:creationId xmlns:a16="http://schemas.microsoft.com/office/drawing/2014/main" id="{60857DFC-51DE-BACE-CBAB-357C182FB90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4DE5E6D-8126-342F-07D0-F7E7663F2BFA}"/>
              </a:ext>
            </a:extLst>
          </p:cNvPr>
          <p:cNvSpPr>
            <a:spLocks noGrp="1"/>
          </p:cNvSpPr>
          <p:nvPr>
            <p:ph type="sldNum" sz="quarter" idx="12"/>
          </p:nvPr>
        </p:nvSpPr>
        <p:spPr/>
        <p:txBody>
          <a:bodyPr/>
          <a:lstStyle/>
          <a:p>
            <a:fld id="{0D40D3A5-1D8D-434E-B28B-650D87C0E3EE}" type="slidenum">
              <a:rPr lang="en-GB" smtClean="0"/>
              <a:t>‹#›</a:t>
            </a:fld>
            <a:endParaRPr lang="en-GB"/>
          </a:p>
        </p:txBody>
      </p:sp>
    </p:spTree>
    <p:extLst>
      <p:ext uri="{BB962C8B-B14F-4D97-AF65-F5344CB8AC3E}">
        <p14:creationId xmlns:p14="http://schemas.microsoft.com/office/powerpoint/2010/main" val="3875564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B89EE-6E27-AB13-349E-4F02891ACD3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A65F916-0BFC-F993-4096-5CF2D7F9CE55}"/>
              </a:ext>
            </a:extLst>
          </p:cNvPr>
          <p:cNvSpPr>
            <a:spLocks noGrp="1"/>
          </p:cNvSpPr>
          <p:nvPr>
            <p:ph type="dt" sz="half" idx="10"/>
          </p:nvPr>
        </p:nvSpPr>
        <p:spPr/>
        <p:txBody>
          <a:bodyPr/>
          <a:lstStyle/>
          <a:p>
            <a:fld id="{8498A973-EE2E-461B-BFE9-A3AF86D00C97}" type="datetimeFigureOut">
              <a:rPr lang="en-GB" smtClean="0"/>
              <a:t>25/11/2022</a:t>
            </a:fld>
            <a:endParaRPr lang="en-GB"/>
          </a:p>
        </p:txBody>
      </p:sp>
      <p:sp>
        <p:nvSpPr>
          <p:cNvPr id="4" name="Footer Placeholder 3">
            <a:extLst>
              <a:ext uri="{FF2B5EF4-FFF2-40B4-BE49-F238E27FC236}">
                <a16:creationId xmlns:a16="http://schemas.microsoft.com/office/drawing/2014/main" id="{3AB66FEB-C8FC-C353-EB78-C81D5C37315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265D042-5119-3CD8-7B2E-C775C76F7643}"/>
              </a:ext>
            </a:extLst>
          </p:cNvPr>
          <p:cNvSpPr>
            <a:spLocks noGrp="1"/>
          </p:cNvSpPr>
          <p:nvPr>
            <p:ph type="sldNum" sz="quarter" idx="12"/>
          </p:nvPr>
        </p:nvSpPr>
        <p:spPr/>
        <p:txBody>
          <a:bodyPr/>
          <a:lstStyle/>
          <a:p>
            <a:fld id="{0D40D3A5-1D8D-434E-B28B-650D87C0E3EE}" type="slidenum">
              <a:rPr lang="en-GB" smtClean="0"/>
              <a:t>‹#›</a:t>
            </a:fld>
            <a:endParaRPr lang="en-GB"/>
          </a:p>
        </p:txBody>
      </p:sp>
    </p:spTree>
    <p:extLst>
      <p:ext uri="{BB962C8B-B14F-4D97-AF65-F5344CB8AC3E}">
        <p14:creationId xmlns:p14="http://schemas.microsoft.com/office/powerpoint/2010/main" val="2435035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16FDCE-5DC3-BEAF-7EA1-B5481E974AC8}"/>
              </a:ext>
            </a:extLst>
          </p:cNvPr>
          <p:cNvSpPr>
            <a:spLocks noGrp="1"/>
          </p:cNvSpPr>
          <p:nvPr>
            <p:ph type="dt" sz="half" idx="10"/>
          </p:nvPr>
        </p:nvSpPr>
        <p:spPr/>
        <p:txBody>
          <a:bodyPr/>
          <a:lstStyle/>
          <a:p>
            <a:fld id="{8498A973-EE2E-461B-BFE9-A3AF86D00C97}" type="datetimeFigureOut">
              <a:rPr lang="en-GB" smtClean="0"/>
              <a:t>25/11/2022</a:t>
            </a:fld>
            <a:endParaRPr lang="en-GB"/>
          </a:p>
        </p:txBody>
      </p:sp>
      <p:sp>
        <p:nvSpPr>
          <p:cNvPr id="3" name="Footer Placeholder 2">
            <a:extLst>
              <a:ext uri="{FF2B5EF4-FFF2-40B4-BE49-F238E27FC236}">
                <a16:creationId xmlns:a16="http://schemas.microsoft.com/office/drawing/2014/main" id="{01A5D15A-30B9-D73D-6923-9F54440D5EF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0260590-9253-9CDC-7276-5536D21615C1}"/>
              </a:ext>
            </a:extLst>
          </p:cNvPr>
          <p:cNvSpPr>
            <a:spLocks noGrp="1"/>
          </p:cNvSpPr>
          <p:nvPr>
            <p:ph type="sldNum" sz="quarter" idx="12"/>
          </p:nvPr>
        </p:nvSpPr>
        <p:spPr/>
        <p:txBody>
          <a:bodyPr/>
          <a:lstStyle/>
          <a:p>
            <a:fld id="{0D40D3A5-1D8D-434E-B28B-650D87C0E3EE}" type="slidenum">
              <a:rPr lang="en-GB" smtClean="0"/>
              <a:t>‹#›</a:t>
            </a:fld>
            <a:endParaRPr lang="en-GB"/>
          </a:p>
        </p:txBody>
      </p:sp>
    </p:spTree>
    <p:extLst>
      <p:ext uri="{BB962C8B-B14F-4D97-AF65-F5344CB8AC3E}">
        <p14:creationId xmlns:p14="http://schemas.microsoft.com/office/powerpoint/2010/main" val="373804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ED7D4-356C-7954-B89E-C3D0D04C1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1B9C859-BF4D-049A-CEA3-6DEFA85134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F26FF05-3FA8-8585-EEDD-16AF888D4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AC5373-2CBC-E1D6-D2CA-10F8FB3911C1}"/>
              </a:ext>
            </a:extLst>
          </p:cNvPr>
          <p:cNvSpPr>
            <a:spLocks noGrp="1"/>
          </p:cNvSpPr>
          <p:nvPr>
            <p:ph type="dt" sz="half" idx="10"/>
          </p:nvPr>
        </p:nvSpPr>
        <p:spPr/>
        <p:txBody>
          <a:bodyPr/>
          <a:lstStyle/>
          <a:p>
            <a:fld id="{8498A973-EE2E-461B-BFE9-A3AF86D00C97}" type="datetimeFigureOut">
              <a:rPr lang="en-GB" smtClean="0"/>
              <a:t>25/11/2022</a:t>
            </a:fld>
            <a:endParaRPr lang="en-GB"/>
          </a:p>
        </p:txBody>
      </p:sp>
      <p:sp>
        <p:nvSpPr>
          <p:cNvPr id="6" name="Footer Placeholder 5">
            <a:extLst>
              <a:ext uri="{FF2B5EF4-FFF2-40B4-BE49-F238E27FC236}">
                <a16:creationId xmlns:a16="http://schemas.microsoft.com/office/drawing/2014/main" id="{365C9516-01E7-250F-C757-B2AF9AB42C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6D3C035-400D-5B19-7A32-3B3718780879}"/>
              </a:ext>
            </a:extLst>
          </p:cNvPr>
          <p:cNvSpPr>
            <a:spLocks noGrp="1"/>
          </p:cNvSpPr>
          <p:nvPr>
            <p:ph type="sldNum" sz="quarter" idx="12"/>
          </p:nvPr>
        </p:nvSpPr>
        <p:spPr/>
        <p:txBody>
          <a:bodyPr/>
          <a:lstStyle/>
          <a:p>
            <a:fld id="{0D40D3A5-1D8D-434E-B28B-650D87C0E3EE}" type="slidenum">
              <a:rPr lang="en-GB" smtClean="0"/>
              <a:t>‹#›</a:t>
            </a:fld>
            <a:endParaRPr lang="en-GB"/>
          </a:p>
        </p:txBody>
      </p:sp>
    </p:spTree>
    <p:extLst>
      <p:ext uri="{BB962C8B-B14F-4D97-AF65-F5344CB8AC3E}">
        <p14:creationId xmlns:p14="http://schemas.microsoft.com/office/powerpoint/2010/main" val="174033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31D8-ECDE-1DAA-AE99-085591AD28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844D6D3-BC88-7CD3-7382-0C508FE3B7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756AF59-14DC-F687-C796-84BD8E1F67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BC372-9185-D6AE-F347-735870612C90}"/>
              </a:ext>
            </a:extLst>
          </p:cNvPr>
          <p:cNvSpPr>
            <a:spLocks noGrp="1"/>
          </p:cNvSpPr>
          <p:nvPr>
            <p:ph type="dt" sz="half" idx="10"/>
          </p:nvPr>
        </p:nvSpPr>
        <p:spPr/>
        <p:txBody>
          <a:bodyPr/>
          <a:lstStyle/>
          <a:p>
            <a:fld id="{8498A973-EE2E-461B-BFE9-A3AF86D00C97}" type="datetimeFigureOut">
              <a:rPr lang="en-GB" smtClean="0"/>
              <a:t>25/11/2022</a:t>
            </a:fld>
            <a:endParaRPr lang="en-GB"/>
          </a:p>
        </p:txBody>
      </p:sp>
      <p:sp>
        <p:nvSpPr>
          <p:cNvPr id="6" name="Footer Placeholder 5">
            <a:extLst>
              <a:ext uri="{FF2B5EF4-FFF2-40B4-BE49-F238E27FC236}">
                <a16:creationId xmlns:a16="http://schemas.microsoft.com/office/drawing/2014/main" id="{5B5A6349-8BD3-AF34-9344-170BAFD472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FAF155-EF95-C359-C70C-DC9848491FD1}"/>
              </a:ext>
            </a:extLst>
          </p:cNvPr>
          <p:cNvSpPr>
            <a:spLocks noGrp="1"/>
          </p:cNvSpPr>
          <p:nvPr>
            <p:ph type="sldNum" sz="quarter" idx="12"/>
          </p:nvPr>
        </p:nvSpPr>
        <p:spPr/>
        <p:txBody>
          <a:bodyPr/>
          <a:lstStyle/>
          <a:p>
            <a:fld id="{0D40D3A5-1D8D-434E-B28B-650D87C0E3EE}" type="slidenum">
              <a:rPr lang="en-GB" smtClean="0"/>
              <a:t>‹#›</a:t>
            </a:fld>
            <a:endParaRPr lang="en-GB"/>
          </a:p>
        </p:txBody>
      </p:sp>
    </p:spTree>
    <p:extLst>
      <p:ext uri="{BB962C8B-B14F-4D97-AF65-F5344CB8AC3E}">
        <p14:creationId xmlns:p14="http://schemas.microsoft.com/office/powerpoint/2010/main" val="503812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C5E763-1F5A-F59B-EC30-B0C10E1806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7D81483-F638-7B06-6468-7520E91855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9D203BA-CD77-5A2C-B8A3-63F5249670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8A973-EE2E-461B-BFE9-A3AF86D00C97}" type="datetimeFigureOut">
              <a:rPr lang="en-GB" smtClean="0"/>
              <a:t>25/11/2022</a:t>
            </a:fld>
            <a:endParaRPr lang="en-GB"/>
          </a:p>
        </p:txBody>
      </p:sp>
      <p:sp>
        <p:nvSpPr>
          <p:cNvPr id="5" name="Footer Placeholder 4">
            <a:extLst>
              <a:ext uri="{FF2B5EF4-FFF2-40B4-BE49-F238E27FC236}">
                <a16:creationId xmlns:a16="http://schemas.microsoft.com/office/drawing/2014/main" id="{8A33A782-7F3A-240E-38CC-09BD4184B4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7E828F5-4E3C-C916-F8DD-0F298AF4AB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40D3A5-1D8D-434E-B28B-650D87C0E3EE}" type="slidenum">
              <a:rPr lang="en-GB" smtClean="0"/>
              <a:t>‹#›</a:t>
            </a:fld>
            <a:endParaRPr lang="en-GB"/>
          </a:p>
        </p:txBody>
      </p:sp>
    </p:spTree>
    <p:extLst>
      <p:ext uri="{BB962C8B-B14F-4D97-AF65-F5344CB8AC3E}">
        <p14:creationId xmlns:p14="http://schemas.microsoft.com/office/powerpoint/2010/main" val="3735499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pic>
        <p:nvPicPr>
          <p:cNvPr id="1026" name="Picture 2" descr="CSI: Crime Scene Investigation - Amy Carlson">
            <a:extLst>
              <a:ext uri="{FF2B5EF4-FFF2-40B4-BE49-F238E27FC236}">
                <a16:creationId xmlns:a16="http://schemas.microsoft.com/office/drawing/2014/main" id="{052D19B0-F9E3-9772-AD28-B8EEF73821B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Blur radius="25"/>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566257"/>
            <a:ext cx="12192000" cy="5725486"/>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18C37C3-2415-ED44-A674-C8438E67FEE0}"/>
              </a:ext>
            </a:extLst>
          </p:cNvPr>
          <p:cNvSpPr txBox="1"/>
          <p:nvPr/>
        </p:nvSpPr>
        <p:spPr>
          <a:xfrm>
            <a:off x="3168788" y="2321004"/>
            <a:ext cx="5854422" cy="1107996"/>
          </a:xfrm>
          <a:prstGeom prst="rect">
            <a:avLst/>
          </a:prstGeom>
          <a:noFill/>
        </p:spPr>
        <p:txBody>
          <a:bodyPr wrap="square" rtlCol="0">
            <a:spAutoFit/>
          </a:bodyPr>
          <a:lstStyle/>
          <a:p>
            <a:r>
              <a:rPr lang="en-GB" sz="6600" b="1" dirty="0">
                <a:ln>
                  <a:solidFill>
                    <a:schemeClr val="tx1"/>
                  </a:solidFill>
                </a:ln>
                <a:solidFill>
                  <a:schemeClr val="bg1"/>
                </a:solidFill>
              </a:rPr>
              <a:t>Digital Forensics</a:t>
            </a:r>
          </a:p>
        </p:txBody>
      </p:sp>
      <p:sp>
        <p:nvSpPr>
          <p:cNvPr id="5" name="TextBox 4">
            <a:extLst>
              <a:ext uri="{FF2B5EF4-FFF2-40B4-BE49-F238E27FC236}">
                <a16:creationId xmlns:a16="http://schemas.microsoft.com/office/drawing/2014/main" id="{7F0078E2-BE6C-E7E8-79EB-7A816BD78A2C}"/>
              </a:ext>
            </a:extLst>
          </p:cNvPr>
          <p:cNvSpPr txBox="1"/>
          <p:nvPr/>
        </p:nvSpPr>
        <p:spPr>
          <a:xfrm>
            <a:off x="3696728" y="3261575"/>
            <a:ext cx="4798543" cy="1200329"/>
          </a:xfrm>
          <a:prstGeom prst="rect">
            <a:avLst/>
          </a:prstGeom>
          <a:noFill/>
        </p:spPr>
        <p:txBody>
          <a:bodyPr wrap="square" rtlCol="0">
            <a:spAutoFit/>
          </a:bodyPr>
          <a:lstStyle/>
          <a:p>
            <a:pPr algn="ctr"/>
            <a:r>
              <a:rPr lang="en-GB" sz="3600" b="1" dirty="0">
                <a:ln>
                  <a:solidFill>
                    <a:schemeClr val="tx1"/>
                  </a:solidFill>
                </a:ln>
                <a:solidFill>
                  <a:srgbClr val="FFFF00"/>
                </a:solidFill>
              </a:rPr>
              <a:t>An Introduction and the </a:t>
            </a:r>
          </a:p>
          <a:p>
            <a:pPr algn="ctr"/>
            <a:r>
              <a:rPr lang="en-GB" sz="3600" b="1" dirty="0">
                <a:ln>
                  <a:solidFill>
                    <a:schemeClr val="tx1"/>
                  </a:solidFill>
                </a:ln>
                <a:solidFill>
                  <a:srgbClr val="FFFF00"/>
                </a:solidFill>
              </a:rPr>
              <a:t>Ethics of Evidence</a:t>
            </a:r>
          </a:p>
        </p:txBody>
      </p:sp>
    </p:spTree>
    <p:extLst>
      <p:ext uri="{BB962C8B-B14F-4D97-AF65-F5344CB8AC3E}">
        <p14:creationId xmlns:p14="http://schemas.microsoft.com/office/powerpoint/2010/main" val="295174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FF11CD-D7A3-6980-7B90-621C9447A3AD}"/>
              </a:ext>
            </a:extLst>
          </p:cNvPr>
          <p:cNvSpPr/>
          <p:nvPr/>
        </p:nvSpPr>
        <p:spPr>
          <a:xfrm>
            <a:off x="0" y="0"/>
            <a:ext cx="5682343"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2050" name="Picture 2" descr="1,754 Computer Forensics Stock Photos, Pictures &amp; Royalty-Free Images -  iStock">
            <a:extLst>
              <a:ext uri="{FF2B5EF4-FFF2-40B4-BE49-F238E27FC236}">
                <a16:creationId xmlns:a16="http://schemas.microsoft.com/office/drawing/2014/main" id="{37DCE300-B2EF-A623-AC59-7DD67F2E7D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928" y="1553548"/>
            <a:ext cx="5157494" cy="34383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351B966-AC7B-C9FF-AD4E-991CC78C00FF}"/>
              </a:ext>
            </a:extLst>
          </p:cNvPr>
          <p:cNvSpPr txBox="1"/>
          <p:nvPr/>
        </p:nvSpPr>
        <p:spPr>
          <a:xfrm>
            <a:off x="6183086" y="2364772"/>
            <a:ext cx="5770986" cy="1815882"/>
          </a:xfrm>
          <a:prstGeom prst="rect">
            <a:avLst/>
          </a:prstGeom>
          <a:noFill/>
        </p:spPr>
        <p:txBody>
          <a:bodyPr wrap="square">
            <a:spAutoFit/>
          </a:bodyPr>
          <a:lstStyle/>
          <a:p>
            <a:pPr algn="l"/>
            <a:r>
              <a:rPr lang="en-GB" sz="2800" dirty="0">
                <a:solidFill>
                  <a:schemeClr val="bg1"/>
                </a:solidFill>
                <a:latin typeface="Lato" panose="020F0502020204030203" pitchFamily="34" charset="0"/>
                <a:cs typeface="Lato" panose="020F0502020204030203" pitchFamily="34" charset="0"/>
              </a:rPr>
              <a:t>“A</a:t>
            </a:r>
            <a:r>
              <a:rPr lang="en-GB" sz="2800" b="0" i="0" dirty="0">
                <a:solidFill>
                  <a:schemeClr val="bg1"/>
                </a:solidFill>
                <a:effectLst/>
                <a:latin typeface="Lato" panose="020F0502020204030203" pitchFamily="34" charset="0"/>
                <a:cs typeface="Lato" panose="020F0502020204030203" pitchFamily="34" charset="0"/>
              </a:rPr>
              <a:t> branch of forensic science that focuses on identifying, acquiring, processing, analysing, and reporting on data stored electronically”</a:t>
            </a:r>
          </a:p>
        </p:txBody>
      </p:sp>
      <p:sp>
        <p:nvSpPr>
          <p:cNvPr id="5" name="TextBox 4">
            <a:extLst>
              <a:ext uri="{FF2B5EF4-FFF2-40B4-BE49-F238E27FC236}">
                <a16:creationId xmlns:a16="http://schemas.microsoft.com/office/drawing/2014/main" id="{7E7A561D-F0B0-5305-1A9E-60485BF76D23}"/>
              </a:ext>
            </a:extLst>
          </p:cNvPr>
          <p:cNvSpPr txBox="1"/>
          <p:nvPr/>
        </p:nvSpPr>
        <p:spPr>
          <a:xfrm>
            <a:off x="7065216" y="353219"/>
            <a:ext cx="3834882" cy="1200329"/>
          </a:xfrm>
          <a:prstGeom prst="rect">
            <a:avLst/>
          </a:prstGeom>
          <a:noFill/>
        </p:spPr>
        <p:txBody>
          <a:bodyPr wrap="square" rtlCol="0">
            <a:spAutoFit/>
          </a:bodyPr>
          <a:lstStyle/>
          <a:p>
            <a:pPr algn="ctr"/>
            <a:r>
              <a:rPr lang="en-GB" sz="3600" dirty="0">
                <a:solidFill>
                  <a:srgbClr val="FFFF00"/>
                </a:solidFill>
                <a:latin typeface="Palatino Linotype" panose="02040502050505030304" pitchFamily="18" charset="0"/>
              </a:rPr>
              <a:t>What is </a:t>
            </a:r>
          </a:p>
          <a:p>
            <a:pPr algn="ctr"/>
            <a:r>
              <a:rPr lang="en-GB" sz="3600" dirty="0">
                <a:solidFill>
                  <a:srgbClr val="FFFF00"/>
                </a:solidFill>
                <a:latin typeface="Palatino Linotype" panose="02040502050505030304" pitchFamily="18" charset="0"/>
              </a:rPr>
              <a:t>Digital Forensics?</a:t>
            </a:r>
          </a:p>
        </p:txBody>
      </p:sp>
    </p:spTree>
    <p:extLst>
      <p:ext uri="{BB962C8B-B14F-4D97-AF65-F5344CB8AC3E}">
        <p14:creationId xmlns:p14="http://schemas.microsoft.com/office/powerpoint/2010/main" val="18701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FF11CD-D7A3-6980-7B90-621C9447A3AD}"/>
              </a:ext>
            </a:extLst>
          </p:cNvPr>
          <p:cNvSpPr/>
          <p:nvPr/>
        </p:nvSpPr>
        <p:spPr>
          <a:xfrm>
            <a:off x="0" y="0"/>
            <a:ext cx="5682343"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2050" name="Picture 2" descr="1,754 Computer Forensics Stock Photos, Pictures &amp; Royalty-Free Images -  iStock">
            <a:extLst>
              <a:ext uri="{FF2B5EF4-FFF2-40B4-BE49-F238E27FC236}">
                <a16:creationId xmlns:a16="http://schemas.microsoft.com/office/drawing/2014/main" id="{37DCE300-B2EF-A623-AC59-7DD67F2E7D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928" y="1553548"/>
            <a:ext cx="5157494" cy="34383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351B966-AC7B-C9FF-AD4E-991CC78C00FF}"/>
              </a:ext>
            </a:extLst>
          </p:cNvPr>
          <p:cNvSpPr txBox="1"/>
          <p:nvPr/>
        </p:nvSpPr>
        <p:spPr>
          <a:xfrm>
            <a:off x="7924799" y="1132872"/>
            <a:ext cx="2198914" cy="523220"/>
          </a:xfrm>
          <a:prstGeom prst="rect">
            <a:avLst/>
          </a:prstGeom>
          <a:noFill/>
        </p:spPr>
        <p:txBody>
          <a:bodyPr wrap="square">
            <a:spAutoFit/>
          </a:bodyPr>
          <a:lstStyle/>
          <a:p>
            <a:pPr algn="l"/>
            <a:r>
              <a:rPr lang="en-GB" sz="2800" dirty="0">
                <a:solidFill>
                  <a:schemeClr val="bg1"/>
                </a:solidFill>
                <a:latin typeface="Lato" panose="020F0502020204030203" pitchFamily="34" charset="0"/>
                <a:cs typeface="Lato" panose="020F0502020204030203" pitchFamily="34" charset="0"/>
              </a:rPr>
              <a:t>Everywhere!</a:t>
            </a:r>
            <a:endParaRPr lang="en-GB" sz="2800" b="0" i="0" dirty="0">
              <a:solidFill>
                <a:schemeClr val="bg1"/>
              </a:solidFill>
              <a:effectLst/>
              <a:latin typeface="Lato" panose="020F0502020204030203" pitchFamily="34" charset="0"/>
              <a:cs typeface="Lato" panose="020F0502020204030203" pitchFamily="34" charset="0"/>
            </a:endParaRPr>
          </a:p>
        </p:txBody>
      </p:sp>
      <p:sp>
        <p:nvSpPr>
          <p:cNvPr id="5" name="TextBox 4">
            <a:extLst>
              <a:ext uri="{FF2B5EF4-FFF2-40B4-BE49-F238E27FC236}">
                <a16:creationId xmlns:a16="http://schemas.microsoft.com/office/drawing/2014/main" id="{7E7A561D-F0B0-5305-1A9E-60485BF76D23}"/>
              </a:ext>
            </a:extLst>
          </p:cNvPr>
          <p:cNvSpPr txBox="1"/>
          <p:nvPr/>
        </p:nvSpPr>
        <p:spPr>
          <a:xfrm>
            <a:off x="6183085" y="353219"/>
            <a:ext cx="5682343" cy="646331"/>
          </a:xfrm>
          <a:prstGeom prst="rect">
            <a:avLst/>
          </a:prstGeom>
          <a:noFill/>
        </p:spPr>
        <p:txBody>
          <a:bodyPr wrap="square" rtlCol="0">
            <a:spAutoFit/>
          </a:bodyPr>
          <a:lstStyle/>
          <a:p>
            <a:pPr algn="ctr"/>
            <a:r>
              <a:rPr lang="en-GB" sz="3600" dirty="0">
                <a:solidFill>
                  <a:srgbClr val="FFFF00"/>
                </a:solidFill>
                <a:latin typeface="Palatino Linotype" panose="02040502050505030304" pitchFamily="18" charset="0"/>
              </a:rPr>
              <a:t>Where is the evidence?</a:t>
            </a:r>
          </a:p>
        </p:txBody>
      </p:sp>
      <p:pic>
        <p:nvPicPr>
          <p:cNvPr id="3074" name="Picture 2" descr="Security Camera Photos, Download Free Security Camera Stock ...">
            <a:extLst>
              <a:ext uri="{FF2B5EF4-FFF2-40B4-BE49-F238E27FC236}">
                <a16:creationId xmlns:a16="http://schemas.microsoft.com/office/drawing/2014/main" id="{DB9A2FA1-1512-9A03-7E87-FDB28CF6EF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9045" r="-39045"/>
          <a:stretch/>
        </p:blipFill>
        <p:spPr bwMode="auto">
          <a:xfrm>
            <a:off x="9024256" y="3916482"/>
            <a:ext cx="1431662" cy="106114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ellphone Photos, Download Free Cellphone Stock Photos &amp; HD ...">
            <a:extLst>
              <a:ext uri="{FF2B5EF4-FFF2-40B4-BE49-F238E27FC236}">
                <a16:creationId xmlns:a16="http://schemas.microsoft.com/office/drawing/2014/main" id="{9D88B445-7336-8D8A-3285-A86F1A42D0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24256" y="1924329"/>
            <a:ext cx="2580711" cy="172391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728,202 Laptop On Desk Stock Photos, Pictures &amp; Royalty-Free ...">
            <a:extLst>
              <a:ext uri="{FF2B5EF4-FFF2-40B4-BE49-F238E27FC236}">
                <a16:creationId xmlns:a16="http://schemas.microsoft.com/office/drawing/2014/main" id="{D6080172-42EA-1F28-F8AB-CBD0838288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4838" y="1969465"/>
            <a:ext cx="2616144" cy="170134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1500+ Server Pictures | Download Free Images on Unsplash">
            <a:extLst>
              <a:ext uri="{FF2B5EF4-FFF2-40B4-BE49-F238E27FC236}">
                <a16:creationId xmlns:a16="http://schemas.microsoft.com/office/drawing/2014/main" id="{3FC455DD-7E62-9D5D-A75E-9054469702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4838" y="3885872"/>
            <a:ext cx="2590799" cy="1509712"/>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Drone White Cloudy Dusk Sky Stock Photo - Download Image Now - Drone, Home  Video Camera, Flying - iStock">
            <a:extLst>
              <a:ext uri="{FF2B5EF4-FFF2-40B4-BE49-F238E27FC236}">
                <a16:creationId xmlns:a16="http://schemas.microsoft.com/office/drawing/2014/main" id="{B9F925E2-5919-CC5B-2407-4681E52C7A1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18263" y="3916482"/>
            <a:ext cx="1650930" cy="112287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Boeing 747-400 - Wikipedia">
            <a:extLst>
              <a:ext uri="{FF2B5EF4-FFF2-40B4-BE49-F238E27FC236}">
                <a16:creationId xmlns:a16="http://schemas.microsoft.com/office/drawing/2014/main" id="{C8C1E092-DEE5-30D5-284A-3D59821CCAF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59499" y="5307594"/>
            <a:ext cx="2192837" cy="139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80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8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0A8E81-946F-5318-75D0-593F23E5DC49}"/>
              </a:ext>
            </a:extLst>
          </p:cNvPr>
          <p:cNvSpPr txBox="1"/>
          <p:nvPr/>
        </p:nvSpPr>
        <p:spPr>
          <a:xfrm>
            <a:off x="3768287" y="403908"/>
            <a:ext cx="4655424" cy="646331"/>
          </a:xfrm>
          <a:prstGeom prst="rect">
            <a:avLst/>
          </a:prstGeom>
          <a:noFill/>
        </p:spPr>
        <p:txBody>
          <a:bodyPr wrap="square" rtlCol="0">
            <a:spAutoFit/>
          </a:bodyPr>
          <a:lstStyle/>
          <a:p>
            <a:pPr algn="ctr"/>
            <a:r>
              <a:rPr lang="en-GB" sz="3600" dirty="0">
                <a:solidFill>
                  <a:srgbClr val="FFFF00"/>
                </a:solidFill>
                <a:latin typeface="Palatino Linotype" panose="02040502050505030304" pitchFamily="18" charset="0"/>
              </a:rPr>
              <a:t>What does it involve?</a:t>
            </a:r>
          </a:p>
        </p:txBody>
      </p:sp>
      <p:sp>
        <p:nvSpPr>
          <p:cNvPr id="5" name="TextBox 4">
            <a:extLst>
              <a:ext uri="{FF2B5EF4-FFF2-40B4-BE49-F238E27FC236}">
                <a16:creationId xmlns:a16="http://schemas.microsoft.com/office/drawing/2014/main" id="{D822C7E9-6C20-73D2-00E4-3F7474BD7B1F}"/>
              </a:ext>
            </a:extLst>
          </p:cNvPr>
          <p:cNvSpPr txBox="1"/>
          <p:nvPr/>
        </p:nvSpPr>
        <p:spPr>
          <a:xfrm>
            <a:off x="3768287" y="1179173"/>
            <a:ext cx="4655424" cy="584775"/>
          </a:xfrm>
          <a:prstGeom prst="rect">
            <a:avLst/>
          </a:prstGeom>
          <a:noFill/>
        </p:spPr>
        <p:txBody>
          <a:bodyPr wrap="square">
            <a:spAutoFit/>
          </a:bodyPr>
          <a:lstStyle/>
          <a:p>
            <a:pPr algn="l"/>
            <a:r>
              <a:rPr lang="en-GB" sz="3200" dirty="0">
                <a:solidFill>
                  <a:schemeClr val="bg1"/>
                </a:solidFill>
                <a:latin typeface="Lato" panose="020F0502020204030203" pitchFamily="34" charset="0"/>
                <a:cs typeface="Lato" panose="020F0502020204030203" pitchFamily="34" charset="0"/>
              </a:rPr>
              <a:t>Too much to cover here!</a:t>
            </a:r>
            <a:endParaRPr lang="en-GB" sz="3200" b="0" i="0" dirty="0">
              <a:solidFill>
                <a:schemeClr val="bg1"/>
              </a:solidFill>
              <a:effectLst/>
              <a:latin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500D6ADB-4B70-3FEB-94A0-4F73983860B9}"/>
              </a:ext>
            </a:extLst>
          </p:cNvPr>
          <p:cNvSpPr txBox="1"/>
          <p:nvPr/>
        </p:nvSpPr>
        <p:spPr>
          <a:xfrm>
            <a:off x="1164788" y="2459038"/>
            <a:ext cx="2188012" cy="646331"/>
          </a:xfrm>
          <a:prstGeom prst="rect">
            <a:avLst/>
          </a:prstGeom>
          <a:noFill/>
        </p:spPr>
        <p:txBody>
          <a:bodyPr wrap="square" rtlCol="0">
            <a:spAutoFit/>
          </a:bodyPr>
          <a:lstStyle/>
          <a:p>
            <a:pPr algn="ctr"/>
            <a:r>
              <a:rPr lang="en-GB" sz="3600" dirty="0">
                <a:solidFill>
                  <a:srgbClr val="FFFF00"/>
                </a:solidFill>
                <a:latin typeface="Palatino Linotype" panose="02040502050505030304" pitchFamily="18" charset="0"/>
              </a:rPr>
              <a:t>Analysis</a:t>
            </a:r>
          </a:p>
        </p:txBody>
      </p:sp>
      <p:sp>
        <p:nvSpPr>
          <p:cNvPr id="7" name="TextBox 6">
            <a:extLst>
              <a:ext uri="{FF2B5EF4-FFF2-40B4-BE49-F238E27FC236}">
                <a16:creationId xmlns:a16="http://schemas.microsoft.com/office/drawing/2014/main" id="{AF7FF81A-52A6-1516-9E57-22FAC36322AE}"/>
              </a:ext>
            </a:extLst>
          </p:cNvPr>
          <p:cNvSpPr txBox="1"/>
          <p:nvPr/>
        </p:nvSpPr>
        <p:spPr>
          <a:xfrm>
            <a:off x="1164787" y="3174018"/>
            <a:ext cx="2188013" cy="2062103"/>
          </a:xfrm>
          <a:prstGeom prst="rect">
            <a:avLst/>
          </a:prstGeom>
          <a:noFill/>
        </p:spPr>
        <p:txBody>
          <a:bodyPr wrap="square">
            <a:spAutoFit/>
          </a:bodyPr>
          <a:lstStyle/>
          <a:p>
            <a:pPr marL="457200" indent="-457200" algn="l">
              <a:buFont typeface="Arial" panose="020B0604020202020204" pitchFamily="34" charset="0"/>
              <a:buChar char="•"/>
            </a:pPr>
            <a:r>
              <a:rPr lang="en-GB" sz="3200" dirty="0">
                <a:solidFill>
                  <a:schemeClr val="bg1"/>
                </a:solidFill>
                <a:latin typeface="Lato" panose="020F0502020204030203" pitchFamily="34" charset="0"/>
                <a:cs typeface="Lato" panose="020F0502020204030203" pitchFamily="34" charset="0"/>
              </a:rPr>
              <a:t>Who?</a:t>
            </a:r>
          </a:p>
          <a:p>
            <a:pPr marL="457200" indent="-457200" algn="l">
              <a:buFont typeface="Arial" panose="020B0604020202020204" pitchFamily="34" charset="0"/>
              <a:buChar char="•"/>
            </a:pPr>
            <a:r>
              <a:rPr lang="en-GB" sz="3200" dirty="0">
                <a:solidFill>
                  <a:schemeClr val="bg1"/>
                </a:solidFill>
                <a:latin typeface="Lato" panose="020F0502020204030203" pitchFamily="34" charset="0"/>
                <a:cs typeface="Lato" panose="020F0502020204030203" pitchFamily="34" charset="0"/>
              </a:rPr>
              <a:t>What?</a:t>
            </a:r>
          </a:p>
          <a:p>
            <a:pPr marL="457200" indent="-457200" algn="l">
              <a:buFont typeface="Arial" panose="020B0604020202020204" pitchFamily="34" charset="0"/>
              <a:buChar char="•"/>
            </a:pPr>
            <a:r>
              <a:rPr lang="en-GB" sz="3200" dirty="0">
                <a:solidFill>
                  <a:schemeClr val="bg1"/>
                </a:solidFill>
                <a:latin typeface="Lato" panose="020F0502020204030203" pitchFamily="34" charset="0"/>
                <a:cs typeface="Lato" panose="020F0502020204030203" pitchFamily="34" charset="0"/>
              </a:rPr>
              <a:t>When?</a:t>
            </a:r>
          </a:p>
          <a:p>
            <a:pPr marL="457200" indent="-457200" algn="l">
              <a:buFont typeface="Arial" panose="020B0604020202020204" pitchFamily="34" charset="0"/>
              <a:buChar char="•"/>
            </a:pPr>
            <a:r>
              <a:rPr lang="en-GB" sz="3200" dirty="0">
                <a:solidFill>
                  <a:schemeClr val="bg1"/>
                </a:solidFill>
                <a:latin typeface="Lato" panose="020F0502020204030203" pitchFamily="34" charset="0"/>
                <a:cs typeface="Lato" panose="020F0502020204030203" pitchFamily="34" charset="0"/>
              </a:rPr>
              <a:t>How?</a:t>
            </a:r>
          </a:p>
        </p:txBody>
      </p:sp>
      <p:sp>
        <p:nvSpPr>
          <p:cNvPr id="8" name="TextBox 7">
            <a:extLst>
              <a:ext uri="{FF2B5EF4-FFF2-40B4-BE49-F238E27FC236}">
                <a16:creationId xmlns:a16="http://schemas.microsoft.com/office/drawing/2014/main" id="{25198DBC-A464-E714-4011-CB555F66F16D}"/>
              </a:ext>
            </a:extLst>
          </p:cNvPr>
          <p:cNvSpPr txBox="1"/>
          <p:nvPr/>
        </p:nvSpPr>
        <p:spPr>
          <a:xfrm>
            <a:off x="7519095" y="2456658"/>
            <a:ext cx="2640215" cy="646331"/>
          </a:xfrm>
          <a:prstGeom prst="rect">
            <a:avLst/>
          </a:prstGeom>
          <a:noFill/>
        </p:spPr>
        <p:txBody>
          <a:bodyPr wrap="square" rtlCol="0">
            <a:spAutoFit/>
          </a:bodyPr>
          <a:lstStyle/>
          <a:p>
            <a:pPr algn="ctr"/>
            <a:r>
              <a:rPr lang="en-GB" sz="3600" dirty="0">
                <a:solidFill>
                  <a:srgbClr val="FFFF00"/>
                </a:solidFill>
                <a:latin typeface="Palatino Linotype" panose="02040502050505030304" pitchFamily="18" charset="0"/>
              </a:rPr>
              <a:t>Techniques</a:t>
            </a:r>
          </a:p>
        </p:txBody>
      </p:sp>
      <p:sp>
        <p:nvSpPr>
          <p:cNvPr id="9" name="TextBox 8">
            <a:extLst>
              <a:ext uri="{FF2B5EF4-FFF2-40B4-BE49-F238E27FC236}">
                <a16:creationId xmlns:a16="http://schemas.microsoft.com/office/drawing/2014/main" id="{90EC4C68-F371-3D73-3063-C5E3CAF63666}"/>
              </a:ext>
            </a:extLst>
          </p:cNvPr>
          <p:cNvSpPr txBox="1"/>
          <p:nvPr/>
        </p:nvSpPr>
        <p:spPr>
          <a:xfrm>
            <a:off x="6356352" y="3174018"/>
            <a:ext cx="4965700" cy="2062103"/>
          </a:xfrm>
          <a:prstGeom prst="rect">
            <a:avLst/>
          </a:prstGeom>
          <a:noFill/>
        </p:spPr>
        <p:txBody>
          <a:bodyPr wrap="square">
            <a:spAutoFit/>
          </a:bodyPr>
          <a:lstStyle/>
          <a:p>
            <a:pPr marL="457200" indent="-457200" algn="l">
              <a:buFont typeface="Arial" panose="020B0604020202020204" pitchFamily="34" charset="0"/>
              <a:buChar char="•"/>
            </a:pPr>
            <a:r>
              <a:rPr lang="en-GB" sz="3200" dirty="0">
                <a:solidFill>
                  <a:schemeClr val="bg1"/>
                </a:solidFill>
                <a:latin typeface="Lato" panose="020F0502020204030203" pitchFamily="34" charset="0"/>
                <a:cs typeface="Lato" panose="020F0502020204030203" pitchFamily="34" charset="0"/>
              </a:rPr>
              <a:t>Live analysis</a:t>
            </a:r>
          </a:p>
          <a:p>
            <a:pPr marL="457200" indent="-457200" algn="l">
              <a:buFont typeface="Arial" panose="020B0604020202020204" pitchFamily="34" charset="0"/>
              <a:buChar char="•"/>
            </a:pPr>
            <a:r>
              <a:rPr lang="en-GB" sz="3200" dirty="0">
                <a:solidFill>
                  <a:schemeClr val="bg1"/>
                </a:solidFill>
                <a:latin typeface="Lato" panose="020F0502020204030203" pitchFamily="34" charset="0"/>
                <a:cs typeface="Lato" panose="020F0502020204030203" pitchFamily="34" charset="0"/>
              </a:rPr>
              <a:t>Recovering deleted files</a:t>
            </a:r>
          </a:p>
          <a:p>
            <a:pPr marL="457200" indent="-457200">
              <a:buFont typeface="Arial" panose="020B0604020202020204" pitchFamily="34" charset="0"/>
              <a:buChar char="•"/>
            </a:pPr>
            <a:r>
              <a:rPr lang="en-GB" sz="3200" dirty="0">
                <a:solidFill>
                  <a:schemeClr val="bg1"/>
                </a:solidFill>
                <a:latin typeface="Lato" panose="020F0502020204030203" pitchFamily="34" charset="0"/>
                <a:cs typeface="Lato" panose="020F0502020204030203" pitchFamily="34" charset="0"/>
              </a:rPr>
              <a:t>Reverse Steganography</a:t>
            </a:r>
          </a:p>
          <a:p>
            <a:pPr marL="457200" indent="-457200" algn="l">
              <a:buFont typeface="Arial" panose="020B0604020202020204" pitchFamily="34" charset="0"/>
              <a:buChar char="•"/>
            </a:pPr>
            <a:r>
              <a:rPr lang="en-GB" sz="3200" dirty="0">
                <a:solidFill>
                  <a:schemeClr val="bg1"/>
                </a:solidFill>
                <a:latin typeface="Lato" panose="020F0502020204030203" pitchFamily="34" charset="0"/>
                <a:cs typeface="Lato" panose="020F0502020204030203" pitchFamily="34" charset="0"/>
              </a:rPr>
              <a:t>Lots more!</a:t>
            </a:r>
          </a:p>
        </p:txBody>
      </p:sp>
      <p:sp>
        <p:nvSpPr>
          <p:cNvPr id="10" name="TextBox 9">
            <a:extLst>
              <a:ext uri="{FF2B5EF4-FFF2-40B4-BE49-F238E27FC236}">
                <a16:creationId xmlns:a16="http://schemas.microsoft.com/office/drawing/2014/main" id="{30112298-051A-72D0-ED54-61CA4FEF7A81}"/>
              </a:ext>
            </a:extLst>
          </p:cNvPr>
          <p:cNvSpPr txBox="1"/>
          <p:nvPr/>
        </p:nvSpPr>
        <p:spPr>
          <a:xfrm>
            <a:off x="2833492" y="5737677"/>
            <a:ext cx="6019105" cy="646331"/>
          </a:xfrm>
          <a:prstGeom prst="rect">
            <a:avLst/>
          </a:prstGeom>
          <a:noFill/>
        </p:spPr>
        <p:txBody>
          <a:bodyPr wrap="square" rtlCol="0">
            <a:spAutoFit/>
          </a:bodyPr>
          <a:lstStyle/>
          <a:p>
            <a:pPr algn="ctr"/>
            <a:r>
              <a:rPr lang="en-GB" sz="3600" dirty="0">
                <a:solidFill>
                  <a:schemeClr val="tx2">
                    <a:lumMod val="75000"/>
                  </a:schemeClr>
                </a:solidFill>
                <a:latin typeface="Palatino Linotype" panose="02040502050505030304" pitchFamily="18" charset="0"/>
              </a:rPr>
              <a:t>I’m secret!!!!</a:t>
            </a:r>
          </a:p>
        </p:txBody>
      </p:sp>
      <p:pic>
        <p:nvPicPr>
          <p:cNvPr id="5122" name="Picture 2" descr="image of a blue arm and hand over white, pixelated dots">
            <a:extLst>
              <a:ext uri="{FF2B5EF4-FFF2-40B4-BE49-F238E27FC236}">
                <a16:creationId xmlns:a16="http://schemas.microsoft.com/office/drawing/2014/main" id="{E3934705-C2A7-352C-EAAF-DF6F03C1A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752" y="1892882"/>
            <a:ext cx="3590154" cy="390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3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12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grpId="0" nodeType="clickEffect">
                                  <p:stCondLst>
                                    <p:cond delay="0"/>
                                  </p:stCondLst>
                                  <p:childTnLst>
                                    <p:animClr clrSpc="rgb" dir="cw">
                                      <p:cBhvr override="childStyle">
                                        <p:cTn id="34" dur="2000" fill="hold"/>
                                        <p:tgtEl>
                                          <p:spTgt spid="10"/>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97688D-9E89-A4F3-0E75-6BE0AD0A8BA9}"/>
              </a:ext>
            </a:extLst>
          </p:cNvPr>
          <p:cNvSpPr txBox="1"/>
          <p:nvPr/>
        </p:nvSpPr>
        <p:spPr>
          <a:xfrm>
            <a:off x="3110252" y="547963"/>
            <a:ext cx="5971495" cy="646331"/>
          </a:xfrm>
          <a:prstGeom prst="rect">
            <a:avLst/>
          </a:prstGeom>
          <a:noFill/>
        </p:spPr>
        <p:txBody>
          <a:bodyPr wrap="square" rtlCol="0">
            <a:spAutoFit/>
          </a:bodyPr>
          <a:lstStyle/>
          <a:p>
            <a:pPr algn="ctr"/>
            <a:r>
              <a:rPr lang="en-GB" sz="3600" dirty="0">
                <a:solidFill>
                  <a:srgbClr val="FFFF00"/>
                </a:solidFill>
                <a:latin typeface="Palatino Linotype" panose="02040502050505030304" pitchFamily="18" charset="0"/>
              </a:rPr>
              <a:t>Tools for… good?</a:t>
            </a:r>
          </a:p>
        </p:txBody>
      </p:sp>
      <p:pic>
        <p:nvPicPr>
          <p:cNvPr id="6146" name="Picture 2" descr="Wireshark · Go Deep.">
            <a:extLst>
              <a:ext uri="{FF2B5EF4-FFF2-40B4-BE49-F238E27FC236}">
                <a16:creationId xmlns:a16="http://schemas.microsoft.com/office/drawing/2014/main" id="{D87C17A1-21AA-284F-2C5E-6E5DC1B05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400" y="2460942"/>
            <a:ext cx="2171700" cy="21717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E72007E3-F0B4-8321-5EC6-901E9C1B28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6210" y="2222500"/>
            <a:ext cx="2463800" cy="2648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522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EFC739-BAE9-2E60-EA7F-BEF076EE1904}"/>
              </a:ext>
            </a:extLst>
          </p:cNvPr>
          <p:cNvSpPr txBox="1"/>
          <p:nvPr/>
        </p:nvSpPr>
        <p:spPr>
          <a:xfrm>
            <a:off x="3768287" y="403908"/>
            <a:ext cx="4655424" cy="646331"/>
          </a:xfrm>
          <a:prstGeom prst="rect">
            <a:avLst/>
          </a:prstGeom>
          <a:noFill/>
        </p:spPr>
        <p:txBody>
          <a:bodyPr wrap="square" rtlCol="0">
            <a:spAutoFit/>
          </a:bodyPr>
          <a:lstStyle/>
          <a:p>
            <a:pPr algn="ctr"/>
            <a:r>
              <a:rPr lang="en-GB" sz="3600" dirty="0">
                <a:solidFill>
                  <a:srgbClr val="FFFF00"/>
                </a:solidFill>
                <a:latin typeface="Palatino Linotype" panose="02040502050505030304" pitchFamily="18" charset="0"/>
              </a:rPr>
              <a:t>Ethics!</a:t>
            </a:r>
          </a:p>
        </p:txBody>
      </p:sp>
      <p:sp>
        <p:nvSpPr>
          <p:cNvPr id="3" name="TextBox 2">
            <a:extLst>
              <a:ext uri="{FF2B5EF4-FFF2-40B4-BE49-F238E27FC236}">
                <a16:creationId xmlns:a16="http://schemas.microsoft.com/office/drawing/2014/main" id="{5D2DBED2-A7FB-2151-C557-0E39D48F1DAE}"/>
              </a:ext>
            </a:extLst>
          </p:cNvPr>
          <p:cNvSpPr txBox="1"/>
          <p:nvPr/>
        </p:nvSpPr>
        <p:spPr>
          <a:xfrm>
            <a:off x="615948" y="3136612"/>
            <a:ext cx="10960100" cy="584775"/>
          </a:xfrm>
          <a:prstGeom prst="rect">
            <a:avLst/>
          </a:prstGeom>
          <a:noFill/>
        </p:spPr>
        <p:txBody>
          <a:bodyPr wrap="square">
            <a:spAutoFit/>
          </a:bodyPr>
          <a:lstStyle/>
          <a:p>
            <a:pPr algn="ctr"/>
            <a:r>
              <a:rPr lang="en-GB" sz="3200" dirty="0">
                <a:solidFill>
                  <a:schemeClr val="bg1"/>
                </a:solidFill>
                <a:latin typeface="Lato" panose="020F0502020204030203" pitchFamily="34" charset="0"/>
                <a:cs typeface="Lato" panose="020F0502020204030203" pitchFamily="34" charset="0"/>
              </a:rPr>
              <a:t>Privacy &amp; Confidentiality</a:t>
            </a:r>
          </a:p>
        </p:txBody>
      </p:sp>
      <p:sp>
        <p:nvSpPr>
          <p:cNvPr id="4" name="TextBox 3">
            <a:extLst>
              <a:ext uri="{FF2B5EF4-FFF2-40B4-BE49-F238E27FC236}">
                <a16:creationId xmlns:a16="http://schemas.microsoft.com/office/drawing/2014/main" id="{3791EEE1-E434-9B78-26E6-42ECBE1A5905}"/>
              </a:ext>
            </a:extLst>
          </p:cNvPr>
          <p:cNvSpPr txBox="1"/>
          <p:nvPr/>
        </p:nvSpPr>
        <p:spPr>
          <a:xfrm>
            <a:off x="3110250" y="1050239"/>
            <a:ext cx="5971495" cy="646331"/>
          </a:xfrm>
          <a:prstGeom prst="rect">
            <a:avLst/>
          </a:prstGeom>
          <a:noFill/>
        </p:spPr>
        <p:txBody>
          <a:bodyPr wrap="square" rtlCol="0">
            <a:spAutoFit/>
          </a:bodyPr>
          <a:lstStyle/>
          <a:p>
            <a:pPr algn="ctr"/>
            <a:r>
              <a:rPr lang="en-GB" sz="3600" dirty="0">
                <a:solidFill>
                  <a:srgbClr val="FFFF00"/>
                </a:solidFill>
                <a:latin typeface="Palatino Linotype" panose="02040502050505030304" pitchFamily="18" charset="0"/>
              </a:rPr>
              <a:t>What do consumers want?</a:t>
            </a:r>
          </a:p>
        </p:txBody>
      </p:sp>
    </p:spTree>
    <p:extLst>
      <p:ext uri="{BB962C8B-B14F-4D97-AF65-F5344CB8AC3E}">
        <p14:creationId xmlns:p14="http://schemas.microsoft.com/office/powerpoint/2010/main" val="167054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2000"/>
                                  </p:stCondLst>
                                  <p:childTnLst>
                                    <p:animScale>
                                      <p:cBhvr>
                                        <p:cTn id="9" dur="2000" fill="hold"/>
                                        <p:tgtEl>
                                          <p:spTgt spid="3"/>
                                        </p:tgtEl>
                                      </p:cBhvr>
                                      <p:by x="250000" y="2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EFC739-BAE9-2E60-EA7F-BEF076EE1904}"/>
              </a:ext>
            </a:extLst>
          </p:cNvPr>
          <p:cNvSpPr txBox="1"/>
          <p:nvPr/>
        </p:nvSpPr>
        <p:spPr>
          <a:xfrm>
            <a:off x="3768287" y="403908"/>
            <a:ext cx="4655424" cy="646331"/>
          </a:xfrm>
          <a:prstGeom prst="rect">
            <a:avLst/>
          </a:prstGeom>
          <a:noFill/>
        </p:spPr>
        <p:txBody>
          <a:bodyPr wrap="square" rtlCol="0">
            <a:spAutoFit/>
          </a:bodyPr>
          <a:lstStyle/>
          <a:p>
            <a:pPr algn="ctr"/>
            <a:r>
              <a:rPr lang="en-GB" sz="3600" dirty="0">
                <a:solidFill>
                  <a:srgbClr val="FFFF00"/>
                </a:solidFill>
                <a:latin typeface="Palatino Linotype" panose="02040502050505030304" pitchFamily="18" charset="0"/>
              </a:rPr>
              <a:t>Ethics!</a:t>
            </a:r>
          </a:p>
        </p:txBody>
      </p:sp>
      <p:sp>
        <p:nvSpPr>
          <p:cNvPr id="3" name="TextBox 2">
            <a:extLst>
              <a:ext uri="{FF2B5EF4-FFF2-40B4-BE49-F238E27FC236}">
                <a16:creationId xmlns:a16="http://schemas.microsoft.com/office/drawing/2014/main" id="{5D2DBED2-A7FB-2151-C557-0E39D48F1DAE}"/>
              </a:ext>
            </a:extLst>
          </p:cNvPr>
          <p:cNvSpPr txBox="1"/>
          <p:nvPr/>
        </p:nvSpPr>
        <p:spPr>
          <a:xfrm>
            <a:off x="615947" y="1758126"/>
            <a:ext cx="10960100" cy="584775"/>
          </a:xfrm>
          <a:prstGeom prst="rect">
            <a:avLst/>
          </a:prstGeom>
          <a:noFill/>
        </p:spPr>
        <p:txBody>
          <a:bodyPr wrap="square">
            <a:spAutoFit/>
          </a:bodyPr>
          <a:lstStyle/>
          <a:p>
            <a:pPr algn="ctr"/>
            <a:r>
              <a:rPr lang="en-GB" sz="3200" dirty="0">
                <a:solidFill>
                  <a:schemeClr val="bg1"/>
                </a:solidFill>
                <a:latin typeface="Lato" panose="020F0502020204030203" pitchFamily="34" charset="0"/>
                <a:cs typeface="Lato" panose="020F0502020204030203" pitchFamily="34" charset="0"/>
              </a:rPr>
              <a:t>Privacy &amp; Confidentiality</a:t>
            </a:r>
          </a:p>
        </p:txBody>
      </p:sp>
      <p:sp>
        <p:nvSpPr>
          <p:cNvPr id="4" name="TextBox 3">
            <a:extLst>
              <a:ext uri="{FF2B5EF4-FFF2-40B4-BE49-F238E27FC236}">
                <a16:creationId xmlns:a16="http://schemas.microsoft.com/office/drawing/2014/main" id="{3791EEE1-E434-9B78-26E6-42ECBE1A5905}"/>
              </a:ext>
            </a:extLst>
          </p:cNvPr>
          <p:cNvSpPr txBox="1"/>
          <p:nvPr/>
        </p:nvSpPr>
        <p:spPr>
          <a:xfrm>
            <a:off x="3110250" y="1050239"/>
            <a:ext cx="5971495" cy="646331"/>
          </a:xfrm>
          <a:prstGeom prst="rect">
            <a:avLst/>
          </a:prstGeom>
          <a:noFill/>
        </p:spPr>
        <p:txBody>
          <a:bodyPr wrap="square" rtlCol="0">
            <a:spAutoFit/>
          </a:bodyPr>
          <a:lstStyle/>
          <a:p>
            <a:pPr algn="ctr"/>
            <a:r>
              <a:rPr lang="en-GB" sz="3600" dirty="0">
                <a:solidFill>
                  <a:srgbClr val="FFFF00"/>
                </a:solidFill>
                <a:latin typeface="Palatino Linotype" panose="02040502050505030304" pitchFamily="18" charset="0"/>
              </a:rPr>
              <a:t>What does forensics hate?</a:t>
            </a:r>
          </a:p>
        </p:txBody>
      </p:sp>
      <p:sp>
        <p:nvSpPr>
          <p:cNvPr id="6" name="TextBox 5">
            <a:extLst>
              <a:ext uri="{FF2B5EF4-FFF2-40B4-BE49-F238E27FC236}">
                <a16:creationId xmlns:a16="http://schemas.microsoft.com/office/drawing/2014/main" id="{EC151284-8D59-AD91-CA5D-9F6B64DF4F24}"/>
              </a:ext>
            </a:extLst>
          </p:cNvPr>
          <p:cNvSpPr txBox="1"/>
          <p:nvPr/>
        </p:nvSpPr>
        <p:spPr>
          <a:xfrm>
            <a:off x="1724022" y="2706540"/>
            <a:ext cx="8743950" cy="3416320"/>
          </a:xfrm>
          <a:prstGeom prst="rect">
            <a:avLst/>
          </a:prstGeom>
          <a:noFill/>
        </p:spPr>
        <p:txBody>
          <a:bodyPr wrap="square">
            <a:spAutoFit/>
          </a:bodyPr>
          <a:lstStyle/>
          <a:p>
            <a:pPr algn="ctr"/>
            <a:r>
              <a:rPr lang="en-GB" sz="2400" dirty="0">
                <a:solidFill>
                  <a:srgbClr val="FF66CC"/>
                </a:solidFill>
                <a:latin typeface="Comic Sans MS" panose="030F0702030302020204" pitchFamily="66" charset="0"/>
              </a:rPr>
              <a:t>“There should be a technology that will provide a backdoor for digital forensics investigators to gain access to the most securely encrypted disk drives. </a:t>
            </a:r>
          </a:p>
          <a:p>
            <a:pPr algn="ctr"/>
            <a:endParaRPr lang="en-GB" sz="2400" dirty="0">
              <a:solidFill>
                <a:srgbClr val="FF66CC"/>
              </a:solidFill>
              <a:latin typeface="Comic Sans MS" panose="030F0702030302020204" pitchFamily="66" charset="0"/>
            </a:endParaRPr>
          </a:p>
          <a:p>
            <a:pPr algn="ctr"/>
            <a:r>
              <a:rPr lang="en-GB" sz="2400" dirty="0">
                <a:solidFill>
                  <a:srgbClr val="FF66CC"/>
                </a:solidFill>
                <a:latin typeface="Comic Sans MS" panose="030F0702030302020204" pitchFamily="66" charset="0"/>
              </a:rPr>
              <a:t>However, there will have to be a restriction to the distribution of such technology when it comes to existence. This is to avoid its abuse by non-law enforcement practitioners (and potential computer criminals) to illegally access target data.”</a:t>
            </a:r>
          </a:p>
        </p:txBody>
      </p:sp>
    </p:spTree>
    <p:extLst>
      <p:ext uri="{BB962C8B-B14F-4D97-AF65-F5344CB8AC3E}">
        <p14:creationId xmlns:p14="http://schemas.microsoft.com/office/powerpoint/2010/main" val="238009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FF11CD-D7A3-6980-7B90-621C9447A3AD}"/>
              </a:ext>
            </a:extLst>
          </p:cNvPr>
          <p:cNvSpPr/>
          <p:nvPr/>
        </p:nvSpPr>
        <p:spPr>
          <a:xfrm>
            <a:off x="0" y="0"/>
            <a:ext cx="5682343"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7351B966-AC7B-C9FF-AD4E-991CC78C00FF}"/>
              </a:ext>
            </a:extLst>
          </p:cNvPr>
          <p:cNvSpPr txBox="1"/>
          <p:nvPr/>
        </p:nvSpPr>
        <p:spPr>
          <a:xfrm>
            <a:off x="6018180" y="999550"/>
            <a:ext cx="6183085" cy="2246769"/>
          </a:xfrm>
          <a:prstGeom prst="rect">
            <a:avLst/>
          </a:prstGeom>
          <a:noFill/>
        </p:spPr>
        <p:txBody>
          <a:bodyPr wrap="square">
            <a:spAutoFit/>
          </a:bodyPr>
          <a:lstStyle/>
          <a:p>
            <a:pPr marL="457200" indent="-457200">
              <a:buFont typeface="Arial" panose="020B0604020202020204" pitchFamily="34" charset="0"/>
              <a:buChar char="•"/>
            </a:pPr>
            <a:r>
              <a:rPr lang="en-GB" sz="2800" b="0" i="0" dirty="0">
                <a:solidFill>
                  <a:schemeClr val="bg1"/>
                </a:solidFill>
                <a:effectLst/>
                <a:latin typeface="Lato" panose="020F0502020204030203" pitchFamily="34" charset="0"/>
                <a:cs typeface="Lato" panose="020F0502020204030203" pitchFamily="34" charset="0"/>
              </a:rPr>
              <a:t>Recognised professional body</a:t>
            </a:r>
          </a:p>
          <a:p>
            <a:pPr marL="457200" indent="-457200" algn="l">
              <a:buFont typeface="Arial" panose="020B0604020202020204" pitchFamily="34" charset="0"/>
              <a:buChar char="•"/>
            </a:pPr>
            <a:r>
              <a:rPr lang="en-GB" sz="2800" b="0" i="0" dirty="0">
                <a:solidFill>
                  <a:schemeClr val="bg1"/>
                </a:solidFill>
                <a:effectLst/>
                <a:latin typeface="Lato" panose="020F0502020204030203" pitchFamily="34" charset="0"/>
                <a:cs typeface="Lato" panose="020F0502020204030203" pitchFamily="34" charset="0"/>
              </a:rPr>
              <a:t>Code of Ethics</a:t>
            </a:r>
          </a:p>
          <a:p>
            <a:pPr marL="457200" indent="-457200" algn="l">
              <a:buFont typeface="Arial" panose="020B0604020202020204" pitchFamily="34" charset="0"/>
              <a:buChar char="•"/>
            </a:pPr>
            <a:r>
              <a:rPr lang="en-GB" sz="2800" dirty="0">
                <a:solidFill>
                  <a:schemeClr val="bg1"/>
                </a:solidFill>
                <a:latin typeface="Lato" panose="020F0502020204030203" pitchFamily="34" charset="0"/>
                <a:cs typeface="Lato" panose="020F0502020204030203" pitchFamily="34" charset="0"/>
              </a:rPr>
              <a:t>Training </a:t>
            </a:r>
          </a:p>
          <a:p>
            <a:pPr marL="457200" indent="-457200" algn="l">
              <a:buFont typeface="Arial" panose="020B0604020202020204" pitchFamily="34" charset="0"/>
              <a:buChar char="•"/>
            </a:pPr>
            <a:r>
              <a:rPr lang="en-GB" sz="2800" dirty="0">
                <a:solidFill>
                  <a:schemeClr val="bg1"/>
                </a:solidFill>
                <a:latin typeface="Lato" panose="020F0502020204030203" pitchFamily="34" charset="0"/>
                <a:cs typeface="Lato" panose="020F0502020204030203" pitchFamily="34" charset="0"/>
              </a:rPr>
              <a:t>Accreditation – ISO 17025 in UK</a:t>
            </a:r>
          </a:p>
          <a:p>
            <a:pPr marL="457200" indent="-457200" algn="l">
              <a:buFont typeface="Arial" panose="020B0604020202020204" pitchFamily="34" charset="0"/>
              <a:buChar char="•"/>
            </a:pPr>
            <a:endParaRPr lang="en-GB" sz="2800" b="0" i="0" dirty="0">
              <a:solidFill>
                <a:schemeClr val="bg1"/>
              </a:solidFill>
              <a:effectLst/>
              <a:latin typeface="Lato" panose="020F0502020204030203" pitchFamily="34" charset="0"/>
              <a:cs typeface="Lato" panose="020F0502020204030203" pitchFamily="34" charset="0"/>
            </a:endParaRPr>
          </a:p>
        </p:txBody>
      </p:sp>
      <p:sp>
        <p:nvSpPr>
          <p:cNvPr id="5" name="TextBox 4">
            <a:extLst>
              <a:ext uri="{FF2B5EF4-FFF2-40B4-BE49-F238E27FC236}">
                <a16:creationId xmlns:a16="http://schemas.microsoft.com/office/drawing/2014/main" id="{7E7A561D-F0B0-5305-1A9E-60485BF76D23}"/>
              </a:ext>
            </a:extLst>
          </p:cNvPr>
          <p:cNvSpPr txBox="1"/>
          <p:nvPr/>
        </p:nvSpPr>
        <p:spPr>
          <a:xfrm>
            <a:off x="6008915" y="353219"/>
            <a:ext cx="5945157" cy="646331"/>
          </a:xfrm>
          <a:prstGeom prst="rect">
            <a:avLst/>
          </a:prstGeom>
          <a:noFill/>
        </p:spPr>
        <p:txBody>
          <a:bodyPr wrap="square" rtlCol="0">
            <a:spAutoFit/>
          </a:bodyPr>
          <a:lstStyle/>
          <a:p>
            <a:pPr algn="ctr"/>
            <a:r>
              <a:rPr lang="en-GB" sz="3600" dirty="0">
                <a:solidFill>
                  <a:srgbClr val="FFFF00"/>
                </a:solidFill>
                <a:latin typeface="Palatino Linotype" panose="02040502050505030304" pitchFamily="18" charset="0"/>
              </a:rPr>
              <a:t>How do we trust them?</a:t>
            </a:r>
          </a:p>
        </p:txBody>
      </p:sp>
      <p:pic>
        <p:nvPicPr>
          <p:cNvPr id="7172" name="Picture 4" descr="2,185 Elephant In The Room Illustrations &amp; Clip Art - iStock">
            <a:extLst>
              <a:ext uri="{FF2B5EF4-FFF2-40B4-BE49-F238E27FC236}">
                <a16:creationId xmlns:a16="http://schemas.microsoft.com/office/drawing/2014/main" id="{DAED424D-FD23-2B10-8152-37D284442C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380" y="1580960"/>
            <a:ext cx="3989420" cy="36960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10DB783-7B2C-0AD0-C90A-4F14BF57BF6D}"/>
              </a:ext>
            </a:extLst>
          </p:cNvPr>
          <p:cNvPicPr>
            <a:picLocks noChangeAspect="1"/>
          </p:cNvPicPr>
          <p:nvPr/>
        </p:nvPicPr>
        <p:blipFill>
          <a:blip r:embed="rId4"/>
          <a:stretch>
            <a:fillRect/>
          </a:stretch>
        </p:blipFill>
        <p:spPr>
          <a:xfrm>
            <a:off x="5886647" y="2925315"/>
            <a:ext cx="6067425" cy="3686175"/>
          </a:xfrm>
          <a:prstGeom prst="rect">
            <a:avLst/>
          </a:prstGeom>
        </p:spPr>
      </p:pic>
    </p:spTree>
    <p:extLst>
      <p:ext uri="{BB962C8B-B14F-4D97-AF65-F5344CB8AC3E}">
        <p14:creationId xmlns:p14="http://schemas.microsoft.com/office/powerpoint/2010/main" val="402431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pic>
        <p:nvPicPr>
          <p:cNvPr id="1026" name="Picture 2" descr="CSI: Crime Scene Investigation - Amy Carlson">
            <a:extLst>
              <a:ext uri="{FF2B5EF4-FFF2-40B4-BE49-F238E27FC236}">
                <a16:creationId xmlns:a16="http://schemas.microsoft.com/office/drawing/2014/main" id="{052D19B0-F9E3-9772-AD28-B8EEF73821B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Blur radius="25"/>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566257"/>
            <a:ext cx="12192000" cy="5725486"/>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18C37C3-2415-ED44-A674-C8438E67FEE0}"/>
              </a:ext>
            </a:extLst>
          </p:cNvPr>
          <p:cNvSpPr txBox="1"/>
          <p:nvPr/>
        </p:nvSpPr>
        <p:spPr>
          <a:xfrm>
            <a:off x="2928970" y="2321004"/>
            <a:ext cx="6334060" cy="1107996"/>
          </a:xfrm>
          <a:prstGeom prst="rect">
            <a:avLst/>
          </a:prstGeom>
          <a:noFill/>
        </p:spPr>
        <p:txBody>
          <a:bodyPr wrap="square" rtlCol="0">
            <a:spAutoFit/>
          </a:bodyPr>
          <a:lstStyle/>
          <a:p>
            <a:r>
              <a:rPr lang="en-GB" sz="6600" b="1" dirty="0">
                <a:ln>
                  <a:solidFill>
                    <a:schemeClr val="tx1"/>
                  </a:solidFill>
                </a:ln>
                <a:solidFill>
                  <a:schemeClr val="bg1"/>
                </a:solidFill>
              </a:rPr>
              <a:t>And we’re done!</a:t>
            </a:r>
          </a:p>
        </p:txBody>
      </p:sp>
      <p:sp>
        <p:nvSpPr>
          <p:cNvPr id="5" name="TextBox 4">
            <a:extLst>
              <a:ext uri="{FF2B5EF4-FFF2-40B4-BE49-F238E27FC236}">
                <a16:creationId xmlns:a16="http://schemas.microsoft.com/office/drawing/2014/main" id="{7F0078E2-BE6C-E7E8-79EB-7A816BD78A2C}"/>
              </a:ext>
            </a:extLst>
          </p:cNvPr>
          <p:cNvSpPr txBox="1"/>
          <p:nvPr/>
        </p:nvSpPr>
        <p:spPr>
          <a:xfrm>
            <a:off x="10334133" y="5528256"/>
            <a:ext cx="1694735" cy="646331"/>
          </a:xfrm>
          <a:prstGeom prst="rect">
            <a:avLst/>
          </a:prstGeom>
          <a:noFill/>
        </p:spPr>
        <p:txBody>
          <a:bodyPr wrap="square" rtlCol="0">
            <a:spAutoFit/>
          </a:bodyPr>
          <a:lstStyle/>
          <a:p>
            <a:pPr algn="ctr"/>
            <a:r>
              <a:rPr lang="en-GB" sz="3600" b="1" dirty="0">
                <a:ln>
                  <a:solidFill>
                    <a:schemeClr val="tx1"/>
                  </a:solidFill>
                </a:ln>
                <a:solidFill>
                  <a:srgbClr val="FFFF00"/>
                </a:solidFill>
              </a:rPr>
              <a:t>Phew!</a:t>
            </a:r>
          </a:p>
        </p:txBody>
      </p:sp>
    </p:spTree>
    <p:extLst>
      <p:ext uri="{BB962C8B-B14F-4D97-AF65-F5344CB8AC3E}">
        <p14:creationId xmlns:p14="http://schemas.microsoft.com/office/powerpoint/2010/main" val="3069718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897</Words>
  <Application>Microsoft Office PowerPoint</Application>
  <PresentationFormat>Widescreen</PresentationFormat>
  <Paragraphs>127</Paragraphs>
  <Slides>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Calibri Light</vt:lpstr>
      <vt:lpstr>Comic Sans MS</vt:lpstr>
      <vt:lpstr>Inter var ISO</vt:lpstr>
      <vt:lpstr>Lato</vt:lpstr>
      <vt:lpstr>nunito</vt:lpstr>
      <vt:lpstr>Palatino Linotype</vt:lpstr>
      <vt:lpstr>PT 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Wyllie</dc:creator>
  <cp:lastModifiedBy>Andrew Wyllie</cp:lastModifiedBy>
  <cp:revision>4</cp:revision>
  <dcterms:created xsi:type="dcterms:W3CDTF">2022-11-24T16:09:53Z</dcterms:created>
  <dcterms:modified xsi:type="dcterms:W3CDTF">2022-11-25T11:19:24Z</dcterms:modified>
</cp:coreProperties>
</file>