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ora"/>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7E4DC6-34E7-472F-BF61-70EA66F4883C}">
  <a:tblStyle styleId="{297E4DC6-34E7-472F-BF61-70EA66F488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603E99-E338-46D0-961C-EB46968C840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35" Type="http://schemas.openxmlformats.org/officeDocument/2006/relationships/font" Target="fonts/QuattrocentoSans-bold.fntdata"/><Relationship Id="rId12" Type="http://schemas.openxmlformats.org/officeDocument/2006/relationships/slide" Target="slides/slide7.xml"/><Relationship Id="rId34" Type="http://schemas.openxmlformats.org/officeDocument/2006/relationships/font" Target="fonts/QuattrocentoSans-regular.fntdata"/><Relationship Id="rId15" Type="http://schemas.openxmlformats.org/officeDocument/2006/relationships/slide" Target="slides/slide10.xml"/><Relationship Id="rId37" Type="http://schemas.openxmlformats.org/officeDocument/2006/relationships/font" Target="fonts/QuattrocentoSans-boldItalic.fntdata"/><Relationship Id="rId14" Type="http://schemas.openxmlformats.org/officeDocument/2006/relationships/slide" Target="slides/slide9.xml"/><Relationship Id="rId36" Type="http://schemas.openxmlformats.org/officeDocument/2006/relationships/font" Target="fonts/Quattrocento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mpaignmonitor.com/resources/guides/email-marketing-benchmarks/" TargetMode="External"/><Relationship Id="rId3" Type="http://schemas.openxmlformats.org/officeDocument/2006/relationships/hyperlink" Target="https://www.postgrid.com/direct-mail-response-rate/" TargetMode="External"/><Relationship Id="rId4" Type="http://schemas.openxmlformats.org/officeDocument/2006/relationships/hyperlink" Target="https://www.smartinsights.com/managing-digital-marketing/planning-budgeting/marketing-campaign-response-rates/" TargetMode="External"/><Relationship Id="rId5" Type="http://schemas.openxmlformats.org/officeDocument/2006/relationships/hyperlink" Target="https://www.leadfeeder.com/blog/cold-calling-is-dea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carnival.com/viola-free-presentation-template/414"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0cd27e33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0cd27e3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Sambhavi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49a0850f4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49a0850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5c3ebb2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5c3ebb2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5c3ebb20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5c3ebb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4fc61ea6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4fc61ea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40cd27e33_2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40cd27e3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5c3ebb209_2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5c3ebb209_2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5c3ebb209_2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5c3ebb209_2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5c3ebb209_2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5c3ebb209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a:p>
            <a:pPr indent="0" lvl="0" marL="0" rtl="0" algn="l">
              <a:spcBef>
                <a:spcPts val="0"/>
              </a:spcBef>
              <a:spcAft>
                <a:spcPts val="0"/>
              </a:spcAft>
              <a:buNone/>
            </a:pPr>
            <a:r>
              <a:rPr lang="en" u="sng">
                <a:solidFill>
                  <a:schemeClr val="hlink"/>
                </a:solidFill>
                <a:hlinkClick r:id="rId2"/>
              </a:rPr>
              <a:t>https://www.campaignmonitor.com/resources/guides/email-marketing-benchmarks/</a:t>
            </a:r>
            <a:endParaRPr/>
          </a:p>
          <a:p>
            <a:pPr indent="0" lvl="0" marL="0" rtl="0" algn="l">
              <a:spcBef>
                <a:spcPts val="0"/>
              </a:spcBef>
              <a:spcAft>
                <a:spcPts val="0"/>
              </a:spcAft>
              <a:buNone/>
            </a:pPr>
            <a:r>
              <a:rPr lang="en" u="sng">
                <a:solidFill>
                  <a:schemeClr val="hlink"/>
                </a:solidFill>
                <a:hlinkClick r:id="rId3"/>
              </a:rPr>
              <a:t>https://www.postgrid.com/direct-mail-response-rate/</a:t>
            </a:r>
            <a:endParaRPr/>
          </a:p>
          <a:p>
            <a:pPr indent="0" lvl="0" marL="0" rtl="0" algn="l">
              <a:spcBef>
                <a:spcPts val="0"/>
              </a:spcBef>
              <a:spcAft>
                <a:spcPts val="0"/>
              </a:spcAft>
              <a:buNone/>
            </a:pPr>
            <a:r>
              <a:rPr lang="en" u="sng">
                <a:solidFill>
                  <a:schemeClr val="hlink"/>
                </a:solidFill>
                <a:hlinkClick r:id="rId4"/>
              </a:rPr>
              <a:t>https://www.smartinsights.com/managing-digital-marketing/planning-budgeting/marketing-campaign-response-rates/</a:t>
            </a:r>
            <a:endParaRPr/>
          </a:p>
          <a:p>
            <a:pPr indent="0" lvl="0" marL="0" rtl="0" algn="l">
              <a:spcBef>
                <a:spcPts val="0"/>
              </a:spcBef>
              <a:spcAft>
                <a:spcPts val="0"/>
              </a:spcAft>
              <a:buNone/>
            </a:pPr>
            <a:r>
              <a:rPr lang="en" u="sng">
                <a:solidFill>
                  <a:schemeClr val="hlink"/>
                </a:solidFill>
                <a:hlinkClick r:id="rId5"/>
              </a:rPr>
              <a:t>https://www.leadfeeder.com/blog/cold-calling-is-dead/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Komal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5c3ebb209_0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5c3ebb20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Komal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5e028b532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5e028b53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5c3ebb209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5c3ebb20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5c3ebb2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5c3ebb2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https://towardsdatascience.com/performance-metrics-confusion-matrix-precision-recall-and-f1-score-a8fe076a2262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5c3ebb209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5c3ebb20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5e028b53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5e028b5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https://www.slidescarnival.com/viola-free-presentation-template/414</a:t>
            </a:r>
            <a:r>
              <a:rPr lang="en"/>
              <a:t> - presentation template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b3ed8960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b3ed89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40cd27e33_2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40cd27e3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9a0850f4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49a0850f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49a0850f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49a0850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9a0850f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9a0850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49a0850f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49a0850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4" name="Shape 64"/>
        <p:cNvGrpSpPr/>
        <p:nvPr/>
      </p:nvGrpSpPr>
      <p:grpSpPr>
        <a:xfrm>
          <a:off x="0" y="0"/>
          <a:ext cx="0" cy="0"/>
          <a:chOff x="0" y="0"/>
          <a:chExt cx="0" cy="0"/>
        </a:xfrm>
      </p:grpSpPr>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750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547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515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750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6745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4715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6745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515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750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547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750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6745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4715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6745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8185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telemarketing-effect.herokuap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archive.ics.uci.edu/ml/datasets/bank+marke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a:t>
            </a:r>
            <a:r>
              <a:rPr lang="en">
                <a:highlight>
                  <a:schemeClr val="accent1"/>
                </a:highlight>
              </a:rPr>
              <a:t>Telemarketing</a:t>
            </a:r>
            <a:r>
              <a:rPr lang="en"/>
              <a:t> actually an effective sales tactic?</a:t>
            </a:r>
            <a:endParaRPr/>
          </a:p>
        </p:txBody>
      </p:sp>
      <p:grpSp>
        <p:nvGrpSpPr>
          <p:cNvPr id="71" name="Google Shape;71;p12"/>
          <p:cNvGrpSpPr/>
          <p:nvPr/>
        </p:nvGrpSpPr>
        <p:grpSpPr>
          <a:xfrm>
            <a:off x="1299165" y="3511424"/>
            <a:ext cx="215966" cy="342399"/>
            <a:chOff x="6718575" y="2318625"/>
            <a:chExt cx="256950" cy="407375"/>
          </a:xfrm>
        </p:grpSpPr>
        <p:sp>
          <p:nvSpPr>
            <p:cNvPr id="72" name="Google Shape;72;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2"/>
          <p:cNvSpPr txBox="1"/>
          <p:nvPr/>
        </p:nvSpPr>
        <p:spPr>
          <a:xfrm>
            <a:off x="1927829" y="3853825"/>
            <a:ext cx="6078300" cy="631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500">
                <a:solidFill>
                  <a:schemeClr val="dk1"/>
                </a:solidFill>
                <a:latin typeface="Quattrocento Sans"/>
                <a:ea typeface="Quattrocento Sans"/>
                <a:cs typeface="Quattrocento Sans"/>
                <a:sym typeface="Quattrocento Sans"/>
              </a:rPr>
              <a:t>By: Akshay Shembekar, Courtney Golding, </a:t>
            </a:r>
            <a:r>
              <a:rPr lang="en" sz="1500">
                <a:solidFill>
                  <a:schemeClr val="dk1"/>
                </a:solidFill>
                <a:latin typeface="Quattrocento Sans"/>
                <a:ea typeface="Quattrocento Sans"/>
                <a:cs typeface="Quattrocento Sans"/>
                <a:sym typeface="Quattrocento Sans"/>
              </a:rPr>
              <a:t>Jonathan Littleton, Komal Handa, and</a:t>
            </a:r>
            <a:r>
              <a:rPr lang="en" sz="1500">
                <a:solidFill>
                  <a:schemeClr val="dk1"/>
                </a:solidFill>
                <a:latin typeface="Quattrocento Sans"/>
                <a:ea typeface="Quattrocento Sans"/>
                <a:cs typeface="Quattrocento Sans"/>
                <a:sym typeface="Quattrocento Sans"/>
              </a:rPr>
              <a:t> Sambhavi Parajuli</a:t>
            </a:r>
            <a:endParaRPr sz="15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2022225" y="1693525"/>
            <a:ext cx="4286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Training, Tuning, and Selection</a:t>
            </a:r>
            <a:endParaRPr/>
          </a:p>
        </p:txBody>
      </p:sp>
      <p:sp>
        <p:nvSpPr>
          <p:cNvPr id="181" name="Google Shape;181;p2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3</a:t>
            </a:r>
            <a:endParaRPr sz="2400">
              <a:latin typeface="Lora"/>
              <a:ea typeface="Lora"/>
              <a:cs typeface="Lora"/>
              <a:sym typeface="Lora"/>
            </a:endParaRPr>
          </a:p>
        </p:txBody>
      </p:sp>
      <p:sp>
        <p:nvSpPr>
          <p:cNvPr id="182" name="Google Shape;182;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381250" y="438897"/>
            <a:ext cx="7574400" cy="5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Baseline Prediction using DummyClassifier/Model Free Baseline/Naive Classifier</a:t>
            </a:r>
            <a:endParaRPr/>
          </a:p>
        </p:txBody>
      </p:sp>
      <p:sp>
        <p:nvSpPr>
          <p:cNvPr id="188" name="Google Shape;188;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2"/>
          <p:cNvSpPr txBox="1"/>
          <p:nvPr>
            <p:ph idx="2" type="body"/>
          </p:nvPr>
        </p:nvSpPr>
        <p:spPr>
          <a:xfrm>
            <a:off x="1023100" y="1618675"/>
            <a:ext cx="7373100" cy="26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highlight>
                  <a:srgbClr val="FFFFFF"/>
                </a:highlight>
                <a:latin typeface="Lora"/>
                <a:ea typeface="Lora"/>
                <a:cs typeface="Lora"/>
                <a:sym typeface="Lora"/>
              </a:rPr>
              <a:t>Baseline prediction is the simplest possible prediction and a dummy classifier is used to make predictions using simple rules. </a:t>
            </a:r>
            <a:endParaRPr>
              <a:highlight>
                <a:srgbClr val="FFFFFF"/>
              </a:highlight>
              <a:latin typeface="Lora"/>
              <a:ea typeface="Lora"/>
              <a:cs typeface="Lora"/>
              <a:sym typeface="Lora"/>
            </a:endParaRPr>
          </a:p>
          <a:p>
            <a:pPr indent="0" lvl="0" marL="0" rtl="0" algn="l">
              <a:spcBef>
                <a:spcPts val="600"/>
              </a:spcBef>
              <a:spcAft>
                <a:spcPts val="0"/>
              </a:spcAft>
              <a:buNone/>
            </a:pPr>
            <a:r>
              <a:rPr lang="en">
                <a:highlight>
                  <a:srgbClr val="FFFFFF"/>
                </a:highlight>
                <a:latin typeface="Lora"/>
                <a:ea typeface="Lora"/>
                <a:cs typeface="Lora"/>
                <a:sym typeface="Lora"/>
              </a:rPr>
              <a:t>For imbalanced dataset, </a:t>
            </a:r>
            <a:r>
              <a:rPr b="1" lang="en">
                <a:highlight>
                  <a:schemeClr val="accent1"/>
                </a:highlight>
                <a:latin typeface="Lora"/>
                <a:ea typeface="Lora"/>
                <a:cs typeface="Lora"/>
                <a:sym typeface="Lora"/>
              </a:rPr>
              <a:t>Stratified strategy</a:t>
            </a:r>
            <a:r>
              <a:rPr lang="en">
                <a:highlight>
                  <a:srgbClr val="FFFFFF"/>
                </a:highlight>
                <a:latin typeface="Lora"/>
                <a:ea typeface="Lora"/>
                <a:cs typeface="Lora"/>
                <a:sym typeface="Lora"/>
              </a:rPr>
              <a:t> is used which </a:t>
            </a:r>
            <a:r>
              <a:rPr lang="en">
                <a:solidFill>
                  <a:srgbClr val="212529"/>
                </a:solidFill>
                <a:highlight>
                  <a:srgbClr val="FFFFFF"/>
                </a:highlight>
                <a:latin typeface="Lora"/>
                <a:ea typeface="Lora"/>
                <a:cs typeface="Lora"/>
                <a:sym typeface="Lora"/>
              </a:rPr>
              <a:t>generates predictions by respecting the training set’s class distribution</a:t>
            </a:r>
            <a:endParaRPr>
              <a:highlight>
                <a:srgbClr val="FFFFFF"/>
              </a:highlight>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 sz="1050">
                <a:highlight>
                  <a:srgbClr val="FFFFFF"/>
                </a:highlight>
                <a:latin typeface="Lora"/>
                <a:ea typeface="Lora"/>
                <a:cs typeface="Lora"/>
                <a:sym typeface="Lora"/>
              </a:rPr>
              <a:t>                                                  </a:t>
            </a:r>
            <a:r>
              <a:rPr b="1" lang="en" sz="1800">
                <a:highlight>
                  <a:srgbClr val="FFFFFF"/>
                </a:highlight>
                <a:latin typeface="Lora"/>
                <a:ea typeface="Lora"/>
                <a:cs typeface="Lora"/>
                <a:sym typeface="Lora"/>
              </a:rPr>
              <a:t>  Baseline Accuracy Score : 79.7%</a:t>
            </a:r>
            <a:endParaRPr b="1" sz="1800">
              <a:highlight>
                <a:srgbClr val="FFFFFF"/>
              </a:highlight>
              <a:latin typeface="Lora"/>
              <a:ea typeface="Lora"/>
              <a:cs typeface="Lora"/>
              <a:sym typeface="Lora"/>
            </a:endParaRPr>
          </a:p>
          <a:p>
            <a:pPr indent="0" lvl="0" marL="0" rtl="0" algn="l">
              <a:spcBef>
                <a:spcPts val="600"/>
              </a:spcBef>
              <a:spcAft>
                <a:spcPts val="0"/>
              </a:spcAft>
              <a:buNone/>
            </a:pPr>
            <a:r>
              <a:t/>
            </a:r>
            <a:endParaRPr>
              <a:highlight>
                <a:srgbClr val="FFFFFF"/>
              </a:highlight>
              <a:latin typeface="Lora"/>
              <a:ea typeface="Lora"/>
              <a:cs typeface="Lora"/>
              <a:sym typeface="Lora"/>
            </a:endParaRPr>
          </a:p>
          <a:p>
            <a:pPr indent="0" lvl="0" marL="0" rtl="0" algn="l">
              <a:spcBef>
                <a:spcPts val="600"/>
              </a:spcBef>
              <a:spcAft>
                <a:spcPts val="0"/>
              </a:spcAft>
              <a:buNone/>
            </a:pPr>
            <a:r>
              <a:t/>
            </a:r>
            <a:endParaRPr sz="1050">
              <a:highlight>
                <a:srgbClr val="FFFFFF"/>
              </a:highlight>
              <a:latin typeface="Lora"/>
              <a:ea typeface="Lora"/>
              <a:cs typeface="Lora"/>
              <a:sym typeface="Lora"/>
            </a:endParaRPr>
          </a:p>
          <a:p>
            <a:pPr indent="0" lvl="0" marL="0" rtl="0" algn="l">
              <a:spcBef>
                <a:spcPts val="600"/>
              </a:spcBef>
              <a:spcAft>
                <a:spcPts val="0"/>
              </a:spcAft>
              <a:buNone/>
            </a:pPr>
            <a:r>
              <a:t/>
            </a:r>
            <a:endParaRPr sz="1050">
              <a:highlight>
                <a:srgbClr val="FFFFFF"/>
              </a:highlight>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 Tested</a:t>
            </a:r>
            <a:endParaRPr/>
          </a:p>
        </p:txBody>
      </p:sp>
      <p:sp>
        <p:nvSpPr>
          <p:cNvPr id="195" name="Google Shape;195;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3"/>
          <p:cNvSpPr/>
          <p:nvPr/>
        </p:nvSpPr>
        <p:spPr>
          <a:xfrm>
            <a:off x="367075" y="1051125"/>
            <a:ext cx="4133700" cy="1752300"/>
          </a:xfrm>
          <a:prstGeom prst="rect">
            <a:avLst/>
          </a:prstGeom>
          <a:solidFill>
            <a:srgbClr val="F3F3F3"/>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Lora"/>
                <a:ea typeface="Lora"/>
                <a:cs typeface="Lora"/>
                <a:sym typeface="Lora"/>
              </a:rPr>
              <a:t>DECISION TREE</a:t>
            </a:r>
            <a:endParaRPr b="1">
              <a:solidFill>
                <a:schemeClr val="dk1"/>
              </a:solidFill>
              <a:latin typeface="Lora"/>
              <a:ea typeface="Lora"/>
              <a:cs typeface="Lora"/>
              <a:sym typeface="Lora"/>
            </a:endParaRPr>
          </a:p>
          <a:p>
            <a:pPr indent="0" lvl="0" marL="0" rtl="0" algn="l">
              <a:lnSpc>
                <a:spcPct val="115000"/>
              </a:lnSpc>
              <a:spcBef>
                <a:spcPts val="1000"/>
              </a:spcBef>
              <a:spcAft>
                <a:spcPts val="0"/>
              </a:spcAft>
              <a:buClr>
                <a:schemeClr val="dk1"/>
              </a:buClr>
              <a:buSzPts val="1100"/>
              <a:buFont typeface="Arial"/>
              <a:buNone/>
            </a:pPr>
            <a:r>
              <a:rPr lang="en" sz="1000">
                <a:solidFill>
                  <a:srgbClr val="414141"/>
                </a:solidFill>
                <a:latin typeface="Lora"/>
                <a:ea typeface="Lora"/>
                <a:cs typeface="Lora"/>
                <a:sym typeface="Lora"/>
              </a:rPr>
              <a:t>A decision tree is a machine learning algorithm that partitions the data into subsets. The partitioning process starts with a binary split and continues until no further splits can be made. Various branches of variable length are formed.</a:t>
            </a:r>
            <a:endParaRPr sz="1000">
              <a:solidFill>
                <a:srgbClr val="414141"/>
              </a:solidFill>
              <a:highlight>
                <a:srgbClr val="FFFFFF"/>
              </a:highlight>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Lora"/>
              <a:ea typeface="Lora"/>
              <a:cs typeface="Lora"/>
              <a:sym typeface="Lora"/>
            </a:endParaRPr>
          </a:p>
          <a:p>
            <a:pPr indent="0" lvl="0" marL="0" rtl="0" algn="l">
              <a:spcBef>
                <a:spcPts val="0"/>
              </a:spcBef>
              <a:spcAft>
                <a:spcPts val="600"/>
              </a:spcAft>
              <a:buNone/>
            </a:pPr>
            <a:r>
              <a:t/>
            </a:r>
            <a:endParaRPr>
              <a:solidFill>
                <a:schemeClr val="dk1"/>
              </a:solidFill>
              <a:latin typeface="Lora"/>
              <a:ea typeface="Lora"/>
              <a:cs typeface="Lora"/>
              <a:sym typeface="Lora"/>
            </a:endParaRPr>
          </a:p>
        </p:txBody>
      </p:sp>
      <p:sp>
        <p:nvSpPr>
          <p:cNvPr id="197" name="Google Shape;197;p23"/>
          <p:cNvSpPr/>
          <p:nvPr/>
        </p:nvSpPr>
        <p:spPr>
          <a:xfrm>
            <a:off x="4643225" y="1041688"/>
            <a:ext cx="4133700" cy="1761600"/>
          </a:xfrm>
          <a:prstGeom prst="rect">
            <a:avLst/>
          </a:prstGeom>
          <a:solidFill>
            <a:srgbClr val="F3F3F3"/>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Lora"/>
                <a:ea typeface="Lora"/>
                <a:cs typeface="Lora"/>
                <a:sym typeface="Lora"/>
              </a:rPr>
              <a:t>XGBOOST</a:t>
            </a:r>
            <a:endParaRPr b="1">
              <a:solidFill>
                <a:schemeClr val="dk1"/>
              </a:solidFill>
              <a:latin typeface="Lora"/>
              <a:ea typeface="Lora"/>
              <a:cs typeface="Lora"/>
              <a:sym typeface="Lora"/>
            </a:endParaRPr>
          </a:p>
          <a:p>
            <a:pPr indent="0" lvl="0" marL="0" rtl="0" algn="r">
              <a:spcBef>
                <a:spcPts val="600"/>
              </a:spcBef>
              <a:spcAft>
                <a:spcPts val="600"/>
              </a:spcAft>
              <a:buNone/>
            </a:pPr>
            <a:r>
              <a:t/>
            </a:r>
            <a:endParaRPr>
              <a:solidFill>
                <a:schemeClr val="dk1"/>
              </a:solidFill>
              <a:latin typeface="Lora"/>
              <a:ea typeface="Lora"/>
              <a:cs typeface="Lora"/>
              <a:sym typeface="Lora"/>
            </a:endParaRPr>
          </a:p>
        </p:txBody>
      </p:sp>
      <p:sp>
        <p:nvSpPr>
          <p:cNvPr id="198" name="Google Shape;198;p23"/>
          <p:cNvSpPr/>
          <p:nvPr/>
        </p:nvSpPr>
        <p:spPr>
          <a:xfrm>
            <a:off x="367075" y="2945750"/>
            <a:ext cx="4133700" cy="1861500"/>
          </a:xfrm>
          <a:prstGeom prst="rect">
            <a:avLst/>
          </a:prstGeom>
          <a:solidFill>
            <a:srgbClr val="F3F3F3"/>
          </a:solidFill>
          <a:ln cap="flat" cmpd="sng" w="38100">
            <a:solidFill>
              <a:srgbClr val="FFCD00"/>
            </a:solidFill>
            <a:prstDash val="solid"/>
            <a:round/>
            <a:headEnd len="sm" w="sm" type="none"/>
            <a:tailEnd len="sm" w="sm" type="none"/>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000">
                <a:solidFill>
                  <a:srgbClr val="414141"/>
                </a:solidFill>
                <a:latin typeface="Lora"/>
                <a:ea typeface="Lora"/>
                <a:cs typeface="Lora"/>
                <a:sym typeface="Lora"/>
              </a:rPr>
              <a:t>A random forest is a meta estimator that fits a number of decision tree classifiers on various sub-samples of the dataset and uses averaging to improve the predictive accuracy and control over-fitting. </a:t>
            </a:r>
            <a:endParaRPr>
              <a:solidFill>
                <a:schemeClr val="dk1"/>
              </a:solidFill>
              <a:latin typeface="Lora"/>
              <a:ea typeface="Lora"/>
              <a:cs typeface="Lora"/>
              <a:sym typeface="Lora"/>
            </a:endParaRPr>
          </a:p>
          <a:p>
            <a:pPr indent="0" lvl="0" marL="0" rtl="0" algn="l">
              <a:spcBef>
                <a:spcPts val="600"/>
              </a:spcBef>
              <a:spcAft>
                <a:spcPts val="600"/>
              </a:spcAft>
              <a:buClr>
                <a:schemeClr val="dk1"/>
              </a:buClr>
              <a:buSzPts val="1100"/>
              <a:buFont typeface="Arial"/>
              <a:buNone/>
            </a:pPr>
            <a:r>
              <a:rPr b="1" lang="en">
                <a:solidFill>
                  <a:schemeClr val="dk1"/>
                </a:solidFill>
                <a:latin typeface="Lora"/>
                <a:ea typeface="Lora"/>
                <a:cs typeface="Lora"/>
                <a:sym typeface="Lora"/>
              </a:rPr>
              <a:t>RANDOM FOREST</a:t>
            </a:r>
            <a:endParaRPr>
              <a:solidFill>
                <a:schemeClr val="dk1"/>
              </a:solidFill>
              <a:latin typeface="Lora"/>
              <a:ea typeface="Lora"/>
              <a:cs typeface="Lora"/>
              <a:sym typeface="Lora"/>
            </a:endParaRPr>
          </a:p>
        </p:txBody>
      </p:sp>
      <p:sp>
        <p:nvSpPr>
          <p:cNvPr id="199" name="Google Shape;199;p23"/>
          <p:cNvSpPr/>
          <p:nvPr/>
        </p:nvSpPr>
        <p:spPr>
          <a:xfrm>
            <a:off x="4643225" y="2970500"/>
            <a:ext cx="4133700" cy="1861500"/>
          </a:xfrm>
          <a:prstGeom prst="rect">
            <a:avLst/>
          </a:prstGeom>
          <a:solidFill>
            <a:srgbClr val="F3F3F3"/>
          </a:solidFill>
          <a:ln>
            <a:noFill/>
          </a:ln>
        </p:spPr>
        <p:txBody>
          <a:bodyPr anchorCtr="0" anchor="b" bIns="91425" lIns="1371600" spcFirstLastPara="1" rIns="91425" wrap="square" tIns="91425">
            <a:noAutofit/>
          </a:bodyPr>
          <a:lstStyle/>
          <a:p>
            <a:pPr indent="0" lvl="0" marL="0" rtl="0" algn="r">
              <a:spcBef>
                <a:spcPts val="0"/>
              </a:spcBef>
              <a:spcAft>
                <a:spcPts val="60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p:txBody>
      </p:sp>
      <p:sp>
        <p:nvSpPr>
          <p:cNvPr id="200" name="Google Shape;200;p23"/>
          <p:cNvSpPr/>
          <p:nvPr/>
        </p:nvSpPr>
        <p:spPr>
          <a:xfrm>
            <a:off x="3511101" y="1811937"/>
            <a:ext cx="1980900" cy="19809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3653885" y="1811937"/>
            <a:ext cx="1980900" cy="19809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10800000">
            <a:off x="3653885" y="1955830"/>
            <a:ext cx="1980900" cy="19809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3511101" y="1955830"/>
            <a:ext cx="1980900" cy="19809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5634775" y="1444025"/>
            <a:ext cx="3189900" cy="1108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600"/>
              </a:spcAft>
              <a:buNone/>
            </a:pPr>
            <a:r>
              <a:rPr lang="en" sz="1000">
                <a:solidFill>
                  <a:srgbClr val="414141"/>
                </a:solidFill>
              </a:rPr>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endParaRPr>
              <a:latin typeface="Quattrocento Sans"/>
              <a:ea typeface="Quattrocento Sans"/>
              <a:cs typeface="Quattrocento Sans"/>
              <a:sym typeface="Quattrocento Sans"/>
            </a:endParaRPr>
          </a:p>
        </p:txBody>
      </p:sp>
      <p:sp>
        <p:nvSpPr>
          <p:cNvPr id="205" name="Google Shape;205;p23"/>
          <p:cNvSpPr txBox="1"/>
          <p:nvPr/>
        </p:nvSpPr>
        <p:spPr>
          <a:xfrm>
            <a:off x="5492000" y="2970500"/>
            <a:ext cx="3285000" cy="2031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n" sz="1000">
                <a:solidFill>
                  <a:srgbClr val="414141"/>
                </a:solidFill>
                <a:latin typeface="Lora"/>
                <a:ea typeface="Lora"/>
                <a:cs typeface="Lora"/>
                <a:sym typeface="Lora"/>
              </a:rPr>
              <a:t>T</a:t>
            </a:r>
            <a:r>
              <a:rPr lang="en" sz="1000">
                <a:solidFill>
                  <a:srgbClr val="414141"/>
                </a:solidFill>
                <a:latin typeface="Lora"/>
                <a:ea typeface="Lora"/>
                <a:cs typeface="Lora"/>
                <a:sym typeface="Lora"/>
              </a:rPr>
              <a:t>he PCA does an unsupervised dimensionality reduction, while the logistic regression does the prediction.</a:t>
            </a:r>
            <a:endParaRPr sz="1000">
              <a:solidFill>
                <a:srgbClr val="414141"/>
              </a:solidFill>
              <a:latin typeface="Lora"/>
              <a:ea typeface="Lora"/>
              <a:cs typeface="Lora"/>
              <a:sym typeface="Lora"/>
            </a:endParaRPr>
          </a:p>
          <a:p>
            <a:pPr indent="0" lvl="0" marL="0" marR="0" rtl="0" algn="r">
              <a:lnSpc>
                <a:spcPct val="100000"/>
              </a:lnSpc>
              <a:spcBef>
                <a:spcPts val="600"/>
              </a:spcBef>
              <a:spcAft>
                <a:spcPts val="0"/>
              </a:spcAft>
              <a:buNone/>
            </a:pPr>
            <a:r>
              <a:rPr lang="en" sz="1000">
                <a:solidFill>
                  <a:srgbClr val="414141"/>
                </a:solidFill>
                <a:latin typeface="Lora"/>
                <a:ea typeface="Lora"/>
                <a:cs typeface="Lora"/>
                <a:sym typeface="Lora"/>
              </a:rPr>
              <a:t>The PCA converts data from high dimensional space to low dimensional space by selecting the most important attributes that capture maximum information about the dataset and logistic regression method is used to train the model</a:t>
            </a:r>
            <a:r>
              <a:rPr lang="en" sz="1050">
                <a:solidFill>
                  <a:schemeClr val="dk1"/>
                </a:solidFill>
                <a:highlight>
                  <a:schemeClr val="lt1"/>
                </a:highlight>
                <a:latin typeface="Lora"/>
                <a:ea typeface="Lora"/>
                <a:cs typeface="Lora"/>
                <a:sym typeface="Lora"/>
              </a:rPr>
              <a:t>.</a:t>
            </a:r>
            <a:endParaRPr sz="1050">
              <a:solidFill>
                <a:schemeClr val="dk1"/>
              </a:solidFill>
              <a:highlight>
                <a:schemeClr val="lt1"/>
              </a:highlight>
              <a:latin typeface="Lora"/>
              <a:ea typeface="Lora"/>
              <a:cs typeface="Lora"/>
              <a:sym typeface="Lora"/>
            </a:endParaRPr>
          </a:p>
          <a:p>
            <a:pPr indent="0" lvl="0" marL="0" rtl="0" algn="r">
              <a:spcBef>
                <a:spcPts val="600"/>
              </a:spcBef>
              <a:spcAft>
                <a:spcPts val="0"/>
              </a:spcAft>
              <a:buNone/>
            </a:pPr>
            <a:r>
              <a:rPr b="1" lang="en">
                <a:solidFill>
                  <a:schemeClr val="dk1"/>
                </a:solidFill>
                <a:latin typeface="Lora"/>
                <a:ea typeface="Lora"/>
                <a:cs typeface="Lora"/>
                <a:sym typeface="Lora"/>
              </a:rPr>
              <a:t>LOGISTIC REGRESSION WITH PCA</a:t>
            </a:r>
            <a:endParaRPr>
              <a:solidFill>
                <a:schemeClr val="dk1"/>
              </a:solidFill>
              <a:latin typeface="Lora"/>
              <a:ea typeface="Lora"/>
              <a:cs typeface="Lora"/>
              <a:sym typeface="Lora"/>
            </a:endParaRPr>
          </a:p>
          <a:p>
            <a:pPr indent="0" lvl="0" marL="0" rtl="0" algn="r">
              <a:spcBef>
                <a:spcPts val="600"/>
              </a:spcBef>
              <a:spcAft>
                <a:spcPts val="600"/>
              </a:spcAft>
              <a:buNone/>
            </a:pPr>
            <a:r>
              <a:t/>
            </a:r>
            <a:endParaRPr sz="1050">
              <a:solidFill>
                <a:schemeClr val="dk1"/>
              </a:solidFill>
              <a:highlight>
                <a:schemeClr val="lt1"/>
              </a:highlight>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4"/>
          <p:cNvSpPr txBox="1"/>
          <p:nvPr>
            <p:ph type="title"/>
          </p:nvPr>
        </p:nvSpPr>
        <p:spPr>
          <a:xfrm>
            <a:off x="1381250" y="515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Performance Metrics</a:t>
            </a:r>
            <a:endParaRPr/>
          </a:p>
        </p:txBody>
      </p:sp>
      <p:sp>
        <p:nvSpPr>
          <p:cNvPr id="212" name="Google Shape;212;p24"/>
          <p:cNvSpPr txBox="1"/>
          <p:nvPr>
            <p:ph idx="4294967295" type="body"/>
          </p:nvPr>
        </p:nvSpPr>
        <p:spPr>
          <a:xfrm>
            <a:off x="172850" y="1494300"/>
            <a:ext cx="2021100" cy="26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highlight>
                  <a:srgbClr val="FFFFFF"/>
                </a:highlight>
                <a:latin typeface="Lora"/>
                <a:ea typeface="Lora"/>
                <a:cs typeface="Lora"/>
                <a:sym typeface="Lora"/>
              </a:rPr>
              <a:t>Random forest was the best performing model with all metrics. </a:t>
            </a:r>
            <a:endParaRPr sz="1200">
              <a:highlight>
                <a:srgbClr val="FFFFFF"/>
              </a:highlight>
              <a:latin typeface="Lora"/>
              <a:ea typeface="Lora"/>
              <a:cs typeface="Lora"/>
              <a:sym typeface="Lora"/>
            </a:endParaRPr>
          </a:p>
          <a:p>
            <a:pPr indent="0" lvl="0" marL="0" rtl="0" algn="l">
              <a:spcBef>
                <a:spcPts val="600"/>
              </a:spcBef>
              <a:spcAft>
                <a:spcPts val="0"/>
              </a:spcAft>
              <a:buNone/>
            </a:pPr>
            <a:r>
              <a:rPr lang="en" sz="1200">
                <a:highlight>
                  <a:srgbClr val="FFFFFF"/>
                </a:highlight>
                <a:latin typeface="Lora"/>
                <a:ea typeface="Lora"/>
                <a:cs typeface="Lora"/>
                <a:sym typeface="Lora"/>
              </a:rPr>
              <a:t>F1 score, precision, and recall were more significant for this dataset than accuracy </a:t>
            </a:r>
            <a:r>
              <a:rPr lang="en" sz="1200">
                <a:highlight>
                  <a:srgbClr val="FFFFFF"/>
                </a:highlight>
                <a:latin typeface="Lora"/>
                <a:ea typeface="Lora"/>
                <a:cs typeface="Lora"/>
                <a:sym typeface="Lora"/>
              </a:rPr>
              <a:t>because it is imbalanced. </a:t>
            </a:r>
            <a:endParaRPr sz="1200">
              <a:highlight>
                <a:srgbClr val="FFFFFF"/>
              </a:highlight>
              <a:latin typeface="Lora"/>
              <a:ea typeface="Lora"/>
              <a:cs typeface="Lora"/>
              <a:sym typeface="Lora"/>
            </a:endParaRPr>
          </a:p>
        </p:txBody>
      </p:sp>
      <p:pic>
        <p:nvPicPr>
          <p:cNvPr id="213" name="Google Shape;213;p24"/>
          <p:cNvPicPr preferRelativeResize="0"/>
          <p:nvPr/>
        </p:nvPicPr>
        <p:blipFill>
          <a:blip r:embed="rId3">
            <a:alphaModFix/>
          </a:blip>
          <a:stretch>
            <a:fillRect/>
          </a:stretch>
        </p:blipFill>
        <p:spPr>
          <a:xfrm>
            <a:off x="2513649" y="1065600"/>
            <a:ext cx="5957375" cy="368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219" name="Google Shape;219;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0" name="Google Shape;220;p25"/>
          <p:cNvGraphicFramePr/>
          <p:nvPr/>
        </p:nvGraphicFramePr>
        <p:xfrm>
          <a:off x="325950" y="1166450"/>
          <a:ext cx="3000000" cy="3000000"/>
        </p:xfrm>
        <a:graphic>
          <a:graphicData uri="http://schemas.openxmlformats.org/drawingml/2006/table">
            <a:tbl>
              <a:tblPr>
                <a:noFill/>
                <a:tableStyleId>{297E4DC6-34E7-472F-BF61-70EA66F4883C}</a:tableStyleId>
              </a:tblPr>
              <a:tblGrid>
                <a:gridCol w="1471825"/>
                <a:gridCol w="1896900"/>
                <a:gridCol w="3470225"/>
                <a:gridCol w="1653150"/>
              </a:tblGrid>
              <a:tr h="380975">
                <a:tc>
                  <a:txBody>
                    <a:bodyPr/>
                    <a:lstStyle/>
                    <a:p>
                      <a:pPr indent="0" lvl="0" marL="0" rtl="0" algn="ctr">
                        <a:spcBef>
                          <a:spcPts val="0"/>
                        </a:spcBef>
                        <a:spcAft>
                          <a:spcPts val="0"/>
                        </a:spcAft>
                        <a:buNone/>
                      </a:pPr>
                      <a:r>
                        <a:rPr b="1" lang="en" sz="1300">
                          <a:solidFill>
                            <a:schemeClr val="lt1"/>
                          </a:solidFill>
                          <a:latin typeface="Lora"/>
                          <a:ea typeface="Lora"/>
                          <a:cs typeface="Lora"/>
                          <a:sym typeface="Lora"/>
                        </a:rPr>
                        <a:t>Parameter</a:t>
                      </a:r>
                      <a:endParaRPr b="1" sz="1300">
                        <a:solidFill>
                          <a:schemeClr val="lt1"/>
                        </a:solidFill>
                        <a:latin typeface="Lora"/>
                        <a:ea typeface="Lora"/>
                        <a:cs typeface="Lora"/>
                        <a:sym typeface="Lora"/>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sz="1300">
                          <a:solidFill>
                            <a:schemeClr val="lt1"/>
                          </a:solidFill>
                          <a:latin typeface="Lora"/>
                          <a:ea typeface="Lora"/>
                          <a:cs typeface="Lora"/>
                          <a:sym typeface="Lora"/>
                        </a:rPr>
                        <a:t>Values</a:t>
                      </a:r>
                      <a:endParaRPr b="1" sz="1300">
                        <a:solidFill>
                          <a:schemeClr val="lt1"/>
                        </a:solidFill>
                        <a:latin typeface="Lora"/>
                        <a:ea typeface="Lora"/>
                        <a:cs typeface="Lora"/>
                        <a:sym typeface="Lora"/>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sz="1300">
                          <a:solidFill>
                            <a:schemeClr val="lt1"/>
                          </a:solidFill>
                          <a:latin typeface="Lora"/>
                          <a:ea typeface="Lora"/>
                          <a:cs typeface="Lora"/>
                          <a:sym typeface="Lora"/>
                        </a:rPr>
                        <a:t>Purpose</a:t>
                      </a:r>
                      <a:endParaRPr b="1" sz="1300">
                        <a:solidFill>
                          <a:schemeClr val="lt1"/>
                        </a:solidFill>
                        <a:latin typeface="Lora"/>
                        <a:ea typeface="Lora"/>
                        <a:cs typeface="Lora"/>
                        <a:sym typeface="Lora"/>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sz="1300">
                          <a:solidFill>
                            <a:schemeClr val="lt1"/>
                          </a:solidFill>
                          <a:latin typeface="Lora"/>
                          <a:ea typeface="Lora"/>
                          <a:cs typeface="Lora"/>
                          <a:sym typeface="Lora"/>
                        </a:rPr>
                        <a:t>Optimal</a:t>
                      </a:r>
                      <a:r>
                        <a:rPr b="1" lang="en" sz="1300">
                          <a:solidFill>
                            <a:schemeClr val="lt1"/>
                          </a:solidFill>
                          <a:latin typeface="Lora"/>
                          <a:ea typeface="Lora"/>
                          <a:cs typeface="Lora"/>
                          <a:sym typeface="Lora"/>
                        </a:rPr>
                        <a:t> Values</a:t>
                      </a:r>
                      <a:endParaRPr b="1" sz="1300">
                        <a:solidFill>
                          <a:schemeClr val="lt1"/>
                        </a:solidFill>
                        <a:latin typeface="Lora"/>
                        <a:ea typeface="Lora"/>
                        <a:cs typeface="Lora"/>
                        <a:sym typeface="Lora"/>
                      </a:endParaRPr>
                    </a:p>
                  </a:txBody>
                  <a:tcPr marT="91425" marB="91425" marR="91425" marL="91425">
                    <a:solidFill>
                      <a:schemeClr val="accent3"/>
                    </a:solidFill>
                  </a:tcPr>
                </a:tc>
              </a:tr>
              <a:tr h="805450">
                <a:tc>
                  <a:txBody>
                    <a:bodyPr/>
                    <a:lstStyle/>
                    <a:p>
                      <a:pPr indent="0" lvl="0" marL="0" rtl="0" algn="ctr">
                        <a:spcBef>
                          <a:spcPts val="0"/>
                        </a:spcBef>
                        <a:spcAft>
                          <a:spcPts val="0"/>
                        </a:spcAft>
                        <a:buNone/>
                      </a:pPr>
                      <a:r>
                        <a:rPr lang="en" sz="1300">
                          <a:latin typeface="Lora"/>
                          <a:ea typeface="Lora"/>
                          <a:cs typeface="Lora"/>
                          <a:sym typeface="Lora"/>
                        </a:rPr>
                        <a:t>Criterion</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Gini (impurity) or Entropy (information gain)</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Measure the quality of a the split </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Entropy</a:t>
                      </a:r>
                      <a:endParaRPr sz="1300">
                        <a:latin typeface="Lora"/>
                        <a:ea typeface="Lora"/>
                        <a:cs typeface="Lora"/>
                        <a:sym typeface="Lora"/>
                      </a:endParaRPr>
                    </a:p>
                  </a:txBody>
                  <a:tcPr marT="91425" marB="91425" marR="91425" marL="91425"/>
                </a:tc>
              </a:tr>
              <a:tr h="579100">
                <a:tc>
                  <a:txBody>
                    <a:bodyPr/>
                    <a:lstStyle/>
                    <a:p>
                      <a:pPr indent="0" lvl="0" marL="0" rtl="0" algn="ctr">
                        <a:spcBef>
                          <a:spcPts val="0"/>
                        </a:spcBef>
                        <a:spcAft>
                          <a:spcPts val="0"/>
                        </a:spcAft>
                        <a:buNone/>
                      </a:pPr>
                      <a:r>
                        <a:rPr lang="en" sz="1300">
                          <a:latin typeface="Lora"/>
                          <a:ea typeface="Lora"/>
                          <a:cs typeface="Lora"/>
                          <a:sym typeface="Lora"/>
                        </a:rPr>
                        <a:t>Num Estimators</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i</a:t>
                      </a:r>
                      <a:r>
                        <a:rPr lang="en" sz="1300">
                          <a:latin typeface="Lora"/>
                          <a:ea typeface="Lora"/>
                          <a:cs typeface="Lora"/>
                          <a:sym typeface="Lora"/>
                        </a:rPr>
                        <a:t>nteger </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The number of trees in a forest</a:t>
                      </a:r>
                      <a:endParaRPr sz="1300">
                        <a:solidFill>
                          <a:schemeClr val="dk1"/>
                        </a:solidFill>
                        <a:latin typeface="Lora"/>
                        <a:ea typeface="Lora"/>
                        <a:cs typeface="Lora"/>
                        <a:sym typeface="Lora"/>
                      </a:endParaRPr>
                    </a:p>
                    <a:p>
                      <a:pPr indent="0" lvl="0" marL="0" rtl="0" algn="ctr">
                        <a:spcBef>
                          <a:spcPts val="0"/>
                        </a:spcBef>
                        <a:spcAft>
                          <a:spcPts val="0"/>
                        </a:spcAft>
                        <a:buNone/>
                      </a:pPr>
                      <a:r>
                        <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150</a:t>
                      </a:r>
                      <a:endParaRPr sz="1300">
                        <a:latin typeface="Lora"/>
                        <a:ea typeface="Lora"/>
                        <a:cs typeface="Lora"/>
                        <a:sym typeface="Lora"/>
                      </a:endParaRPr>
                    </a:p>
                  </a:txBody>
                  <a:tcPr marT="91425" marB="91425" marR="91425" marL="91425"/>
                </a:tc>
              </a:tr>
              <a:tr h="777200">
                <a:tc>
                  <a:txBody>
                    <a:bodyPr/>
                    <a:lstStyle/>
                    <a:p>
                      <a:pPr indent="0" lvl="0" marL="0" rtl="0" algn="ctr">
                        <a:spcBef>
                          <a:spcPts val="0"/>
                        </a:spcBef>
                        <a:spcAft>
                          <a:spcPts val="0"/>
                        </a:spcAft>
                        <a:buNone/>
                      </a:pPr>
                      <a:r>
                        <a:rPr lang="en" sz="1300">
                          <a:latin typeface="Lora"/>
                          <a:ea typeface="Lora"/>
                          <a:cs typeface="Lora"/>
                          <a:sym typeface="Lora"/>
                        </a:rPr>
                        <a:t>Max Depth</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Integer</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The maximum depth of the tree; if unspecified, will keep splitting until all leaves are pure</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35</a:t>
                      </a:r>
                      <a:endParaRPr sz="1300">
                        <a:latin typeface="Lora"/>
                        <a:ea typeface="Lora"/>
                        <a:cs typeface="Lora"/>
                        <a:sym typeface="Lora"/>
                      </a:endParaRPr>
                    </a:p>
                  </a:txBody>
                  <a:tcPr marT="91425" marB="91425" marR="91425" marL="91425"/>
                </a:tc>
              </a:tr>
              <a:tr h="579100">
                <a:tc>
                  <a:txBody>
                    <a:bodyPr/>
                    <a:lstStyle/>
                    <a:p>
                      <a:pPr indent="0" lvl="0" marL="0" rtl="0" algn="ctr">
                        <a:spcBef>
                          <a:spcPts val="0"/>
                        </a:spcBef>
                        <a:spcAft>
                          <a:spcPts val="0"/>
                        </a:spcAft>
                        <a:buNone/>
                      </a:pPr>
                      <a:r>
                        <a:rPr lang="en" sz="1300">
                          <a:latin typeface="Lora"/>
                          <a:ea typeface="Lora"/>
                          <a:cs typeface="Lora"/>
                          <a:sym typeface="Lora"/>
                        </a:rPr>
                        <a:t>Min Samples Split</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Integer</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Minimum number of samples required to split an internal node</a:t>
                      </a:r>
                      <a:endParaRPr sz="13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lang="en" sz="1300">
                          <a:latin typeface="Lora"/>
                          <a:ea typeface="Lora"/>
                          <a:cs typeface="Lora"/>
                          <a:sym typeface="Lora"/>
                        </a:rPr>
                        <a:t>10</a:t>
                      </a:r>
                      <a:endParaRPr sz="1300">
                        <a:latin typeface="Lora"/>
                        <a:ea typeface="Lora"/>
                        <a:cs typeface="Lora"/>
                        <a:sym typeface="Lora"/>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26" name="Google Shape;226;p26"/>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u="sng">
                <a:solidFill>
                  <a:schemeClr val="hlink"/>
                </a:solidFill>
                <a:highlight>
                  <a:srgbClr val="F8F8F8"/>
                </a:highlight>
                <a:latin typeface="Arial"/>
                <a:ea typeface="Arial"/>
                <a:cs typeface="Arial"/>
                <a:sym typeface="Arial"/>
                <a:hlinkClick r:id="rId3"/>
              </a:rPr>
              <a:t>https://telemarketing-effect.herokuapp.com</a:t>
            </a:r>
            <a:endParaRPr/>
          </a:p>
          <a:p>
            <a:pPr indent="0" lvl="0" marL="0" rtl="0" algn="l">
              <a:spcBef>
                <a:spcPts val="0"/>
              </a:spcBef>
              <a:spcAft>
                <a:spcPts val="0"/>
              </a:spcAft>
              <a:buNone/>
            </a:pPr>
            <a:r>
              <a:t/>
            </a:r>
            <a:endParaRPr/>
          </a:p>
        </p:txBody>
      </p:sp>
      <p:sp>
        <p:nvSpPr>
          <p:cNvPr id="227" name="Google Shape;227;p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4</a:t>
            </a:r>
            <a:endParaRPr sz="2400">
              <a:latin typeface="Lora"/>
              <a:ea typeface="Lora"/>
              <a:cs typeface="Lora"/>
              <a:sym typeface="Lora"/>
            </a:endParaRPr>
          </a:p>
        </p:txBody>
      </p:sp>
      <p:sp>
        <p:nvSpPr>
          <p:cNvPr id="228" name="Google Shape;228;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 Home &amp; EDA</a:t>
            </a:r>
            <a:endParaRPr/>
          </a:p>
        </p:txBody>
      </p:sp>
      <p:sp>
        <p:nvSpPr>
          <p:cNvPr id="234" name="Google Shape;234;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7"/>
          <p:cNvSpPr txBox="1"/>
          <p:nvPr/>
        </p:nvSpPr>
        <p:spPr>
          <a:xfrm>
            <a:off x="174925" y="989675"/>
            <a:ext cx="489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600"/>
              </a:spcAft>
              <a:buNone/>
            </a:pPr>
            <a:r>
              <a:t/>
            </a:r>
            <a:endParaRPr sz="1300">
              <a:solidFill>
                <a:srgbClr val="414141"/>
              </a:solidFill>
            </a:endParaRPr>
          </a:p>
        </p:txBody>
      </p:sp>
      <p:pic>
        <p:nvPicPr>
          <p:cNvPr id="236" name="Google Shape;236;p27"/>
          <p:cNvPicPr preferRelativeResize="0"/>
          <p:nvPr/>
        </p:nvPicPr>
        <p:blipFill>
          <a:blip r:embed="rId3">
            <a:alphaModFix/>
          </a:blip>
          <a:stretch>
            <a:fillRect/>
          </a:stretch>
        </p:blipFill>
        <p:spPr>
          <a:xfrm>
            <a:off x="99375" y="989675"/>
            <a:ext cx="6302275" cy="3825075"/>
          </a:xfrm>
          <a:prstGeom prst="rect">
            <a:avLst/>
          </a:prstGeom>
          <a:noFill/>
          <a:ln>
            <a:noFill/>
          </a:ln>
        </p:spPr>
      </p:pic>
      <p:pic>
        <p:nvPicPr>
          <p:cNvPr id="237" name="Google Shape;237;p27"/>
          <p:cNvPicPr preferRelativeResize="0"/>
          <p:nvPr/>
        </p:nvPicPr>
        <p:blipFill>
          <a:blip r:embed="rId4">
            <a:alphaModFix/>
          </a:blip>
          <a:stretch>
            <a:fillRect/>
          </a:stretch>
        </p:blipFill>
        <p:spPr>
          <a:xfrm>
            <a:off x="3763700" y="2068000"/>
            <a:ext cx="5063101" cy="3075451"/>
          </a:xfrm>
          <a:prstGeom prst="rect">
            <a:avLst/>
          </a:prstGeom>
          <a:noFill/>
          <a:ln>
            <a:noFill/>
          </a:ln>
        </p:spPr>
      </p:pic>
      <p:sp>
        <p:nvSpPr>
          <p:cNvPr id="238" name="Google Shape;238;p27"/>
          <p:cNvSpPr txBox="1"/>
          <p:nvPr/>
        </p:nvSpPr>
        <p:spPr>
          <a:xfrm>
            <a:off x="816575" y="441150"/>
            <a:ext cx="41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Lora"/>
                <a:ea typeface="Lora"/>
                <a:cs typeface="Lora"/>
                <a:sym typeface="Lora"/>
              </a:rPr>
              <a:t>4.1</a:t>
            </a:r>
            <a:endParaRPr sz="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and Conclusion</a:t>
            </a:r>
            <a:endParaRPr/>
          </a:p>
        </p:txBody>
      </p:sp>
      <p:sp>
        <p:nvSpPr>
          <p:cNvPr id="244" name="Google Shape;244;p2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5</a:t>
            </a:r>
            <a:endParaRPr sz="2400">
              <a:latin typeface="Lora"/>
              <a:ea typeface="Lora"/>
              <a:cs typeface="Lora"/>
              <a:sym typeface="Lora"/>
            </a:endParaRPr>
          </a:p>
        </p:txBody>
      </p:sp>
      <p:sp>
        <p:nvSpPr>
          <p:cNvPr id="245" name="Google Shape;245;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Insights</a:t>
            </a:r>
            <a:endParaRPr/>
          </a:p>
        </p:txBody>
      </p:sp>
      <p:sp>
        <p:nvSpPr>
          <p:cNvPr id="251" name="Google Shape;251;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9"/>
          <p:cNvSpPr txBox="1"/>
          <p:nvPr/>
        </p:nvSpPr>
        <p:spPr>
          <a:xfrm>
            <a:off x="583150" y="972775"/>
            <a:ext cx="7700700" cy="4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414141"/>
                </a:solidFill>
                <a:latin typeface="Lora"/>
                <a:ea typeface="Lora"/>
                <a:cs typeface="Lora"/>
                <a:sym typeface="Lora"/>
              </a:rPr>
              <a:t>The average success rate of telemarketing campaigns is 2.5%. Based on this dataset, this bank had an above average success rate, at 11% of calls leading to a successful subscription of a term deposit.</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300">
                <a:solidFill>
                  <a:srgbClr val="414141"/>
                </a:solidFill>
                <a:latin typeface="Lora"/>
                <a:ea typeface="Lora"/>
                <a:cs typeface="Lora"/>
                <a:sym typeface="Lora"/>
              </a:rPr>
              <a:t>While the bank had an above average success rate, </a:t>
            </a:r>
            <a:r>
              <a:rPr lang="en" sz="1300">
                <a:solidFill>
                  <a:srgbClr val="414141"/>
                </a:solidFill>
                <a:highlight>
                  <a:schemeClr val="accent1"/>
                </a:highlight>
                <a:latin typeface="Lora"/>
                <a:ea typeface="Lora"/>
                <a:cs typeface="Lora"/>
                <a:sym typeface="Lora"/>
              </a:rPr>
              <a:t>email marketing campaigns have an average response rate of 10.6%.</a:t>
            </a:r>
            <a:r>
              <a:rPr lang="en" sz="1300">
                <a:solidFill>
                  <a:srgbClr val="414141"/>
                </a:solidFill>
                <a:latin typeface="Lora"/>
                <a:ea typeface="Lora"/>
                <a:cs typeface="Lora"/>
                <a:sym typeface="Lora"/>
              </a:rPr>
              <a:t> The bank may want to consider allocating resources towards email campaigns in addition or in place of telemarketing, as it can reach a higher volume of consumers quickly and using less resources.</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300">
                <a:solidFill>
                  <a:srgbClr val="414141"/>
                </a:solidFill>
                <a:latin typeface="Lora"/>
                <a:ea typeface="Lora"/>
                <a:cs typeface="Lora"/>
                <a:sym typeface="Lora"/>
              </a:rPr>
              <a:t>Average Response Rates by Campaign Type:</a:t>
            </a:r>
            <a:endParaRPr sz="1300">
              <a:solidFill>
                <a:srgbClr val="414141"/>
              </a:solidFill>
              <a:latin typeface="Lora"/>
              <a:ea typeface="Lora"/>
              <a:cs typeface="Lora"/>
              <a:sym typeface="Lora"/>
            </a:endParaRPr>
          </a:p>
          <a:p>
            <a:pPr indent="-311150" lvl="0" marL="457200" rtl="0" algn="l">
              <a:spcBef>
                <a:spcPts val="600"/>
              </a:spcBef>
              <a:spcAft>
                <a:spcPts val="0"/>
              </a:spcAft>
              <a:buClr>
                <a:srgbClr val="414141"/>
              </a:buClr>
              <a:buSzPts val="1300"/>
              <a:buFont typeface="Lora"/>
              <a:buChar char="●"/>
            </a:pPr>
            <a:r>
              <a:rPr lang="en" sz="1300">
                <a:solidFill>
                  <a:srgbClr val="414141"/>
                </a:solidFill>
                <a:latin typeface="Lora"/>
                <a:ea typeface="Lora"/>
                <a:cs typeface="Lora"/>
                <a:sym typeface="Lora"/>
              </a:rPr>
              <a:t>Email: 10.6% </a:t>
            </a:r>
            <a:endParaRPr sz="1300">
              <a:solidFill>
                <a:srgbClr val="414141"/>
              </a:solidFill>
              <a:latin typeface="Lora"/>
              <a:ea typeface="Lora"/>
              <a:cs typeface="Lora"/>
              <a:sym typeface="Lora"/>
            </a:endParaRPr>
          </a:p>
          <a:p>
            <a:pPr indent="-311150" lvl="0" marL="457200" rtl="0" algn="l">
              <a:spcBef>
                <a:spcPts val="0"/>
              </a:spcBef>
              <a:spcAft>
                <a:spcPts val="0"/>
              </a:spcAft>
              <a:buClr>
                <a:srgbClr val="414141"/>
              </a:buClr>
              <a:buSzPts val="1300"/>
              <a:buFont typeface="Lora"/>
              <a:buChar char="●"/>
            </a:pPr>
            <a:r>
              <a:rPr lang="en" sz="1300">
                <a:solidFill>
                  <a:srgbClr val="414141"/>
                </a:solidFill>
                <a:latin typeface="Lora"/>
                <a:ea typeface="Lora"/>
                <a:cs typeface="Lora"/>
                <a:sym typeface="Lora"/>
              </a:rPr>
              <a:t>Mail: 0.5 - 2%</a:t>
            </a:r>
            <a:endParaRPr sz="1300">
              <a:solidFill>
                <a:srgbClr val="414141"/>
              </a:solidFill>
              <a:latin typeface="Lora"/>
              <a:ea typeface="Lora"/>
              <a:cs typeface="Lora"/>
              <a:sym typeface="Lora"/>
            </a:endParaRPr>
          </a:p>
          <a:p>
            <a:pPr indent="-311150" lvl="0" marL="457200" rtl="0" algn="l">
              <a:spcBef>
                <a:spcPts val="0"/>
              </a:spcBef>
              <a:spcAft>
                <a:spcPts val="0"/>
              </a:spcAft>
              <a:buClr>
                <a:srgbClr val="414141"/>
              </a:buClr>
              <a:buSzPts val="1300"/>
              <a:buFont typeface="Lora"/>
              <a:buChar char="●"/>
            </a:pPr>
            <a:r>
              <a:rPr lang="en" sz="1300">
                <a:solidFill>
                  <a:srgbClr val="414141"/>
                </a:solidFill>
                <a:latin typeface="Lora"/>
                <a:ea typeface="Lora"/>
                <a:cs typeface="Lora"/>
                <a:sym typeface="Lora"/>
              </a:rPr>
              <a:t>Paid Search: 0.5 - 2%</a:t>
            </a:r>
            <a:endParaRPr sz="1300">
              <a:solidFill>
                <a:srgbClr val="414141"/>
              </a:solidFill>
              <a:latin typeface="Lora"/>
              <a:ea typeface="Lora"/>
              <a:cs typeface="Lora"/>
              <a:sym typeface="Lora"/>
            </a:endParaRPr>
          </a:p>
          <a:p>
            <a:pPr indent="-311150" lvl="0" marL="457200" rtl="0" algn="l">
              <a:spcBef>
                <a:spcPts val="0"/>
              </a:spcBef>
              <a:spcAft>
                <a:spcPts val="0"/>
              </a:spcAft>
              <a:buClr>
                <a:srgbClr val="414141"/>
              </a:buClr>
              <a:buSzPts val="1300"/>
              <a:buFont typeface="Lora"/>
              <a:buChar char="●"/>
            </a:pPr>
            <a:r>
              <a:rPr lang="en" sz="1300">
                <a:solidFill>
                  <a:srgbClr val="414141"/>
                </a:solidFill>
                <a:latin typeface="Lora"/>
                <a:ea typeface="Lora"/>
                <a:cs typeface="Lora"/>
                <a:sym typeface="Lora"/>
              </a:rPr>
              <a:t>Display Ads: 0.05 - 0.1%</a:t>
            </a:r>
            <a:endParaRPr sz="1300">
              <a:solidFill>
                <a:srgbClr val="414141"/>
              </a:solidFill>
              <a:latin typeface="Lora"/>
              <a:ea typeface="Lora"/>
              <a:cs typeface="Lora"/>
              <a:sym typeface="Lora"/>
            </a:endParaRPr>
          </a:p>
          <a:p>
            <a:pPr indent="0" lvl="0" marL="0" rtl="0" algn="l">
              <a:spcBef>
                <a:spcPts val="600"/>
              </a:spcBef>
              <a:spcAft>
                <a:spcPts val="0"/>
              </a:spcAft>
              <a:buNone/>
            </a:pPr>
            <a:r>
              <a:rPr lang="en" sz="1300">
                <a:solidFill>
                  <a:srgbClr val="414141"/>
                </a:solidFill>
                <a:latin typeface="Lora"/>
                <a:ea typeface="Lora"/>
                <a:cs typeface="Lora"/>
                <a:sym typeface="Lora"/>
              </a:rPr>
              <a:t>Assuming that the average telemarketer salary is €7 in Portugal and the average call duration is 4.3 minutes, these 41,000+ calls cost the bank approximately €20,678</a:t>
            </a:r>
            <a:r>
              <a:rPr b="1" lang="en" sz="1300">
                <a:solidFill>
                  <a:srgbClr val="414141"/>
                </a:solidFill>
                <a:latin typeface="Lora"/>
                <a:ea typeface="Lora"/>
                <a:cs typeface="Lora"/>
                <a:sym typeface="Lora"/>
              </a:rPr>
              <a:t>. </a:t>
            </a:r>
            <a:r>
              <a:rPr lang="en" sz="1300">
                <a:solidFill>
                  <a:srgbClr val="414141"/>
                </a:solidFill>
                <a:latin typeface="Lora"/>
                <a:ea typeface="Lora"/>
                <a:cs typeface="Lora"/>
                <a:sym typeface="Lora"/>
              </a:rPr>
              <a:t>Approx </a:t>
            </a:r>
            <a:r>
              <a:rPr lang="en" sz="1300">
                <a:solidFill>
                  <a:srgbClr val="414141"/>
                </a:solidFill>
                <a:highlight>
                  <a:schemeClr val="accent1"/>
                </a:highlight>
                <a:latin typeface="Lora"/>
                <a:ea typeface="Lora"/>
                <a:cs typeface="Lora"/>
                <a:sym typeface="Lora"/>
              </a:rPr>
              <a:t>€</a:t>
            </a:r>
            <a:r>
              <a:rPr b="1" lang="en" sz="1300">
                <a:solidFill>
                  <a:srgbClr val="414141"/>
                </a:solidFill>
                <a:highlight>
                  <a:schemeClr val="accent1"/>
                </a:highlight>
                <a:latin typeface="Lora"/>
                <a:ea typeface="Lora"/>
                <a:cs typeface="Lora"/>
                <a:sym typeface="Lora"/>
              </a:rPr>
              <a:t>18,348 </a:t>
            </a:r>
            <a:r>
              <a:rPr lang="en" sz="1300">
                <a:solidFill>
                  <a:srgbClr val="414141"/>
                </a:solidFill>
                <a:highlight>
                  <a:schemeClr val="accent1"/>
                </a:highlight>
                <a:latin typeface="Lora"/>
                <a:ea typeface="Lora"/>
                <a:cs typeface="Lora"/>
                <a:sym typeface="Lora"/>
              </a:rPr>
              <a:t>can be lost </a:t>
            </a:r>
            <a:r>
              <a:rPr lang="en" sz="1300">
                <a:solidFill>
                  <a:srgbClr val="414141"/>
                </a:solidFill>
                <a:latin typeface="Lora"/>
                <a:ea typeface="Lora"/>
                <a:cs typeface="Lora"/>
                <a:sym typeface="Lora"/>
              </a:rPr>
              <a:t>on unsuccessful telemarketing calls. </a:t>
            </a:r>
            <a:endParaRPr sz="1300">
              <a:solidFill>
                <a:srgbClr val="414141"/>
              </a:solidFill>
              <a:latin typeface="Lora"/>
              <a:ea typeface="Lora"/>
              <a:cs typeface="Lora"/>
              <a:sym typeface="Lora"/>
            </a:endParaRPr>
          </a:p>
          <a:p>
            <a:pPr indent="0" lvl="0" marL="0" rtl="0" algn="l">
              <a:spcBef>
                <a:spcPts val="600"/>
              </a:spcBef>
              <a:spcAft>
                <a:spcPts val="0"/>
              </a:spcAft>
              <a:buNone/>
            </a:pPr>
            <a:r>
              <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300">
              <a:solidFill>
                <a:srgbClr val="414141"/>
              </a:solidFill>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300">
              <a:solidFill>
                <a:srgbClr val="414141"/>
              </a:solidFill>
              <a:latin typeface="Lora"/>
              <a:ea typeface="Lora"/>
              <a:cs typeface="Lora"/>
              <a:sym typeface="Lora"/>
            </a:endParaRPr>
          </a:p>
          <a:p>
            <a:pPr indent="0" lvl="0" marL="0" rtl="0" algn="l">
              <a:spcBef>
                <a:spcPts val="600"/>
              </a:spcBef>
              <a:spcAft>
                <a:spcPts val="0"/>
              </a:spcAft>
              <a:buNone/>
            </a:pPr>
            <a:r>
              <a:t/>
            </a:r>
            <a:endParaRPr sz="1300">
              <a:solidFill>
                <a:srgbClr val="414141"/>
              </a:solidFill>
              <a:latin typeface="Lora"/>
              <a:ea typeface="Lora"/>
              <a:cs typeface="Lora"/>
              <a:sym typeface="Lora"/>
            </a:endParaRPr>
          </a:p>
          <a:p>
            <a:pPr indent="0" lvl="0" marL="0" rtl="0" algn="l">
              <a:spcBef>
                <a:spcPts val="600"/>
              </a:spcBef>
              <a:spcAft>
                <a:spcPts val="600"/>
              </a:spcAft>
              <a:buNone/>
            </a:pPr>
            <a:r>
              <a:t/>
            </a:r>
            <a:endParaRPr sz="1300">
              <a:solidFill>
                <a:srgbClr val="414141"/>
              </a:solidFill>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58" name="Google Shape;258;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0"/>
          <p:cNvSpPr txBox="1"/>
          <p:nvPr/>
        </p:nvSpPr>
        <p:spPr>
          <a:xfrm>
            <a:off x="174925" y="989675"/>
            <a:ext cx="48948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414141"/>
                </a:solidFill>
                <a:latin typeface="Lora"/>
                <a:ea typeface="Lora"/>
                <a:cs typeface="Lora"/>
                <a:sym typeface="Lora"/>
              </a:rPr>
              <a:t>If the bank would like to optimize their telemarketing efforts, they should focus on these types of customers, which had a higher impact on the success rate. </a:t>
            </a:r>
            <a:endParaRPr sz="1300">
              <a:solidFill>
                <a:srgbClr val="414141"/>
              </a:solidFill>
              <a:latin typeface="Lora"/>
              <a:ea typeface="Lora"/>
              <a:cs typeface="Lora"/>
              <a:sym typeface="Lora"/>
            </a:endParaRPr>
          </a:p>
          <a:p>
            <a:pPr indent="0" lvl="0" marL="0" rtl="0" algn="l">
              <a:spcBef>
                <a:spcPts val="600"/>
              </a:spcBef>
              <a:spcAft>
                <a:spcPts val="0"/>
              </a:spcAft>
              <a:buNone/>
            </a:pPr>
            <a:r>
              <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Age: </a:t>
            </a:r>
            <a:r>
              <a:rPr lang="en" sz="1300">
                <a:solidFill>
                  <a:srgbClr val="414141"/>
                </a:solidFill>
                <a:latin typeface="Lora"/>
                <a:ea typeface="Lora"/>
                <a:cs typeface="Lora"/>
                <a:sym typeface="Lora"/>
              </a:rPr>
              <a:t>20-40</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Targeted in previous campaign: </a:t>
            </a:r>
            <a:r>
              <a:rPr lang="en" sz="1300">
                <a:solidFill>
                  <a:srgbClr val="414141"/>
                </a:solidFill>
                <a:latin typeface="Lora"/>
                <a:ea typeface="Lora"/>
                <a:cs typeface="Lora"/>
                <a:sym typeface="Lora"/>
              </a:rPr>
              <a:t>Yes</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Number Employed: </a:t>
            </a:r>
            <a:r>
              <a:rPr lang="en" sz="1300">
                <a:solidFill>
                  <a:srgbClr val="414141"/>
                </a:solidFill>
                <a:latin typeface="Lora"/>
                <a:ea typeface="Lora"/>
                <a:cs typeface="Lora"/>
                <a:sym typeface="Lora"/>
              </a:rPr>
              <a:t>5,000</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Has loan: </a:t>
            </a:r>
            <a:r>
              <a:rPr lang="en" sz="1300">
                <a:solidFill>
                  <a:srgbClr val="414141"/>
                </a:solidFill>
                <a:latin typeface="Lora"/>
                <a:ea typeface="Lora"/>
                <a:cs typeface="Lora"/>
                <a:sym typeface="Lora"/>
              </a:rPr>
              <a:t>No</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Previous success: </a:t>
            </a:r>
            <a:r>
              <a:rPr lang="en" sz="1300">
                <a:solidFill>
                  <a:srgbClr val="414141"/>
                </a:solidFill>
                <a:latin typeface="Lora"/>
                <a:ea typeface="Lora"/>
                <a:cs typeface="Lora"/>
                <a:sym typeface="Lora"/>
              </a:rPr>
              <a:t>Yes</a:t>
            </a:r>
            <a:endParaRPr sz="1300">
              <a:solidFill>
                <a:srgbClr val="414141"/>
              </a:solidFill>
              <a:latin typeface="Lora"/>
              <a:ea typeface="Lora"/>
              <a:cs typeface="Lora"/>
              <a:sym typeface="Lora"/>
            </a:endParaRPr>
          </a:p>
          <a:p>
            <a:pPr indent="0" lvl="0" marL="0" rtl="0" algn="l">
              <a:spcBef>
                <a:spcPts val="600"/>
              </a:spcBef>
              <a:spcAft>
                <a:spcPts val="0"/>
              </a:spcAft>
              <a:buNone/>
            </a:pPr>
            <a:r>
              <a:rPr b="1" lang="en" sz="1300">
                <a:solidFill>
                  <a:srgbClr val="414141"/>
                </a:solidFill>
                <a:latin typeface="Lora"/>
                <a:ea typeface="Lora"/>
                <a:cs typeface="Lora"/>
                <a:sym typeface="Lora"/>
              </a:rPr>
              <a:t>Education: </a:t>
            </a:r>
            <a:r>
              <a:rPr lang="en" sz="1300">
                <a:solidFill>
                  <a:srgbClr val="414141"/>
                </a:solidFill>
                <a:latin typeface="Lora"/>
                <a:ea typeface="Lora"/>
                <a:cs typeface="Lora"/>
                <a:sym typeface="Lora"/>
              </a:rPr>
              <a:t>University Degree</a:t>
            </a:r>
            <a:endParaRPr sz="1300">
              <a:solidFill>
                <a:srgbClr val="414141"/>
              </a:solidFill>
              <a:latin typeface="Lora"/>
              <a:ea typeface="Lora"/>
              <a:cs typeface="Lora"/>
              <a:sym typeface="Lora"/>
            </a:endParaRPr>
          </a:p>
          <a:p>
            <a:pPr indent="0" lvl="0" marL="0" rtl="0" algn="l">
              <a:spcBef>
                <a:spcPts val="600"/>
              </a:spcBef>
              <a:spcAft>
                <a:spcPts val="0"/>
              </a:spcAft>
              <a:buNone/>
            </a:pPr>
            <a:r>
              <a:t/>
            </a:r>
            <a:endParaRPr sz="1300">
              <a:solidFill>
                <a:srgbClr val="414141"/>
              </a:solidFill>
              <a:latin typeface="Lora"/>
              <a:ea typeface="Lora"/>
              <a:cs typeface="Lora"/>
              <a:sym typeface="Lora"/>
            </a:endParaRPr>
          </a:p>
          <a:p>
            <a:pPr indent="0" lvl="0" marL="0" rtl="0" algn="l">
              <a:spcBef>
                <a:spcPts val="600"/>
              </a:spcBef>
              <a:spcAft>
                <a:spcPts val="0"/>
              </a:spcAft>
              <a:buNone/>
            </a:pPr>
            <a:r>
              <a:rPr lang="en" sz="1300">
                <a:solidFill>
                  <a:srgbClr val="414141"/>
                </a:solidFill>
                <a:latin typeface="Lora"/>
                <a:ea typeface="Lora"/>
                <a:cs typeface="Lora"/>
                <a:sym typeface="Lora"/>
              </a:rPr>
              <a:t>Other socio-economic factors like the Euribor rate, Consumer Confidence Index, and Consumer price index also had high importances, but cannot be easily modified by the bank like the </a:t>
            </a:r>
            <a:r>
              <a:rPr lang="en" sz="1300">
                <a:solidFill>
                  <a:srgbClr val="414141"/>
                </a:solidFill>
                <a:latin typeface="Lora"/>
                <a:ea typeface="Lora"/>
                <a:cs typeface="Lora"/>
                <a:sym typeface="Lora"/>
              </a:rPr>
              <a:t>customer based features. </a:t>
            </a:r>
            <a:endParaRPr sz="1300">
              <a:solidFill>
                <a:srgbClr val="414141"/>
              </a:solidFill>
              <a:latin typeface="Lora"/>
              <a:ea typeface="Lora"/>
              <a:cs typeface="Lora"/>
              <a:sym typeface="Lora"/>
            </a:endParaRPr>
          </a:p>
          <a:p>
            <a:pPr indent="0" lvl="0" marL="0" rtl="0" algn="l">
              <a:spcBef>
                <a:spcPts val="600"/>
              </a:spcBef>
              <a:spcAft>
                <a:spcPts val="600"/>
              </a:spcAft>
              <a:buNone/>
            </a:pPr>
            <a:r>
              <a:t/>
            </a:r>
            <a:endParaRPr sz="1300">
              <a:solidFill>
                <a:srgbClr val="414141"/>
              </a:solidFill>
              <a:latin typeface="Lora"/>
              <a:ea typeface="Lora"/>
              <a:cs typeface="Lora"/>
              <a:sym typeface="Lora"/>
            </a:endParaRPr>
          </a:p>
        </p:txBody>
      </p:sp>
      <p:pic>
        <p:nvPicPr>
          <p:cNvPr id="260" name="Google Shape;260;p30"/>
          <p:cNvPicPr preferRelativeResize="0"/>
          <p:nvPr/>
        </p:nvPicPr>
        <p:blipFill rotWithShape="1">
          <a:blip r:embed="rId3">
            <a:alphaModFix/>
          </a:blip>
          <a:srcRect b="3232" l="0" r="12914" t="0"/>
          <a:stretch/>
        </p:blipFill>
        <p:spPr>
          <a:xfrm>
            <a:off x="4964750" y="922638"/>
            <a:ext cx="3782400" cy="377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subTitle"/>
          </p:nvPr>
        </p:nvSpPr>
        <p:spPr>
          <a:xfrm>
            <a:off x="2314925" y="1892850"/>
            <a:ext cx="5021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3600">
                <a:latin typeface="Lora"/>
                <a:ea typeface="Lora"/>
                <a:cs typeface="Lora"/>
                <a:sym typeface="Lora"/>
              </a:rPr>
              <a:t>We are </a:t>
            </a:r>
            <a:r>
              <a:rPr b="1" i="1" lang="en" sz="3600">
                <a:latin typeface="Lora"/>
                <a:ea typeface="Lora"/>
                <a:cs typeface="Lora"/>
                <a:sym typeface="Lora"/>
              </a:rPr>
              <a:t>Team </a:t>
            </a:r>
            <a:r>
              <a:rPr b="1" i="1" lang="en" sz="3600">
                <a:highlight>
                  <a:schemeClr val="accent1"/>
                </a:highlight>
                <a:latin typeface="Lora"/>
                <a:ea typeface="Lora"/>
                <a:cs typeface="Lora"/>
                <a:sym typeface="Lora"/>
              </a:rPr>
              <a:t>JACKS</a:t>
            </a:r>
            <a:endParaRPr b="1" i="1" sz="3600">
              <a:highlight>
                <a:schemeClr val="accent1"/>
              </a:highlight>
              <a:latin typeface="Lora"/>
              <a:ea typeface="Lora"/>
              <a:cs typeface="Lora"/>
              <a:sym typeface="Lora"/>
            </a:endParaRPr>
          </a:p>
          <a:p>
            <a:pPr indent="0" lvl="0" marL="0" rtl="0" algn="l">
              <a:spcBef>
                <a:spcPts val="600"/>
              </a:spcBef>
              <a:spcAft>
                <a:spcPts val="0"/>
              </a:spcAft>
              <a:buNone/>
            </a:pPr>
            <a:r>
              <a:t/>
            </a:r>
            <a:endParaRPr b="1"/>
          </a:p>
        </p:txBody>
      </p:sp>
      <p:cxnSp>
        <p:nvCxnSpPr>
          <p:cNvPr id="86" name="Google Shape;86;p13"/>
          <p:cNvCxnSpPr/>
          <p:nvPr/>
        </p:nvCxnSpPr>
        <p:spPr>
          <a:xfrm>
            <a:off x="6450" y="1428750"/>
            <a:ext cx="2397300" cy="0"/>
          </a:xfrm>
          <a:prstGeom prst="straightConnector1">
            <a:avLst/>
          </a:prstGeom>
          <a:noFill/>
          <a:ln cap="flat" cmpd="sng" w="9525">
            <a:solidFill>
              <a:srgbClr val="CCCCCC"/>
            </a:solidFill>
            <a:prstDash val="solid"/>
            <a:round/>
            <a:headEnd len="med" w="med" type="none"/>
            <a:tailEnd len="med" w="med" type="none"/>
          </a:ln>
        </p:spPr>
      </p:cxnSp>
      <p:sp>
        <p:nvSpPr>
          <p:cNvPr id="87" name="Google Shape;87;p13"/>
          <p:cNvSpPr txBox="1"/>
          <p:nvPr>
            <p:ph idx="4294967295" type="ctrTitle"/>
          </p:nvPr>
        </p:nvSpPr>
        <p:spPr>
          <a:xfrm>
            <a:off x="2371625" y="816550"/>
            <a:ext cx="4908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Hello!</a:t>
            </a:r>
            <a:endParaRPr sz="6000"/>
          </a:p>
        </p:txBody>
      </p:sp>
      <p:cxnSp>
        <p:nvCxnSpPr>
          <p:cNvPr id="88" name="Google Shape;88;p13"/>
          <p:cNvCxnSpPr/>
          <p:nvPr/>
        </p:nvCxnSpPr>
        <p:spPr>
          <a:xfrm>
            <a:off x="4738400" y="1428750"/>
            <a:ext cx="4405500" cy="0"/>
          </a:xfrm>
          <a:prstGeom prst="straightConnector1">
            <a:avLst/>
          </a:prstGeom>
          <a:noFill/>
          <a:ln cap="flat" cmpd="sng" w="9525">
            <a:solidFill>
              <a:srgbClr val="CCCCCC"/>
            </a:solidFill>
            <a:prstDash val="solid"/>
            <a:round/>
            <a:headEnd len="med" w="med" type="none"/>
            <a:tailEnd len="med" w="med" type="none"/>
          </a:ln>
        </p:spPr>
      </p:cxnSp>
      <p:sp>
        <p:nvSpPr>
          <p:cNvPr id="89" name="Google Shape;89;p13"/>
          <p:cNvSpPr txBox="1"/>
          <p:nvPr>
            <p:ph idx="12" type="sldNum"/>
          </p:nvPr>
        </p:nvSpPr>
        <p:spPr>
          <a:xfrm>
            <a:off x="8837801" y="4749850"/>
            <a:ext cx="2541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3"/>
          <p:cNvSpPr/>
          <p:nvPr/>
        </p:nvSpPr>
        <p:spPr>
          <a:xfrm>
            <a:off x="595725" y="2899675"/>
            <a:ext cx="938400" cy="95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3"/>
          <p:cNvPicPr preferRelativeResize="0"/>
          <p:nvPr/>
        </p:nvPicPr>
        <p:blipFill>
          <a:blip r:embed="rId3">
            <a:alphaModFix/>
          </a:blip>
          <a:stretch>
            <a:fillRect/>
          </a:stretch>
        </p:blipFill>
        <p:spPr>
          <a:xfrm>
            <a:off x="5808700" y="2825450"/>
            <a:ext cx="1159800" cy="1166888"/>
          </a:xfrm>
          <a:prstGeom prst="rect">
            <a:avLst/>
          </a:prstGeom>
          <a:noFill/>
          <a:ln>
            <a:noFill/>
          </a:ln>
        </p:spPr>
      </p:pic>
      <p:sp>
        <p:nvSpPr>
          <p:cNvPr id="92" name="Google Shape;92;p13"/>
          <p:cNvSpPr txBox="1"/>
          <p:nvPr/>
        </p:nvSpPr>
        <p:spPr>
          <a:xfrm>
            <a:off x="5711067" y="3987325"/>
            <a:ext cx="1189800" cy="631200"/>
          </a:xfrm>
          <a:prstGeom prst="rect">
            <a:avLst/>
          </a:prstGeom>
          <a:noFill/>
          <a:ln>
            <a:noFill/>
          </a:ln>
        </p:spPr>
        <p:txBody>
          <a:bodyPr anchorCtr="0" anchor="t" bIns="91425" lIns="91425" spcFirstLastPara="1" rIns="91425" wrap="square" tIns="91425">
            <a:normAutofit/>
          </a:bodyPr>
          <a:lstStyle/>
          <a:p>
            <a:pPr indent="0" lvl="0" marL="0" rtl="0" algn="ctr">
              <a:spcBef>
                <a:spcPts val="600"/>
              </a:spcBef>
              <a:spcAft>
                <a:spcPts val="0"/>
              </a:spcAft>
              <a:buNone/>
            </a:pPr>
            <a:r>
              <a:rPr b="1" lang="en" sz="1000">
                <a:solidFill>
                  <a:schemeClr val="dk1"/>
                </a:solidFill>
                <a:latin typeface="Quattrocento Sans"/>
                <a:ea typeface="Quattrocento Sans"/>
                <a:cs typeface="Quattrocento Sans"/>
                <a:sym typeface="Quattrocento Sans"/>
              </a:rPr>
              <a:t>K</a:t>
            </a:r>
            <a:r>
              <a:rPr lang="en" sz="1000">
                <a:solidFill>
                  <a:schemeClr val="dk1"/>
                </a:solidFill>
                <a:latin typeface="Quattrocento Sans"/>
                <a:ea typeface="Quattrocento Sans"/>
                <a:cs typeface="Quattrocento Sans"/>
                <a:sym typeface="Quattrocento Sans"/>
              </a:rPr>
              <a:t>omal Handa</a:t>
            </a:r>
            <a:endParaRPr sz="10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1000">
                <a:solidFill>
                  <a:schemeClr val="dk1"/>
                </a:solidFill>
                <a:latin typeface="Quattrocento Sans"/>
                <a:ea typeface="Quattrocento Sans"/>
                <a:cs typeface="Quattrocento Sans"/>
                <a:sym typeface="Quattrocento Sans"/>
              </a:rPr>
              <a:t>UX Researcher</a:t>
            </a:r>
            <a:endParaRPr sz="1000">
              <a:solidFill>
                <a:schemeClr val="dk1"/>
              </a:solidFill>
              <a:latin typeface="Quattrocento Sans"/>
              <a:ea typeface="Quattrocento Sans"/>
              <a:cs typeface="Quattrocento Sans"/>
              <a:sym typeface="Quattrocento Sans"/>
            </a:endParaRPr>
          </a:p>
        </p:txBody>
      </p:sp>
      <p:sp>
        <p:nvSpPr>
          <p:cNvPr id="93" name="Google Shape;93;p13"/>
          <p:cNvSpPr/>
          <p:nvPr/>
        </p:nvSpPr>
        <p:spPr>
          <a:xfrm>
            <a:off x="2312425" y="2899675"/>
            <a:ext cx="938400" cy="95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nvSpPr>
        <p:spPr>
          <a:xfrm>
            <a:off x="491086" y="3987325"/>
            <a:ext cx="1189800" cy="631200"/>
          </a:xfrm>
          <a:prstGeom prst="rect">
            <a:avLst/>
          </a:prstGeom>
          <a:noFill/>
          <a:ln>
            <a:noFill/>
          </a:ln>
        </p:spPr>
        <p:txBody>
          <a:bodyPr anchorCtr="0" anchor="t" bIns="91425" lIns="91425" spcFirstLastPara="1" rIns="91425" wrap="square" tIns="91425">
            <a:normAutofit fontScale="77500"/>
          </a:bodyPr>
          <a:lstStyle/>
          <a:p>
            <a:pPr indent="0" lvl="0" marL="0" rtl="0" algn="ctr">
              <a:spcBef>
                <a:spcPts val="600"/>
              </a:spcBef>
              <a:spcAft>
                <a:spcPts val="0"/>
              </a:spcAft>
              <a:buNone/>
            </a:pPr>
            <a:r>
              <a:rPr b="1" lang="en" sz="1200">
                <a:solidFill>
                  <a:schemeClr val="dk1"/>
                </a:solidFill>
                <a:latin typeface="Quattrocento Sans"/>
                <a:ea typeface="Quattrocento Sans"/>
                <a:cs typeface="Quattrocento Sans"/>
                <a:sym typeface="Quattrocento Sans"/>
              </a:rPr>
              <a:t>A</a:t>
            </a:r>
            <a:r>
              <a:rPr lang="en" sz="1200">
                <a:solidFill>
                  <a:schemeClr val="dk1"/>
                </a:solidFill>
                <a:latin typeface="Quattrocento Sans"/>
                <a:ea typeface="Quattrocento Sans"/>
                <a:cs typeface="Quattrocento Sans"/>
                <a:sym typeface="Quattrocento Sans"/>
              </a:rPr>
              <a:t>kshay Shembekar</a:t>
            </a:r>
            <a:endParaRPr sz="12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1200">
                <a:solidFill>
                  <a:schemeClr val="dk1"/>
                </a:solidFill>
                <a:latin typeface="Quattrocento Sans"/>
                <a:ea typeface="Quattrocento Sans"/>
                <a:cs typeface="Quattrocento Sans"/>
                <a:sym typeface="Quattrocento Sans"/>
              </a:rPr>
              <a:t>Software Engineer</a:t>
            </a:r>
            <a:endParaRPr sz="1200">
              <a:solidFill>
                <a:schemeClr val="dk1"/>
              </a:solidFill>
              <a:highlight>
                <a:schemeClr val="accent1"/>
              </a:highlight>
              <a:latin typeface="Quattrocento Sans"/>
              <a:ea typeface="Quattrocento Sans"/>
              <a:cs typeface="Quattrocento Sans"/>
              <a:sym typeface="Quattrocento Sans"/>
            </a:endParaRPr>
          </a:p>
        </p:txBody>
      </p:sp>
      <p:sp>
        <p:nvSpPr>
          <p:cNvPr id="95" name="Google Shape;95;p13"/>
          <p:cNvSpPr txBox="1"/>
          <p:nvPr/>
        </p:nvSpPr>
        <p:spPr>
          <a:xfrm>
            <a:off x="2200767" y="3987325"/>
            <a:ext cx="1189800" cy="6312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600"/>
              </a:spcBef>
              <a:spcAft>
                <a:spcPts val="0"/>
              </a:spcAft>
              <a:buNone/>
            </a:pPr>
            <a:r>
              <a:rPr b="1" lang="en" sz="1200">
                <a:solidFill>
                  <a:schemeClr val="dk1"/>
                </a:solidFill>
                <a:latin typeface="Quattrocento Sans"/>
                <a:ea typeface="Quattrocento Sans"/>
                <a:cs typeface="Quattrocento Sans"/>
                <a:sym typeface="Quattrocento Sans"/>
              </a:rPr>
              <a:t>C</a:t>
            </a:r>
            <a:r>
              <a:rPr lang="en" sz="1200">
                <a:solidFill>
                  <a:schemeClr val="dk1"/>
                </a:solidFill>
                <a:latin typeface="Quattrocento Sans"/>
                <a:ea typeface="Quattrocento Sans"/>
                <a:cs typeface="Quattrocento Sans"/>
                <a:sym typeface="Quattrocento Sans"/>
              </a:rPr>
              <a:t>ourtney Golding</a:t>
            </a:r>
            <a:endParaRPr sz="12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1200">
                <a:solidFill>
                  <a:schemeClr val="dk1"/>
                </a:solidFill>
                <a:latin typeface="Quattrocento Sans"/>
                <a:ea typeface="Quattrocento Sans"/>
                <a:cs typeface="Quattrocento Sans"/>
                <a:sym typeface="Quattrocento Sans"/>
              </a:rPr>
              <a:t>Digital Control Manager</a:t>
            </a:r>
            <a:endParaRPr sz="1200">
              <a:solidFill>
                <a:schemeClr val="dk1"/>
              </a:solidFill>
              <a:highlight>
                <a:schemeClr val="accent1"/>
              </a:highlight>
              <a:latin typeface="Quattrocento Sans"/>
              <a:ea typeface="Quattrocento Sans"/>
              <a:cs typeface="Quattrocento Sans"/>
              <a:sym typeface="Quattrocento Sans"/>
            </a:endParaRPr>
          </a:p>
        </p:txBody>
      </p:sp>
      <p:sp>
        <p:nvSpPr>
          <p:cNvPr id="96" name="Google Shape;96;p13"/>
          <p:cNvSpPr txBox="1"/>
          <p:nvPr/>
        </p:nvSpPr>
        <p:spPr>
          <a:xfrm>
            <a:off x="7577799" y="3987325"/>
            <a:ext cx="1189800" cy="6312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600"/>
              </a:spcBef>
              <a:spcAft>
                <a:spcPts val="0"/>
              </a:spcAft>
              <a:buNone/>
            </a:pPr>
            <a:r>
              <a:rPr b="1" lang="en" sz="1200">
                <a:solidFill>
                  <a:schemeClr val="dk1"/>
                </a:solidFill>
                <a:latin typeface="Quattrocento Sans"/>
                <a:ea typeface="Quattrocento Sans"/>
                <a:cs typeface="Quattrocento Sans"/>
                <a:sym typeface="Quattrocento Sans"/>
              </a:rPr>
              <a:t>S</a:t>
            </a:r>
            <a:r>
              <a:rPr lang="en" sz="1200">
                <a:solidFill>
                  <a:schemeClr val="dk1"/>
                </a:solidFill>
                <a:latin typeface="Quattrocento Sans"/>
                <a:ea typeface="Quattrocento Sans"/>
                <a:cs typeface="Quattrocento Sans"/>
                <a:sym typeface="Quattrocento Sans"/>
              </a:rPr>
              <a:t>ambhavi Parajuli</a:t>
            </a:r>
            <a:endParaRPr sz="12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1200">
                <a:solidFill>
                  <a:schemeClr val="dk1"/>
                </a:solidFill>
                <a:latin typeface="Quattrocento Sans"/>
                <a:ea typeface="Quattrocento Sans"/>
                <a:cs typeface="Quattrocento Sans"/>
                <a:sym typeface="Quattrocento Sans"/>
              </a:rPr>
              <a:t>Strategic Business Analyst II</a:t>
            </a:r>
            <a:endParaRPr sz="1200">
              <a:solidFill>
                <a:schemeClr val="dk1"/>
              </a:solidFill>
              <a:highlight>
                <a:schemeClr val="accent1"/>
              </a:highlight>
              <a:latin typeface="Quattrocento Sans"/>
              <a:ea typeface="Quattrocento Sans"/>
              <a:cs typeface="Quattrocento Sans"/>
              <a:sym typeface="Quattrocento Sans"/>
            </a:endParaRPr>
          </a:p>
        </p:txBody>
      </p:sp>
      <p:sp>
        <p:nvSpPr>
          <p:cNvPr id="97" name="Google Shape;97;p13"/>
          <p:cNvSpPr txBox="1"/>
          <p:nvPr/>
        </p:nvSpPr>
        <p:spPr>
          <a:xfrm>
            <a:off x="3970017" y="3987325"/>
            <a:ext cx="1189800" cy="631200"/>
          </a:xfrm>
          <a:prstGeom prst="rect">
            <a:avLst/>
          </a:prstGeom>
          <a:noFill/>
          <a:ln>
            <a:noFill/>
          </a:ln>
        </p:spPr>
        <p:txBody>
          <a:bodyPr anchorCtr="0" anchor="t" bIns="91425" lIns="91425" spcFirstLastPara="1" rIns="91425" wrap="square" tIns="91425">
            <a:normAutofit fontScale="85000"/>
          </a:bodyPr>
          <a:lstStyle/>
          <a:p>
            <a:pPr indent="0" lvl="0" marL="0" rtl="0" algn="ctr">
              <a:spcBef>
                <a:spcPts val="600"/>
              </a:spcBef>
              <a:spcAft>
                <a:spcPts val="0"/>
              </a:spcAft>
              <a:buNone/>
            </a:pPr>
            <a:r>
              <a:rPr b="1" lang="en" sz="1200">
                <a:solidFill>
                  <a:schemeClr val="dk1"/>
                </a:solidFill>
                <a:latin typeface="Quattrocento Sans"/>
                <a:ea typeface="Quattrocento Sans"/>
                <a:cs typeface="Quattrocento Sans"/>
                <a:sym typeface="Quattrocento Sans"/>
              </a:rPr>
              <a:t>J</a:t>
            </a:r>
            <a:r>
              <a:rPr lang="en" sz="1200">
                <a:solidFill>
                  <a:schemeClr val="dk1"/>
                </a:solidFill>
                <a:latin typeface="Quattrocento Sans"/>
                <a:ea typeface="Quattrocento Sans"/>
                <a:cs typeface="Quattrocento Sans"/>
                <a:sym typeface="Quattrocento Sans"/>
              </a:rPr>
              <a:t>onathan Littleton</a:t>
            </a:r>
            <a:endParaRPr sz="12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1200">
                <a:solidFill>
                  <a:schemeClr val="dk1"/>
                </a:solidFill>
                <a:latin typeface="Quattrocento Sans"/>
                <a:ea typeface="Quattrocento Sans"/>
                <a:cs typeface="Quattrocento Sans"/>
                <a:sym typeface="Quattrocento Sans"/>
              </a:rPr>
              <a:t>RPA Developer </a:t>
            </a:r>
            <a:endParaRPr sz="1200">
              <a:solidFill>
                <a:schemeClr val="dk1"/>
              </a:solidFill>
              <a:latin typeface="Quattrocento Sans"/>
              <a:ea typeface="Quattrocento Sans"/>
              <a:cs typeface="Quattrocento Sans"/>
              <a:sym typeface="Quattrocento Sans"/>
            </a:endParaRPr>
          </a:p>
        </p:txBody>
      </p:sp>
      <p:pic>
        <p:nvPicPr>
          <p:cNvPr id="98" name="Google Shape;98;p13"/>
          <p:cNvPicPr preferRelativeResize="0"/>
          <p:nvPr/>
        </p:nvPicPr>
        <p:blipFill rotWithShape="1">
          <a:blip r:embed="rId4">
            <a:alphaModFix/>
          </a:blip>
          <a:srcRect b="4879" l="0" r="0" t="-4880"/>
          <a:stretch/>
        </p:blipFill>
        <p:spPr>
          <a:xfrm>
            <a:off x="3933588" y="2794975"/>
            <a:ext cx="1262642" cy="1159800"/>
          </a:xfrm>
          <a:prstGeom prst="rect">
            <a:avLst/>
          </a:prstGeom>
          <a:noFill/>
          <a:ln>
            <a:noFill/>
          </a:ln>
        </p:spPr>
      </p:pic>
      <p:pic>
        <p:nvPicPr>
          <p:cNvPr id="99" name="Google Shape;99;p13"/>
          <p:cNvPicPr preferRelativeResize="0"/>
          <p:nvPr/>
        </p:nvPicPr>
        <p:blipFill>
          <a:blip r:embed="rId5">
            <a:alphaModFix/>
          </a:blip>
          <a:stretch>
            <a:fillRect/>
          </a:stretch>
        </p:blipFill>
        <p:spPr>
          <a:xfrm>
            <a:off x="2276600" y="2872564"/>
            <a:ext cx="1010062" cy="1004622"/>
          </a:xfrm>
          <a:prstGeom prst="rect">
            <a:avLst/>
          </a:prstGeom>
          <a:noFill/>
          <a:ln>
            <a:noFill/>
          </a:ln>
        </p:spPr>
      </p:pic>
      <p:pic>
        <p:nvPicPr>
          <p:cNvPr id="100" name="Google Shape;100;p13"/>
          <p:cNvPicPr preferRelativeResize="0"/>
          <p:nvPr/>
        </p:nvPicPr>
        <p:blipFill>
          <a:blip r:embed="rId6">
            <a:alphaModFix/>
          </a:blip>
          <a:stretch>
            <a:fillRect/>
          </a:stretch>
        </p:blipFill>
        <p:spPr>
          <a:xfrm>
            <a:off x="541988" y="2868173"/>
            <a:ext cx="1010050" cy="1013404"/>
          </a:xfrm>
          <a:prstGeom prst="rect">
            <a:avLst/>
          </a:prstGeom>
          <a:noFill/>
          <a:ln>
            <a:noFill/>
          </a:ln>
        </p:spPr>
      </p:pic>
      <p:pic>
        <p:nvPicPr>
          <p:cNvPr id="101" name="Google Shape;101;p13"/>
          <p:cNvPicPr preferRelativeResize="0"/>
          <p:nvPr/>
        </p:nvPicPr>
        <p:blipFill>
          <a:blip r:embed="rId7">
            <a:alphaModFix/>
          </a:blip>
          <a:stretch>
            <a:fillRect/>
          </a:stretch>
        </p:blipFill>
        <p:spPr>
          <a:xfrm>
            <a:off x="7640650" y="2794975"/>
            <a:ext cx="1159801" cy="11598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66" name="Google Shape;266;p3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latin typeface="Lora"/>
              <a:ea typeface="Lora"/>
              <a:cs typeface="Lora"/>
              <a:sym typeface="Lora"/>
            </a:endParaRPr>
          </a:p>
        </p:txBody>
      </p:sp>
      <p:sp>
        <p:nvSpPr>
          <p:cNvPr id="267" name="Google Shape;267;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73" name="Google Shape;273;p3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6</a:t>
            </a:r>
            <a:endParaRPr sz="2400">
              <a:latin typeface="Lora"/>
              <a:ea typeface="Lora"/>
              <a:cs typeface="Lora"/>
              <a:sym typeface="Lora"/>
            </a:endParaRPr>
          </a:p>
        </p:txBody>
      </p:sp>
      <p:sp>
        <p:nvSpPr>
          <p:cNvPr id="274" name="Google Shape;274;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1979575" y="4494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Metric Definitions</a:t>
            </a:r>
            <a:endParaRPr/>
          </a:p>
        </p:txBody>
      </p:sp>
      <p:sp>
        <p:nvSpPr>
          <p:cNvPr id="280" name="Google Shape;280;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33"/>
          <p:cNvSpPr txBox="1"/>
          <p:nvPr/>
        </p:nvSpPr>
        <p:spPr>
          <a:xfrm>
            <a:off x="138325" y="3611050"/>
            <a:ext cx="4272600" cy="123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400"/>
              </a:spcBef>
              <a:spcAft>
                <a:spcPts val="0"/>
              </a:spcAft>
              <a:buNone/>
            </a:pPr>
            <a:r>
              <a:rPr b="1" lang="en">
                <a:solidFill>
                  <a:srgbClr val="292929"/>
                </a:solidFill>
                <a:highlight>
                  <a:srgbClr val="FFFFFF"/>
                </a:highlight>
                <a:latin typeface="Georgia"/>
                <a:ea typeface="Georgia"/>
                <a:cs typeface="Georgia"/>
                <a:sym typeface="Georgia"/>
              </a:rPr>
              <a:t>F1 Score: </a:t>
            </a:r>
            <a:r>
              <a:rPr b="1" lang="en">
                <a:solidFill>
                  <a:srgbClr val="292929"/>
                </a:solidFill>
                <a:highlight>
                  <a:srgbClr val="FFFFFF"/>
                </a:highlight>
                <a:latin typeface="Georgia"/>
                <a:ea typeface="Georgia"/>
                <a:cs typeface="Georgia"/>
                <a:sym typeface="Georgia"/>
              </a:rPr>
              <a:t> </a:t>
            </a:r>
            <a:endParaRPr b="1">
              <a:solidFill>
                <a:srgbClr val="292929"/>
              </a:solidFill>
              <a:highlight>
                <a:srgbClr val="FFFFFF"/>
              </a:highlight>
              <a:latin typeface="Georgia"/>
              <a:ea typeface="Georgia"/>
              <a:cs typeface="Georgia"/>
              <a:sym typeface="Georgia"/>
            </a:endParaRPr>
          </a:p>
          <a:p>
            <a:pPr indent="0" lvl="0" marL="0" rtl="0" algn="ctr">
              <a:lnSpc>
                <a:spcPct val="100000"/>
              </a:lnSpc>
              <a:spcBef>
                <a:spcPts val="1400"/>
              </a:spcBef>
              <a:spcAft>
                <a:spcPts val="0"/>
              </a:spcAft>
              <a:buNone/>
            </a:pPr>
            <a:r>
              <a:rPr lang="en" sz="1200">
                <a:solidFill>
                  <a:srgbClr val="292929"/>
                </a:solidFill>
                <a:highlight>
                  <a:srgbClr val="FFFFFF"/>
                </a:highlight>
                <a:latin typeface="Georgia"/>
                <a:ea typeface="Georgia"/>
                <a:cs typeface="Georgia"/>
                <a:sym typeface="Georgia"/>
              </a:rPr>
              <a:t>Harmonic mean of precision and recall. It takes both false positive and false negatives into account. Therefore, it performs well on an imbalanced dataset.</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900"/>
          </a:p>
        </p:txBody>
      </p:sp>
      <p:pic>
        <p:nvPicPr>
          <p:cNvPr id="282" name="Google Shape;282;p33"/>
          <p:cNvPicPr preferRelativeResize="0"/>
          <p:nvPr/>
        </p:nvPicPr>
        <p:blipFill>
          <a:blip r:embed="rId3">
            <a:alphaModFix/>
          </a:blip>
          <a:stretch>
            <a:fillRect/>
          </a:stretch>
        </p:blipFill>
        <p:spPr>
          <a:xfrm>
            <a:off x="4445675" y="3868826"/>
            <a:ext cx="4443700" cy="770250"/>
          </a:xfrm>
          <a:prstGeom prst="rect">
            <a:avLst/>
          </a:prstGeom>
          <a:noFill/>
          <a:ln>
            <a:noFill/>
          </a:ln>
        </p:spPr>
      </p:pic>
      <p:sp>
        <p:nvSpPr>
          <p:cNvPr id="283" name="Google Shape;283;p33"/>
          <p:cNvSpPr txBox="1"/>
          <p:nvPr/>
        </p:nvSpPr>
        <p:spPr>
          <a:xfrm>
            <a:off x="97775" y="1803025"/>
            <a:ext cx="4443600" cy="72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400"/>
              </a:spcBef>
              <a:spcAft>
                <a:spcPts val="0"/>
              </a:spcAft>
              <a:buNone/>
            </a:pPr>
            <a:r>
              <a:rPr b="1" lang="en">
                <a:solidFill>
                  <a:srgbClr val="292929"/>
                </a:solidFill>
                <a:highlight>
                  <a:srgbClr val="FFFFFF"/>
                </a:highlight>
                <a:latin typeface="Georgia"/>
                <a:ea typeface="Georgia"/>
                <a:cs typeface="Georgia"/>
                <a:sym typeface="Georgia"/>
              </a:rPr>
              <a:t>Recall:</a:t>
            </a:r>
            <a:endParaRPr b="1">
              <a:solidFill>
                <a:srgbClr val="292929"/>
              </a:solidFill>
              <a:highlight>
                <a:srgbClr val="FFFFFF"/>
              </a:highlight>
              <a:latin typeface="Georgia"/>
              <a:ea typeface="Georgia"/>
              <a:cs typeface="Georgia"/>
              <a:sym typeface="Georgia"/>
            </a:endParaRPr>
          </a:p>
          <a:p>
            <a:pPr indent="0" lvl="0" marL="0" rtl="0" algn="ctr">
              <a:lnSpc>
                <a:spcPct val="100000"/>
              </a:lnSpc>
              <a:spcBef>
                <a:spcPts val="1400"/>
              </a:spcBef>
              <a:spcAft>
                <a:spcPts val="0"/>
              </a:spcAft>
              <a:buNone/>
            </a:pPr>
            <a:r>
              <a:rPr lang="en" sz="1200">
                <a:solidFill>
                  <a:srgbClr val="292929"/>
                </a:solidFill>
                <a:highlight>
                  <a:srgbClr val="FFFFFF"/>
                </a:highlight>
                <a:latin typeface="Georgia"/>
                <a:ea typeface="Georgia"/>
                <a:cs typeface="Georgia"/>
                <a:sym typeface="Georgia"/>
              </a:rPr>
              <a:t>Out of the total positive, what percentage are predicted positive </a:t>
            </a:r>
            <a:endParaRPr sz="1200">
              <a:solidFill>
                <a:srgbClr val="292929"/>
              </a:solidFill>
              <a:highlight>
                <a:srgbClr val="FFFFFF"/>
              </a:highlight>
              <a:latin typeface="Georgia"/>
              <a:ea typeface="Georgia"/>
              <a:cs typeface="Georgia"/>
              <a:sym typeface="Georgia"/>
            </a:endParaRPr>
          </a:p>
          <a:p>
            <a:pPr indent="0" lvl="0" marL="0" rtl="0" algn="ctr">
              <a:lnSpc>
                <a:spcPct val="100000"/>
              </a:lnSpc>
              <a:spcBef>
                <a:spcPts val="0"/>
              </a:spcBef>
              <a:spcAft>
                <a:spcPts val="0"/>
              </a:spcAft>
              <a:buNone/>
            </a:pPr>
            <a:r>
              <a:t/>
            </a:r>
            <a:endParaRPr sz="900"/>
          </a:p>
        </p:txBody>
      </p:sp>
      <p:sp>
        <p:nvSpPr>
          <p:cNvPr id="284" name="Google Shape;284;p33"/>
          <p:cNvSpPr txBox="1"/>
          <p:nvPr/>
        </p:nvSpPr>
        <p:spPr>
          <a:xfrm>
            <a:off x="138325" y="935125"/>
            <a:ext cx="4401900" cy="5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400"/>
              </a:spcBef>
              <a:spcAft>
                <a:spcPts val="0"/>
              </a:spcAft>
              <a:buNone/>
            </a:pPr>
            <a:r>
              <a:rPr b="1" lang="en">
                <a:solidFill>
                  <a:srgbClr val="292929"/>
                </a:solidFill>
                <a:highlight>
                  <a:srgbClr val="FFFFFF"/>
                </a:highlight>
                <a:latin typeface="Georgia"/>
                <a:ea typeface="Georgia"/>
                <a:cs typeface="Georgia"/>
                <a:sym typeface="Georgia"/>
              </a:rPr>
              <a:t>Precision:</a:t>
            </a:r>
            <a:endParaRPr b="1">
              <a:solidFill>
                <a:srgbClr val="292929"/>
              </a:solidFill>
              <a:highlight>
                <a:srgbClr val="FFFFFF"/>
              </a:highlight>
              <a:latin typeface="Georgia"/>
              <a:ea typeface="Georgia"/>
              <a:cs typeface="Georgia"/>
              <a:sym typeface="Georgia"/>
            </a:endParaRPr>
          </a:p>
          <a:p>
            <a:pPr indent="0" lvl="0" marL="0" rtl="0" algn="ctr">
              <a:lnSpc>
                <a:spcPct val="100000"/>
              </a:lnSpc>
              <a:spcBef>
                <a:spcPts val="1400"/>
              </a:spcBef>
              <a:spcAft>
                <a:spcPts val="0"/>
              </a:spcAft>
              <a:buNone/>
            </a:pPr>
            <a:r>
              <a:rPr lang="en" sz="1200">
                <a:solidFill>
                  <a:srgbClr val="292929"/>
                </a:solidFill>
                <a:highlight>
                  <a:srgbClr val="FFFFFF"/>
                </a:highlight>
                <a:latin typeface="Georgia"/>
                <a:ea typeface="Georgia"/>
                <a:cs typeface="Georgia"/>
                <a:sym typeface="Georgia"/>
              </a:rPr>
              <a:t>Out of all the positives predicted - the truly positive percentage</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900"/>
          </a:p>
        </p:txBody>
      </p:sp>
      <p:sp>
        <p:nvSpPr>
          <p:cNvPr id="285" name="Google Shape;285;p33"/>
          <p:cNvSpPr txBox="1"/>
          <p:nvPr/>
        </p:nvSpPr>
        <p:spPr>
          <a:xfrm>
            <a:off x="135425" y="2753938"/>
            <a:ext cx="4272600" cy="85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400"/>
              </a:spcBef>
              <a:spcAft>
                <a:spcPts val="0"/>
              </a:spcAft>
              <a:buNone/>
            </a:pPr>
            <a:r>
              <a:rPr b="1" lang="en">
                <a:solidFill>
                  <a:srgbClr val="292929"/>
                </a:solidFill>
                <a:highlight>
                  <a:srgbClr val="FFFFFF"/>
                </a:highlight>
                <a:latin typeface="Georgia"/>
                <a:ea typeface="Georgia"/>
                <a:cs typeface="Georgia"/>
                <a:sym typeface="Georgia"/>
              </a:rPr>
              <a:t>Accuracy</a:t>
            </a:r>
            <a:endParaRPr b="1">
              <a:solidFill>
                <a:srgbClr val="292929"/>
              </a:solidFill>
              <a:highlight>
                <a:srgbClr val="FFFFFF"/>
              </a:highlight>
              <a:latin typeface="Georgia"/>
              <a:ea typeface="Georgia"/>
              <a:cs typeface="Georgia"/>
              <a:sym typeface="Georgia"/>
            </a:endParaRPr>
          </a:p>
          <a:p>
            <a:pPr indent="0" lvl="0" marL="0" rtl="0" algn="ctr">
              <a:lnSpc>
                <a:spcPct val="100000"/>
              </a:lnSpc>
              <a:spcBef>
                <a:spcPts val="1400"/>
              </a:spcBef>
              <a:spcAft>
                <a:spcPts val="0"/>
              </a:spcAft>
              <a:buNone/>
            </a:pPr>
            <a:r>
              <a:rPr lang="en" sz="1200">
                <a:solidFill>
                  <a:srgbClr val="292929"/>
                </a:solidFill>
                <a:highlight>
                  <a:srgbClr val="FFFFFF"/>
                </a:highlight>
                <a:latin typeface="Georgia"/>
                <a:ea typeface="Georgia"/>
                <a:cs typeface="Georgia"/>
                <a:sym typeface="Georgia"/>
              </a:rPr>
              <a:t>How often a point is classified correctly</a:t>
            </a:r>
            <a:endParaRPr sz="1200">
              <a:solidFill>
                <a:srgbClr val="292929"/>
              </a:solidFill>
              <a:highlight>
                <a:srgbClr val="FFFFFF"/>
              </a:highlight>
              <a:latin typeface="Georgia"/>
              <a:ea typeface="Georgia"/>
              <a:cs typeface="Georgia"/>
              <a:sym typeface="Georgia"/>
            </a:endParaRPr>
          </a:p>
          <a:p>
            <a:pPr indent="0" lvl="0" marL="0" rtl="0" algn="ctr">
              <a:lnSpc>
                <a:spcPct val="100000"/>
              </a:lnSpc>
              <a:spcBef>
                <a:spcPts val="0"/>
              </a:spcBef>
              <a:spcAft>
                <a:spcPts val="0"/>
              </a:spcAft>
              <a:buNone/>
            </a:pPr>
            <a:r>
              <a:t/>
            </a:r>
            <a:endParaRPr sz="900"/>
          </a:p>
        </p:txBody>
      </p:sp>
      <p:pic>
        <p:nvPicPr>
          <p:cNvPr id="286" name="Google Shape;286;p33"/>
          <p:cNvPicPr preferRelativeResize="0"/>
          <p:nvPr/>
        </p:nvPicPr>
        <p:blipFill>
          <a:blip r:embed="rId4">
            <a:alphaModFix/>
          </a:blip>
          <a:stretch>
            <a:fillRect/>
          </a:stretch>
        </p:blipFill>
        <p:spPr>
          <a:xfrm>
            <a:off x="5971700" y="982114"/>
            <a:ext cx="1971675" cy="676275"/>
          </a:xfrm>
          <a:prstGeom prst="rect">
            <a:avLst/>
          </a:prstGeom>
          <a:noFill/>
          <a:ln>
            <a:noFill/>
          </a:ln>
        </p:spPr>
      </p:pic>
      <p:pic>
        <p:nvPicPr>
          <p:cNvPr id="287" name="Google Shape;287;p33"/>
          <p:cNvPicPr preferRelativeResize="0"/>
          <p:nvPr/>
        </p:nvPicPr>
        <p:blipFill>
          <a:blip r:embed="rId5">
            <a:alphaModFix/>
          </a:blip>
          <a:stretch>
            <a:fillRect/>
          </a:stretch>
        </p:blipFill>
        <p:spPr>
          <a:xfrm>
            <a:off x="5900263" y="1735289"/>
            <a:ext cx="2114550" cy="857250"/>
          </a:xfrm>
          <a:prstGeom prst="rect">
            <a:avLst/>
          </a:prstGeom>
          <a:noFill/>
          <a:ln>
            <a:noFill/>
          </a:ln>
        </p:spPr>
      </p:pic>
      <p:pic>
        <p:nvPicPr>
          <p:cNvPr id="288" name="Google Shape;288;p33"/>
          <p:cNvPicPr preferRelativeResize="0"/>
          <p:nvPr/>
        </p:nvPicPr>
        <p:blipFill>
          <a:blip r:embed="rId6">
            <a:alphaModFix/>
          </a:blip>
          <a:stretch>
            <a:fillRect/>
          </a:stretch>
        </p:blipFill>
        <p:spPr>
          <a:xfrm>
            <a:off x="5165325" y="2753949"/>
            <a:ext cx="3454008" cy="72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Cost Calculation</a:t>
            </a:r>
            <a:endParaRPr/>
          </a:p>
        </p:txBody>
      </p:sp>
      <p:sp>
        <p:nvSpPr>
          <p:cNvPr id="294" name="Google Shape;294;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5" name="Google Shape;295;p34"/>
          <p:cNvGraphicFramePr/>
          <p:nvPr/>
        </p:nvGraphicFramePr>
        <p:xfrm>
          <a:off x="1077250" y="1294350"/>
          <a:ext cx="3000000" cy="3000000"/>
        </p:xfrm>
        <a:graphic>
          <a:graphicData uri="http://schemas.openxmlformats.org/drawingml/2006/table">
            <a:tbl>
              <a:tblPr>
                <a:noFill/>
                <a:tableStyleId>{0B603E99-E338-46D0-961C-EB46968C840C}</a:tableStyleId>
              </a:tblPr>
              <a:tblGrid>
                <a:gridCol w="2471475"/>
                <a:gridCol w="1493450"/>
              </a:tblGrid>
              <a:tr h="200025">
                <a:tc>
                  <a:txBody>
                    <a:bodyPr/>
                    <a:lstStyle/>
                    <a:p>
                      <a:pPr indent="0" lvl="0" marL="0" rtl="0" algn="l">
                        <a:spcBef>
                          <a:spcPts val="0"/>
                        </a:spcBef>
                        <a:spcAft>
                          <a:spcPts val="0"/>
                        </a:spcAft>
                        <a:buNone/>
                      </a:pPr>
                      <a:r>
                        <a:rPr lang="en" sz="1200"/>
                        <a:t>Average Salary</a:t>
                      </a:r>
                      <a:endParaRPr sz="1200"/>
                    </a:p>
                    <a:p>
                      <a:pPr indent="0" lvl="0" marL="0" rtl="0" algn="l">
                        <a:spcBef>
                          <a:spcPts val="0"/>
                        </a:spcBef>
                        <a:spcAft>
                          <a:spcPts val="0"/>
                        </a:spcAft>
                        <a:buNone/>
                      </a:pPr>
                      <a:r>
                        <a:rPr lang="en" sz="1200"/>
                        <a:t>f</a:t>
                      </a:r>
                      <a:r>
                        <a:rPr lang="en" sz="1200"/>
                        <a:t>or a telemarketer </a:t>
                      </a:r>
                      <a:endParaRPr sz="1200"/>
                    </a:p>
                  </a:txBody>
                  <a:tcPr marT="9525" marB="91425" marR="9525" marL="9525" anchor="b"/>
                </a:tc>
                <a:tc>
                  <a:txBody>
                    <a:bodyPr/>
                    <a:lstStyle/>
                    <a:p>
                      <a:pPr indent="0" lvl="0" marL="0" rtl="0" algn="l">
                        <a:spcBef>
                          <a:spcPts val="0"/>
                        </a:spcBef>
                        <a:spcAft>
                          <a:spcPts val="0"/>
                        </a:spcAft>
                        <a:buNone/>
                      </a:pPr>
                      <a:r>
                        <a:rPr lang="en" sz="1200"/>
                        <a:t> €     7.00</a:t>
                      </a:r>
                      <a:endParaRPr sz="1200"/>
                    </a:p>
                  </a:txBody>
                  <a:tcPr marT="9525" marB="91425" marR="9525" marL="9525" anchor="b"/>
                </a:tc>
              </a:tr>
              <a:tr h="200025">
                <a:tc>
                  <a:txBody>
                    <a:bodyPr/>
                    <a:lstStyle/>
                    <a:p>
                      <a:pPr indent="0" lvl="0" marL="0" rtl="0" algn="l">
                        <a:spcBef>
                          <a:spcPts val="0"/>
                        </a:spcBef>
                        <a:spcAft>
                          <a:spcPts val="0"/>
                        </a:spcAft>
                        <a:buNone/>
                      </a:pPr>
                      <a:r>
                        <a:rPr lang="en" sz="1200"/>
                        <a:t>Salary/min</a:t>
                      </a:r>
                      <a:endParaRPr sz="1200"/>
                    </a:p>
                  </a:txBody>
                  <a:tcPr marT="9525" marB="91425" marR="9525" marL="9525" anchor="b"/>
                </a:tc>
                <a:tc>
                  <a:txBody>
                    <a:bodyPr/>
                    <a:lstStyle/>
                    <a:p>
                      <a:pPr indent="0" lvl="0" marL="0" rtl="0" algn="l">
                        <a:spcBef>
                          <a:spcPts val="0"/>
                        </a:spcBef>
                        <a:spcAft>
                          <a:spcPts val="0"/>
                        </a:spcAft>
                        <a:buNone/>
                      </a:pPr>
                      <a:r>
                        <a:rPr lang="en" sz="1200"/>
                        <a:t> €     0.12</a:t>
                      </a:r>
                      <a:endParaRPr sz="1200"/>
                    </a:p>
                  </a:txBody>
                  <a:tcPr marT="9525" marB="91425" marR="9525" marL="9525" anchor="b"/>
                </a:tc>
              </a:tr>
              <a:tr h="200025">
                <a:tc>
                  <a:txBody>
                    <a:bodyPr/>
                    <a:lstStyle/>
                    <a:p>
                      <a:pPr indent="0" lvl="0" marL="0" rtl="0" algn="l">
                        <a:spcBef>
                          <a:spcPts val="0"/>
                        </a:spcBef>
                        <a:spcAft>
                          <a:spcPts val="0"/>
                        </a:spcAft>
                        <a:buNone/>
                      </a:pPr>
                      <a:r>
                        <a:rPr lang="en" sz="1200"/>
                        <a:t>Average minutes for a call</a:t>
                      </a:r>
                      <a:endParaRPr sz="1200"/>
                    </a:p>
                  </a:txBody>
                  <a:tcPr marT="9525" marB="91425" marR="9525" marL="9525" anchor="b"/>
                </a:tc>
                <a:tc>
                  <a:txBody>
                    <a:bodyPr/>
                    <a:lstStyle/>
                    <a:p>
                      <a:pPr indent="0" lvl="0" marL="0" rtl="0" algn="l">
                        <a:lnSpc>
                          <a:spcPct val="115000"/>
                        </a:lnSpc>
                        <a:spcBef>
                          <a:spcPts val="0"/>
                        </a:spcBef>
                        <a:spcAft>
                          <a:spcPts val="0"/>
                        </a:spcAft>
                        <a:buNone/>
                      </a:pPr>
                      <a:r>
                        <a:rPr lang="en" sz="1200"/>
                        <a:t>4.304750167</a:t>
                      </a:r>
                      <a:endParaRPr sz="1200"/>
                    </a:p>
                  </a:txBody>
                  <a:tcPr marT="9525" marB="91425" marR="9525" marL="9525" anchor="b"/>
                </a:tc>
              </a:tr>
              <a:tr h="200025">
                <a:tc>
                  <a:txBody>
                    <a:bodyPr/>
                    <a:lstStyle/>
                    <a:p>
                      <a:pPr indent="0" lvl="0" marL="0" rtl="0" algn="l">
                        <a:spcBef>
                          <a:spcPts val="0"/>
                        </a:spcBef>
                        <a:spcAft>
                          <a:spcPts val="0"/>
                        </a:spcAft>
                        <a:buNone/>
                      </a:pPr>
                      <a:r>
                        <a:rPr lang="en" sz="1200"/>
                        <a:t>cost per call</a:t>
                      </a:r>
                      <a:endParaRPr sz="1200"/>
                    </a:p>
                  </a:txBody>
                  <a:tcPr marT="9525" marB="91425" marR="9525" marL="9525" anchor="b"/>
                </a:tc>
                <a:tc>
                  <a:txBody>
                    <a:bodyPr/>
                    <a:lstStyle/>
                    <a:p>
                      <a:pPr indent="0" lvl="0" marL="0" rtl="0" algn="l">
                        <a:spcBef>
                          <a:spcPts val="0"/>
                        </a:spcBef>
                        <a:spcAft>
                          <a:spcPts val="0"/>
                        </a:spcAft>
                        <a:buNone/>
                      </a:pPr>
                      <a:r>
                        <a:rPr lang="en" sz="1200"/>
                        <a:t> €     0.50</a:t>
                      </a:r>
                      <a:endParaRPr sz="1200"/>
                    </a:p>
                  </a:txBody>
                  <a:tcPr marT="9525" marB="91425" marR="9525" marL="9525" anchor="b"/>
                </a:tc>
              </a:tr>
              <a:tr h="200025">
                <a:tc>
                  <a:txBody>
                    <a:bodyPr/>
                    <a:lstStyle/>
                    <a:p>
                      <a:pPr indent="0" lvl="0" marL="0" rtl="0" algn="l">
                        <a:spcBef>
                          <a:spcPts val="0"/>
                        </a:spcBef>
                        <a:spcAft>
                          <a:spcPts val="0"/>
                        </a:spcAft>
                        <a:buNone/>
                      </a:pPr>
                      <a:r>
                        <a:rPr lang="en" sz="1200"/>
                        <a:t>Unsuccessful calls</a:t>
                      </a:r>
                      <a:endParaRPr sz="1200"/>
                    </a:p>
                  </a:txBody>
                  <a:tcPr marT="9525" marB="91425" marR="9525" marL="9525" anchor="b"/>
                </a:tc>
                <a:tc>
                  <a:txBody>
                    <a:bodyPr/>
                    <a:lstStyle/>
                    <a:p>
                      <a:pPr indent="0" lvl="0" marL="0" rtl="0" algn="l">
                        <a:lnSpc>
                          <a:spcPct val="115000"/>
                        </a:lnSpc>
                        <a:spcBef>
                          <a:spcPts val="0"/>
                        </a:spcBef>
                        <a:spcAft>
                          <a:spcPts val="0"/>
                        </a:spcAft>
                        <a:buNone/>
                      </a:pPr>
                      <a:r>
                        <a:rPr lang="en" sz="1200"/>
                        <a:t>36535</a:t>
                      </a:r>
                      <a:endParaRPr sz="1200"/>
                    </a:p>
                  </a:txBody>
                  <a:tcPr marT="9525" marB="91425" marR="9525" marL="9525" anchor="b"/>
                </a:tc>
              </a:tr>
              <a:tr h="200025">
                <a:tc>
                  <a:txBody>
                    <a:bodyPr/>
                    <a:lstStyle/>
                    <a:p>
                      <a:pPr indent="0" lvl="0" marL="0" rtl="0" algn="l">
                        <a:spcBef>
                          <a:spcPts val="0"/>
                        </a:spcBef>
                        <a:spcAft>
                          <a:spcPts val="0"/>
                        </a:spcAft>
                        <a:buNone/>
                      </a:pPr>
                      <a:r>
                        <a:rPr lang="en" sz="1200"/>
                        <a:t>Successful calls</a:t>
                      </a:r>
                      <a:endParaRPr sz="1200"/>
                    </a:p>
                  </a:txBody>
                  <a:tcPr marT="9525" marB="91425" marR="9525" marL="9525" anchor="b"/>
                </a:tc>
                <a:tc>
                  <a:txBody>
                    <a:bodyPr/>
                    <a:lstStyle/>
                    <a:p>
                      <a:pPr indent="0" lvl="0" marL="0" rtl="0" algn="l">
                        <a:lnSpc>
                          <a:spcPct val="115000"/>
                        </a:lnSpc>
                        <a:spcBef>
                          <a:spcPts val="0"/>
                        </a:spcBef>
                        <a:spcAft>
                          <a:spcPts val="0"/>
                        </a:spcAft>
                        <a:buNone/>
                      </a:pPr>
                      <a:r>
                        <a:rPr lang="en" sz="1200"/>
                        <a:t>4639</a:t>
                      </a:r>
                      <a:endParaRPr sz="1200"/>
                    </a:p>
                  </a:txBody>
                  <a:tcPr marT="9525" marB="91425" marR="9525" marL="9525" anchor="b"/>
                </a:tc>
              </a:tr>
              <a:tr h="200025">
                <a:tc>
                  <a:txBody>
                    <a:bodyPr/>
                    <a:lstStyle/>
                    <a:p>
                      <a:pPr indent="0" lvl="0" marL="0" rtl="0" algn="l">
                        <a:spcBef>
                          <a:spcPts val="0"/>
                        </a:spcBef>
                        <a:spcAft>
                          <a:spcPts val="0"/>
                        </a:spcAft>
                        <a:buNone/>
                      </a:pPr>
                      <a:r>
                        <a:rPr lang="en" sz="1200"/>
                        <a:t>Unsuccessful call Cost</a:t>
                      </a:r>
                      <a:endParaRPr sz="1200"/>
                    </a:p>
                  </a:txBody>
                  <a:tcPr marT="9525" marB="91425" marR="9525" marL="9525" anchor="b"/>
                </a:tc>
                <a:tc>
                  <a:txBody>
                    <a:bodyPr/>
                    <a:lstStyle/>
                    <a:p>
                      <a:pPr indent="0" lvl="0" marL="0" rtl="0" algn="l">
                        <a:spcBef>
                          <a:spcPts val="0"/>
                        </a:spcBef>
                        <a:spcAft>
                          <a:spcPts val="0"/>
                        </a:spcAft>
                        <a:buNone/>
                      </a:pPr>
                      <a:r>
                        <a:rPr lang="en" sz="1200"/>
                        <a:t> €    18,348.64</a:t>
                      </a:r>
                      <a:endParaRPr sz="1200"/>
                    </a:p>
                  </a:txBody>
                  <a:tcPr marT="9525" marB="91425" marR="9525" marL="9525" anchor="b"/>
                </a:tc>
              </a:tr>
              <a:tr h="200025">
                <a:tc>
                  <a:txBody>
                    <a:bodyPr/>
                    <a:lstStyle/>
                    <a:p>
                      <a:pPr indent="0" lvl="0" marL="0" rtl="0" algn="l">
                        <a:spcBef>
                          <a:spcPts val="0"/>
                        </a:spcBef>
                        <a:spcAft>
                          <a:spcPts val="0"/>
                        </a:spcAft>
                        <a:buNone/>
                      </a:pPr>
                      <a:r>
                        <a:rPr lang="en" sz="1200"/>
                        <a:t>Successful call cost</a:t>
                      </a:r>
                      <a:endParaRPr sz="1200"/>
                    </a:p>
                  </a:txBody>
                  <a:tcPr marT="9525" marB="91425" marR="9525" marL="9525" anchor="b"/>
                </a:tc>
                <a:tc>
                  <a:txBody>
                    <a:bodyPr/>
                    <a:lstStyle/>
                    <a:p>
                      <a:pPr indent="0" lvl="0" marL="0" rtl="0" algn="l">
                        <a:spcBef>
                          <a:spcPts val="0"/>
                        </a:spcBef>
                        <a:spcAft>
                          <a:spcPts val="0"/>
                        </a:spcAft>
                        <a:buNone/>
                      </a:pPr>
                      <a:r>
                        <a:rPr lang="en" sz="1200"/>
                        <a:t> €    2,329.80</a:t>
                      </a:r>
                      <a:endParaRPr sz="1200"/>
                    </a:p>
                  </a:txBody>
                  <a:tcPr marT="9525" marB="91425" marR="9525" marL="9525" anchor="b"/>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4294967295"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 - Squared </a:t>
            </a:r>
            <a:endParaRPr/>
          </a:p>
        </p:txBody>
      </p:sp>
      <p:sp>
        <p:nvSpPr>
          <p:cNvPr id="301" name="Google Shape;301;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5"/>
          <p:cNvSpPr txBox="1"/>
          <p:nvPr>
            <p:ph idx="1" type="body"/>
          </p:nvPr>
        </p:nvSpPr>
        <p:spPr>
          <a:xfrm>
            <a:off x="1221900" y="1310020"/>
            <a:ext cx="6809700" cy="31122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1100"/>
              </a:spcBef>
              <a:spcAft>
                <a:spcPts val="0"/>
              </a:spcAft>
              <a:buSzPts val="1250"/>
              <a:buFont typeface="Lora"/>
              <a:buChar char="◉"/>
            </a:pPr>
            <a:r>
              <a:rPr lang="en" sz="1250">
                <a:highlight>
                  <a:srgbClr val="FFFFFF"/>
                </a:highlight>
                <a:latin typeface="Lora"/>
                <a:ea typeface="Lora"/>
                <a:cs typeface="Lora"/>
                <a:sym typeface="Lora"/>
              </a:rPr>
              <a:t>A Chi-Square test is a test of statistical significance for categorical variables. It helps to understand the relationship between the categorical variables of the dataset. </a:t>
            </a:r>
            <a:endParaRPr sz="1250">
              <a:highlight>
                <a:srgbClr val="FFFFFF"/>
              </a:highlight>
              <a:latin typeface="Lora"/>
              <a:ea typeface="Lora"/>
              <a:cs typeface="Lora"/>
              <a:sym typeface="Lora"/>
            </a:endParaRPr>
          </a:p>
          <a:p>
            <a:pPr indent="-307975" lvl="0" marL="457200" rtl="0" algn="l">
              <a:lnSpc>
                <a:spcPct val="115000"/>
              </a:lnSpc>
              <a:spcBef>
                <a:spcPts val="0"/>
              </a:spcBef>
              <a:spcAft>
                <a:spcPts val="0"/>
              </a:spcAft>
              <a:buSzPts val="1250"/>
              <a:buFont typeface="Lora"/>
              <a:buChar char="◉"/>
            </a:pPr>
            <a:r>
              <a:rPr lang="en" sz="1250">
                <a:highlight>
                  <a:srgbClr val="FFFFFF"/>
                </a:highlight>
                <a:latin typeface="Lora"/>
                <a:ea typeface="Lora"/>
                <a:cs typeface="Lora"/>
                <a:sym typeface="Lora"/>
              </a:rPr>
              <a:t>It is used to analyze the dependence of one category of the variable on the other independent category of the variable. Chi-squared test is performed between categorical variable and class variable.</a:t>
            </a:r>
            <a:br>
              <a:rPr lang="en" sz="1250">
                <a:highlight>
                  <a:srgbClr val="FFFFFF"/>
                </a:highlight>
                <a:latin typeface="Lora"/>
                <a:ea typeface="Lora"/>
                <a:cs typeface="Lora"/>
                <a:sym typeface="Lora"/>
              </a:rPr>
            </a:br>
            <a:endParaRPr sz="1250">
              <a:highlight>
                <a:srgbClr val="FFFFFF"/>
              </a:highlight>
              <a:latin typeface="Lora"/>
              <a:ea typeface="Lora"/>
              <a:cs typeface="Lora"/>
              <a:sym typeface="Lora"/>
            </a:endParaRPr>
          </a:p>
          <a:p>
            <a:pPr indent="-307975" lvl="1" marL="914400" rtl="0" algn="l">
              <a:lnSpc>
                <a:spcPct val="115000"/>
              </a:lnSpc>
              <a:spcBef>
                <a:spcPts val="0"/>
              </a:spcBef>
              <a:spcAft>
                <a:spcPts val="0"/>
              </a:spcAft>
              <a:buSzPts val="1250"/>
              <a:buFont typeface="Lora"/>
              <a:buChar char="○"/>
            </a:pPr>
            <a:r>
              <a:rPr lang="en" sz="1250">
                <a:highlight>
                  <a:srgbClr val="FFFFFF"/>
                </a:highlight>
                <a:latin typeface="Lora"/>
                <a:ea typeface="Lora"/>
                <a:cs typeface="Lora"/>
                <a:sym typeface="Lora"/>
              </a:rPr>
              <a:t>The null hypothesis -The grouping variables have no association or correlation amongst them.</a:t>
            </a:r>
            <a:endParaRPr sz="1250">
              <a:highlight>
                <a:srgbClr val="FFFFFF"/>
              </a:highlight>
              <a:latin typeface="Lora"/>
              <a:ea typeface="Lora"/>
              <a:cs typeface="Lora"/>
              <a:sym typeface="Lora"/>
            </a:endParaRPr>
          </a:p>
          <a:p>
            <a:pPr indent="-307975" lvl="1" marL="914400" rtl="0" algn="l">
              <a:lnSpc>
                <a:spcPct val="115000"/>
              </a:lnSpc>
              <a:spcBef>
                <a:spcPts val="0"/>
              </a:spcBef>
              <a:spcAft>
                <a:spcPts val="0"/>
              </a:spcAft>
              <a:buSzPts val="1250"/>
              <a:buFont typeface="Lora"/>
              <a:buChar char="○"/>
            </a:pPr>
            <a:r>
              <a:rPr lang="en" sz="1250">
                <a:highlight>
                  <a:srgbClr val="FFFFFF"/>
                </a:highlight>
                <a:latin typeface="Lora"/>
                <a:ea typeface="Lora"/>
                <a:cs typeface="Lora"/>
                <a:sym typeface="Lora"/>
              </a:rPr>
              <a:t>The alternate Hypothesis-The variables are associated with each other and happen to have a correlation between the variables.</a:t>
            </a:r>
            <a:endParaRPr sz="1250">
              <a:highlight>
                <a:srgbClr val="FFFFFF"/>
              </a:highlight>
              <a:latin typeface="Lora"/>
              <a:ea typeface="Lora"/>
              <a:cs typeface="Lora"/>
              <a:sym typeface="Lora"/>
            </a:endParaRPr>
          </a:p>
          <a:p>
            <a:pPr indent="0" lvl="0" marL="0" rtl="0" algn="l">
              <a:lnSpc>
                <a:spcPct val="115000"/>
              </a:lnSpc>
              <a:spcBef>
                <a:spcPts val="1100"/>
              </a:spcBef>
              <a:spcAft>
                <a:spcPts val="0"/>
              </a:spcAft>
              <a:buNone/>
            </a:pPr>
            <a:r>
              <a:t/>
            </a:r>
            <a:endParaRPr sz="1250">
              <a:highlight>
                <a:srgbClr val="FFFFFF"/>
              </a:highlight>
              <a:latin typeface="Lora"/>
              <a:ea typeface="Lora"/>
              <a:cs typeface="Lora"/>
              <a:sym typeface="Lora"/>
            </a:endParaRPr>
          </a:p>
          <a:p>
            <a:pPr indent="0" lvl="0" marL="0" rtl="0" algn="l">
              <a:spcBef>
                <a:spcPts val="1100"/>
              </a:spcBef>
              <a:spcAft>
                <a:spcPts val="0"/>
              </a:spcAft>
              <a:buNone/>
            </a:pPr>
            <a:r>
              <a:t/>
            </a:r>
            <a:endParaRPr sz="26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2022225" y="2074525"/>
            <a:ext cx="4540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Making with the Artificial Intelligence (AI) Canvas</a:t>
            </a:r>
            <a:endParaRPr/>
          </a:p>
        </p:txBody>
      </p:sp>
      <p:sp>
        <p:nvSpPr>
          <p:cNvPr id="107" name="Google Shape;107;p1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08" name="Google Shape;10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1381250" y="515112"/>
            <a:ext cx="38784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 Canvas Project Overview</a:t>
            </a:r>
            <a:endParaRPr/>
          </a:p>
        </p:txBody>
      </p:sp>
      <p:grpSp>
        <p:nvGrpSpPr>
          <p:cNvPr id="114" name="Google Shape;114;p15"/>
          <p:cNvGrpSpPr/>
          <p:nvPr/>
        </p:nvGrpSpPr>
        <p:grpSpPr>
          <a:xfrm>
            <a:off x="916458" y="638750"/>
            <a:ext cx="214625" cy="214625"/>
            <a:chOff x="2594050" y="1631825"/>
            <a:chExt cx="439625" cy="439625"/>
          </a:xfrm>
        </p:grpSpPr>
        <p:sp>
          <p:nvSpPr>
            <p:cNvPr id="115" name="Google Shape;115;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5"/>
          <p:cNvSpPr txBox="1"/>
          <p:nvPr/>
        </p:nvSpPr>
        <p:spPr>
          <a:xfrm>
            <a:off x="241788" y="1155450"/>
            <a:ext cx="123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highlight>
                  <a:schemeClr val="accent1"/>
                </a:highlight>
                <a:latin typeface="Lora"/>
                <a:ea typeface="Lora"/>
                <a:cs typeface="Lora"/>
                <a:sym typeface="Lora"/>
              </a:rPr>
              <a:t>Prediction</a:t>
            </a:r>
            <a:endParaRPr b="1" sz="1200">
              <a:solidFill>
                <a:schemeClr val="dk1"/>
              </a:solidFill>
              <a:highlight>
                <a:schemeClr val="accent1"/>
              </a:highlight>
              <a:latin typeface="Lora"/>
              <a:ea typeface="Lora"/>
              <a:cs typeface="Lora"/>
              <a:sym typeface="Lora"/>
            </a:endParaRPr>
          </a:p>
        </p:txBody>
      </p:sp>
      <p:sp>
        <p:nvSpPr>
          <p:cNvPr id="121" name="Google Shape;121;p15"/>
          <p:cNvSpPr txBox="1"/>
          <p:nvPr/>
        </p:nvSpPr>
        <p:spPr>
          <a:xfrm>
            <a:off x="7515825" y="1155450"/>
            <a:ext cx="12387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1"/>
                </a:solidFill>
                <a:highlight>
                  <a:schemeClr val="accent1"/>
                </a:highlight>
                <a:latin typeface="Lora"/>
                <a:ea typeface="Lora"/>
                <a:cs typeface="Lora"/>
                <a:sym typeface="Lora"/>
              </a:rPr>
              <a:t>Outcome</a:t>
            </a:r>
            <a:endParaRPr sz="1200">
              <a:latin typeface="Quattrocento Sans"/>
              <a:ea typeface="Quattrocento Sans"/>
              <a:cs typeface="Quattrocento Sans"/>
              <a:sym typeface="Quattrocento Sans"/>
            </a:endParaRPr>
          </a:p>
        </p:txBody>
      </p:sp>
      <p:sp>
        <p:nvSpPr>
          <p:cNvPr id="122" name="Google Shape;122;p15"/>
          <p:cNvSpPr txBox="1"/>
          <p:nvPr/>
        </p:nvSpPr>
        <p:spPr>
          <a:xfrm>
            <a:off x="5526354" y="1155450"/>
            <a:ext cx="12387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1"/>
                </a:solidFill>
                <a:highlight>
                  <a:schemeClr val="accent1"/>
                </a:highlight>
                <a:latin typeface="Lora"/>
                <a:ea typeface="Lora"/>
                <a:cs typeface="Lora"/>
                <a:sym typeface="Lora"/>
              </a:rPr>
              <a:t>Action</a:t>
            </a:r>
            <a:endParaRPr sz="1200">
              <a:latin typeface="Quattrocento Sans"/>
              <a:ea typeface="Quattrocento Sans"/>
              <a:cs typeface="Quattrocento Sans"/>
              <a:sym typeface="Quattrocento Sans"/>
            </a:endParaRPr>
          </a:p>
        </p:txBody>
      </p:sp>
      <p:sp>
        <p:nvSpPr>
          <p:cNvPr id="123" name="Google Shape;123;p15"/>
          <p:cNvSpPr txBox="1"/>
          <p:nvPr/>
        </p:nvSpPr>
        <p:spPr>
          <a:xfrm>
            <a:off x="2774883" y="1155450"/>
            <a:ext cx="12387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1"/>
                </a:solidFill>
                <a:highlight>
                  <a:schemeClr val="accent1"/>
                </a:highlight>
                <a:latin typeface="Lora"/>
                <a:ea typeface="Lora"/>
                <a:cs typeface="Lora"/>
                <a:sym typeface="Lora"/>
              </a:rPr>
              <a:t>Judgement</a:t>
            </a:r>
            <a:endParaRPr sz="1200">
              <a:latin typeface="Quattrocento Sans"/>
              <a:ea typeface="Quattrocento Sans"/>
              <a:cs typeface="Quattrocento Sans"/>
              <a:sym typeface="Quattrocento Sans"/>
            </a:endParaRPr>
          </a:p>
        </p:txBody>
      </p:sp>
      <p:sp>
        <p:nvSpPr>
          <p:cNvPr id="124" name="Google Shape;124;p15"/>
          <p:cNvSpPr txBox="1"/>
          <p:nvPr/>
        </p:nvSpPr>
        <p:spPr>
          <a:xfrm>
            <a:off x="654025" y="4098000"/>
            <a:ext cx="810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highlight>
                  <a:schemeClr val="accent1"/>
                </a:highlight>
                <a:latin typeface="Lora"/>
                <a:ea typeface="Lora"/>
                <a:cs typeface="Lora"/>
                <a:sym typeface="Lora"/>
              </a:rPr>
              <a:t>How will this AI impact the overall workflow?</a:t>
            </a:r>
            <a:endParaRPr b="1" sz="1200">
              <a:solidFill>
                <a:schemeClr val="dk1"/>
              </a:solidFill>
              <a:highlight>
                <a:schemeClr val="accent1"/>
              </a:highlight>
              <a:latin typeface="Lora"/>
              <a:ea typeface="Lora"/>
              <a:cs typeface="Lora"/>
              <a:sym typeface="Lora"/>
            </a:endParaRPr>
          </a:p>
        </p:txBody>
      </p:sp>
      <p:sp>
        <p:nvSpPr>
          <p:cNvPr id="125" name="Google Shape;125;p15"/>
          <p:cNvSpPr txBox="1"/>
          <p:nvPr/>
        </p:nvSpPr>
        <p:spPr>
          <a:xfrm>
            <a:off x="404425" y="2792600"/>
            <a:ext cx="123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highlight>
                  <a:schemeClr val="accent1"/>
                </a:highlight>
                <a:latin typeface="Lora"/>
                <a:ea typeface="Lora"/>
                <a:cs typeface="Lora"/>
                <a:sym typeface="Lora"/>
              </a:rPr>
              <a:t>Training</a:t>
            </a:r>
            <a:endParaRPr b="1" sz="1200">
              <a:solidFill>
                <a:schemeClr val="dk1"/>
              </a:solidFill>
              <a:highlight>
                <a:schemeClr val="accent1"/>
              </a:highlight>
              <a:latin typeface="Lora"/>
              <a:ea typeface="Lora"/>
              <a:cs typeface="Lora"/>
              <a:sym typeface="Lora"/>
            </a:endParaRPr>
          </a:p>
        </p:txBody>
      </p:sp>
      <p:sp>
        <p:nvSpPr>
          <p:cNvPr id="126" name="Google Shape;126;p15"/>
          <p:cNvSpPr txBox="1"/>
          <p:nvPr/>
        </p:nvSpPr>
        <p:spPr>
          <a:xfrm>
            <a:off x="3997775" y="2792600"/>
            <a:ext cx="123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highlight>
                  <a:schemeClr val="accent1"/>
                </a:highlight>
                <a:latin typeface="Lora"/>
                <a:ea typeface="Lora"/>
                <a:cs typeface="Lora"/>
                <a:sym typeface="Lora"/>
              </a:rPr>
              <a:t>Input</a:t>
            </a:r>
            <a:endParaRPr b="1" sz="1200">
              <a:solidFill>
                <a:schemeClr val="dk1"/>
              </a:solidFill>
              <a:highlight>
                <a:schemeClr val="accent1"/>
              </a:highlight>
              <a:latin typeface="Lora"/>
              <a:ea typeface="Lora"/>
              <a:cs typeface="Lora"/>
              <a:sym typeface="Lora"/>
            </a:endParaRPr>
          </a:p>
        </p:txBody>
      </p:sp>
      <p:sp>
        <p:nvSpPr>
          <p:cNvPr id="127" name="Google Shape;127;p15"/>
          <p:cNvSpPr txBox="1"/>
          <p:nvPr/>
        </p:nvSpPr>
        <p:spPr>
          <a:xfrm>
            <a:off x="6414400" y="2792600"/>
            <a:ext cx="123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highlight>
                  <a:schemeClr val="accent1"/>
                </a:highlight>
                <a:latin typeface="Lora"/>
                <a:ea typeface="Lora"/>
                <a:cs typeface="Lora"/>
                <a:sym typeface="Lora"/>
              </a:rPr>
              <a:t>Feedback</a:t>
            </a:r>
            <a:endParaRPr b="1" sz="1200">
              <a:solidFill>
                <a:schemeClr val="dk1"/>
              </a:solidFill>
              <a:highlight>
                <a:schemeClr val="accent1"/>
              </a:highlight>
              <a:latin typeface="Lora"/>
              <a:ea typeface="Lora"/>
              <a:cs typeface="Lora"/>
              <a:sym typeface="Lora"/>
            </a:endParaRPr>
          </a:p>
        </p:txBody>
      </p:sp>
      <p:sp>
        <p:nvSpPr>
          <p:cNvPr id="128" name="Google Shape;128;p15"/>
          <p:cNvSpPr txBox="1"/>
          <p:nvPr/>
        </p:nvSpPr>
        <p:spPr>
          <a:xfrm>
            <a:off x="241825" y="1471500"/>
            <a:ext cx="1332600" cy="11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Lora"/>
                <a:ea typeface="Lora"/>
                <a:cs typeface="Lora"/>
                <a:sym typeface="Lora"/>
              </a:rPr>
              <a:t>Predict if a customer will open an account as a result of being included in a telemarketing campaign.</a:t>
            </a:r>
            <a:endParaRPr sz="900">
              <a:solidFill>
                <a:schemeClr val="dk1"/>
              </a:solidFill>
              <a:latin typeface="Lora"/>
              <a:ea typeface="Lora"/>
              <a:cs typeface="Lora"/>
              <a:sym typeface="Lora"/>
            </a:endParaRPr>
          </a:p>
        </p:txBody>
      </p:sp>
      <p:sp>
        <p:nvSpPr>
          <p:cNvPr id="129" name="Google Shape;129;p15"/>
          <p:cNvSpPr txBox="1"/>
          <p:nvPr/>
        </p:nvSpPr>
        <p:spPr>
          <a:xfrm>
            <a:off x="1728800" y="1485325"/>
            <a:ext cx="3366000" cy="111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Incorrect predictions would lead to wasted time, resources and money of the bank. Falsely predicting that a customer will open an account would cause the wrong types of customers to be targeted in the campaign. Falsely predicting that a customer wouldn’t open an account would cause the bank to miss out on a potential customer. </a:t>
            </a:r>
            <a:endParaRPr sz="900">
              <a:solidFill>
                <a:schemeClr val="dk1"/>
              </a:solidFill>
              <a:latin typeface="Lora"/>
              <a:ea typeface="Lora"/>
              <a:cs typeface="Lora"/>
              <a:sym typeface="Lora"/>
            </a:endParaRPr>
          </a:p>
        </p:txBody>
      </p:sp>
      <p:sp>
        <p:nvSpPr>
          <p:cNvPr id="130" name="Google Shape;130;p15"/>
          <p:cNvSpPr txBox="1"/>
          <p:nvPr/>
        </p:nvSpPr>
        <p:spPr>
          <a:xfrm>
            <a:off x="5343100" y="1471500"/>
            <a:ext cx="1563900" cy="127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To include a particular customer in a telemarketing campaign or not.</a:t>
            </a:r>
            <a:endParaRPr sz="900">
              <a:solidFill>
                <a:schemeClr val="dk1"/>
              </a:solidFill>
              <a:latin typeface="Lora"/>
              <a:ea typeface="Lora"/>
              <a:cs typeface="Lora"/>
              <a:sym typeface="Lora"/>
            </a:endParaRPr>
          </a:p>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Also, to carry out the telemarketing campaign or not.</a:t>
            </a:r>
            <a:endParaRPr sz="900">
              <a:solidFill>
                <a:schemeClr val="dk1"/>
              </a:solidFill>
              <a:latin typeface="Lora"/>
              <a:ea typeface="Lora"/>
              <a:cs typeface="Lora"/>
              <a:sym typeface="Lora"/>
            </a:endParaRPr>
          </a:p>
        </p:txBody>
      </p:sp>
      <p:sp>
        <p:nvSpPr>
          <p:cNvPr id="131" name="Google Shape;131;p15"/>
          <p:cNvSpPr txBox="1"/>
          <p:nvPr/>
        </p:nvSpPr>
        <p:spPr>
          <a:xfrm>
            <a:off x="7074925" y="1471500"/>
            <a:ext cx="2048700" cy="127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Accuracy will look at the number of correctly predict values, and F1 score takes into account the precision and recall. F1 measure is also good for imbalanced datasets like this one. We will use F1 score to pick the best model.</a:t>
            </a:r>
            <a:endParaRPr sz="900">
              <a:solidFill>
                <a:schemeClr val="dk1"/>
              </a:solidFill>
              <a:latin typeface="Lora"/>
              <a:ea typeface="Lora"/>
              <a:cs typeface="Lora"/>
              <a:sym typeface="Lora"/>
            </a:endParaRPr>
          </a:p>
        </p:txBody>
      </p:sp>
      <p:sp>
        <p:nvSpPr>
          <p:cNvPr id="132" name="Google Shape;132;p15"/>
          <p:cNvSpPr txBox="1"/>
          <p:nvPr/>
        </p:nvSpPr>
        <p:spPr>
          <a:xfrm>
            <a:off x="304800" y="3136288"/>
            <a:ext cx="3000000" cy="80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Data needed to train the model includes customer attributes (ex: age, job, etc.), when and how many times the customer was contacted, and whether or not the customer opened an account.</a:t>
            </a:r>
            <a:endParaRPr sz="900">
              <a:solidFill>
                <a:schemeClr val="dk1"/>
              </a:solidFill>
              <a:latin typeface="Lora"/>
              <a:ea typeface="Lora"/>
              <a:cs typeface="Lora"/>
              <a:sym typeface="Lora"/>
            </a:endParaRPr>
          </a:p>
        </p:txBody>
      </p:sp>
      <p:sp>
        <p:nvSpPr>
          <p:cNvPr id="133" name="Google Shape;133;p15"/>
          <p:cNvSpPr txBox="1"/>
          <p:nvPr/>
        </p:nvSpPr>
        <p:spPr>
          <a:xfrm>
            <a:off x="3449075" y="3136300"/>
            <a:ext cx="2048700" cy="80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Data needed to generate predictions includes customer attributes such as age, job, education, marital status, etc.</a:t>
            </a:r>
            <a:endParaRPr sz="900">
              <a:solidFill>
                <a:schemeClr val="dk1"/>
              </a:solidFill>
              <a:latin typeface="Lora"/>
              <a:ea typeface="Lora"/>
              <a:cs typeface="Lora"/>
              <a:sym typeface="Lora"/>
            </a:endParaRPr>
          </a:p>
        </p:txBody>
      </p:sp>
      <p:sp>
        <p:nvSpPr>
          <p:cNvPr id="134" name="Google Shape;134;p15"/>
          <p:cNvSpPr txBox="1"/>
          <p:nvPr/>
        </p:nvSpPr>
        <p:spPr>
          <a:xfrm>
            <a:off x="5731325" y="3159125"/>
            <a:ext cx="3440700" cy="80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As additional campaigns are carried out, additional customer data and outcomes would improve the model.  The current data is imbalanced, so additional data for customers who chose to open an account would cause improvements.</a:t>
            </a:r>
            <a:endParaRPr sz="1600">
              <a:solidFill>
                <a:schemeClr val="dk1"/>
              </a:solidFill>
            </a:endParaRPr>
          </a:p>
        </p:txBody>
      </p:sp>
      <p:sp>
        <p:nvSpPr>
          <p:cNvPr id="135" name="Google Shape;135;p15"/>
          <p:cNvSpPr txBox="1"/>
          <p:nvPr/>
        </p:nvSpPr>
        <p:spPr>
          <a:xfrm>
            <a:off x="464100" y="4468375"/>
            <a:ext cx="8215800" cy="482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900">
                <a:solidFill>
                  <a:schemeClr val="dk1"/>
                </a:solidFill>
                <a:latin typeface="Lora"/>
                <a:ea typeface="Lora"/>
                <a:cs typeface="Lora"/>
                <a:sym typeface="Lora"/>
              </a:rPr>
              <a:t>Telemarketing campaigns can be carried out in a more targeted way to reduce the amount of time and resources allocated for each campaign.  Additionally, campaigns may be carried out more or less frequently depending on results.</a:t>
            </a:r>
            <a:endParaRPr sz="900">
              <a:solidFill>
                <a:schemeClr val="dk1"/>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ctrTitle"/>
          </p:nvPr>
        </p:nvSpPr>
        <p:spPr>
          <a:xfrm>
            <a:off x="2022225" y="1682375"/>
            <a:ext cx="4447800" cy="13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(EDA) and Preprocessing</a:t>
            </a:r>
            <a:endParaRPr/>
          </a:p>
        </p:txBody>
      </p:sp>
      <p:sp>
        <p:nvSpPr>
          <p:cNvPr id="141" name="Google Shape;141;p1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142" name="Google Shape;142;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idx="1" type="body"/>
          </p:nvPr>
        </p:nvSpPr>
        <p:spPr>
          <a:xfrm>
            <a:off x="77425" y="973800"/>
            <a:ext cx="2765400" cy="3776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Lora"/>
              <a:buChar char="◉"/>
            </a:pPr>
            <a:r>
              <a:rPr lang="en" sz="1300">
                <a:latin typeface="Lora"/>
                <a:ea typeface="Lora"/>
                <a:cs typeface="Lora"/>
                <a:sym typeface="Lora"/>
              </a:rPr>
              <a:t>The data is related with direct marketing campaigns of a Portuguese banking institution.</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The marketing campaigns were based on phone calls. Often, more than one contact to the same client was required.</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The goal of the campaign was to get consumers to </a:t>
            </a:r>
            <a:r>
              <a:rPr lang="en" sz="1300">
                <a:latin typeface="Lora"/>
                <a:ea typeface="Lora"/>
                <a:cs typeface="Lora"/>
                <a:sym typeface="Lora"/>
              </a:rPr>
              <a:t>subscribe to a bank term deposit.</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Link to data set: </a:t>
            </a:r>
            <a:r>
              <a:rPr lang="en" sz="1300" u="sng">
                <a:latin typeface="Lora"/>
                <a:ea typeface="Lora"/>
                <a:cs typeface="Lora"/>
                <a:sym typeface="Lora"/>
                <a:hlinkClick r:id="rId3"/>
              </a:rPr>
              <a:t>Telemarketing Data </a:t>
            </a:r>
            <a:endParaRPr sz="1400"/>
          </a:p>
          <a:p>
            <a:pPr indent="0" lvl="0" marL="457200" rtl="0" algn="l">
              <a:spcBef>
                <a:spcPts val="600"/>
              </a:spcBef>
              <a:spcAft>
                <a:spcPts val="0"/>
              </a:spcAft>
              <a:buNone/>
            </a:pPr>
            <a:r>
              <a:t/>
            </a:r>
            <a:endParaRPr sz="1300">
              <a:latin typeface="Lora"/>
              <a:ea typeface="Lora"/>
              <a:cs typeface="Lora"/>
              <a:sym typeface="Lora"/>
            </a:endParaRPr>
          </a:p>
          <a:p>
            <a:pPr indent="0" lvl="0" marL="0" rtl="0" algn="l">
              <a:spcBef>
                <a:spcPts val="600"/>
              </a:spcBef>
              <a:spcAft>
                <a:spcPts val="0"/>
              </a:spcAft>
              <a:buNone/>
            </a:pPr>
            <a:r>
              <a:t/>
            </a:r>
            <a:endParaRPr sz="1300">
              <a:latin typeface="Lora"/>
              <a:ea typeface="Lora"/>
              <a:cs typeface="Lora"/>
              <a:sym typeface="Lora"/>
            </a:endParaRPr>
          </a:p>
        </p:txBody>
      </p:sp>
      <p:sp>
        <p:nvSpPr>
          <p:cNvPr id="148" name="Google Shape;148;p17"/>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Set &amp; Features</a:t>
            </a:r>
            <a:endParaRPr/>
          </a:p>
        </p:txBody>
      </p:sp>
      <p:sp>
        <p:nvSpPr>
          <p:cNvPr id="149" name="Google Shape;149;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17"/>
          <p:cNvSpPr txBox="1"/>
          <p:nvPr>
            <p:ph idx="2" type="body"/>
          </p:nvPr>
        </p:nvSpPr>
        <p:spPr>
          <a:xfrm>
            <a:off x="2953375" y="874500"/>
            <a:ext cx="6190800" cy="4169400"/>
          </a:xfrm>
          <a:prstGeom prst="rect">
            <a:avLst/>
          </a:prstGeom>
        </p:spPr>
        <p:txBody>
          <a:bodyPr anchorCtr="0" anchor="t" bIns="91425" lIns="91425" spcFirstLastPara="1" rIns="91425" wrap="square" tIns="91425">
            <a:noAutofit/>
          </a:bodyPr>
          <a:lstStyle/>
          <a:p>
            <a:pPr indent="0" lvl="0" marL="0" rtl="0" algn="l">
              <a:lnSpc>
                <a:spcPct val="95000"/>
              </a:lnSpc>
              <a:spcBef>
                <a:spcPts val="1100"/>
              </a:spcBef>
              <a:spcAft>
                <a:spcPts val="0"/>
              </a:spcAft>
              <a:buSzPts val="1018"/>
              <a:buNone/>
            </a:pPr>
            <a:r>
              <a:rPr lang="en" sz="1000">
                <a:highlight>
                  <a:srgbClr val="FFFFFF"/>
                </a:highlight>
                <a:latin typeface="Lora"/>
                <a:ea typeface="Lora"/>
                <a:cs typeface="Lora"/>
                <a:sym typeface="Lora"/>
              </a:rPr>
              <a:t>11 Categorical Features in the Data Set:</a:t>
            </a:r>
            <a:endParaRPr sz="1000">
              <a:highlight>
                <a:srgbClr val="FFFFFF"/>
              </a:highlight>
              <a:latin typeface="Lora"/>
              <a:ea typeface="Lora"/>
              <a:cs typeface="Lora"/>
              <a:sym typeface="Lora"/>
            </a:endParaRPr>
          </a:p>
          <a:p>
            <a:pPr indent="-292100" lvl="0" marL="457200" rtl="0" algn="l">
              <a:lnSpc>
                <a:spcPct val="95000"/>
              </a:lnSpc>
              <a:spcBef>
                <a:spcPts val="1100"/>
              </a:spcBef>
              <a:spcAft>
                <a:spcPts val="0"/>
              </a:spcAft>
              <a:buSzPts val="1000"/>
              <a:buFont typeface="Arial"/>
              <a:buChar char="◉"/>
            </a:pPr>
            <a:r>
              <a:rPr b="1" lang="en" sz="1000">
                <a:highlight>
                  <a:srgbClr val="FFFFFF"/>
                </a:highlight>
                <a:latin typeface="Lora"/>
                <a:ea typeface="Lora"/>
                <a:cs typeface="Lora"/>
                <a:sym typeface="Lora"/>
              </a:rPr>
              <a:t>job</a:t>
            </a:r>
            <a:r>
              <a:rPr lang="en" sz="1000">
                <a:highlight>
                  <a:srgbClr val="FFFFFF"/>
                </a:highlight>
                <a:latin typeface="Lora"/>
                <a:ea typeface="Lora"/>
                <a:cs typeface="Lora"/>
                <a:sym typeface="Lora"/>
              </a:rPr>
              <a:t> : Describes Job of the potential client</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marital status</a:t>
            </a:r>
            <a:r>
              <a:rPr lang="en" sz="1000">
                <a:highlight>
                  <a:srgbClr val="FFFFFF"/>
                </a:highlight>
                <a:latin typeface="Lora"/>
                <a:ea typeface="Lora"/>
                <a:cs typeface="Lora"/>
                <a:sym typeface="Lora"/>
              </a:rPr>
              <a:t>: Describes Marital status of the potential client</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education</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Describes</a:t>
            </a:r>
            <a:r>
              <a:rPr lang="en" sz="1000">
                <a:highlight>
                  <a:srgbClr val="FFFFFF"/>
                </a:highlight>
                <a:latin typeface="Lora"/>
                <a:ea typeface="Lora"/>
                <a:cs typeface="Lora"/>
                <a:sym typeface="Lora"/>
              </a:rPr>
              <a:t> Education of the potential client</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default</a:t>
            </a:r>
            <a:r>
              <a:rPr lang="en" sz="1000">
                <a:highlight>
                  <a:srgbClr val="FFFFFF"/>
                </a:highlight>
                <a:latin typeface="Lora"/>
                <a:ea typeface="Lora"/>
                <a:cs typeface="Lora"/>
                <a:sym typeface="Lora"/>
              </a:rPr>
              <a:t> : Represents whether the potential client has credit in default</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housing</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Represents</a:t>
            </a:r>
            <a:r>
              <a:rPr lang="en" sz="1000">
                <a:highlight>
                  <a:srgbClr val="FFFFFF"/>
                </a:highlight>
                <a:latin typeface="Lora"/>
                <a:ea typeface="Lora"/>
                <a:cs typeface="Lora"/>
                <a:sym typeface="Lora"/>
              </a:rPr>
              <a:t> whether the potential client has housing loan</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loan</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Represents </a:t>
            </a:r>
            <a:r>
              <a:rPr lang="en" sz="1000">
                <a:highlight>
                  <a:srgbClr val="FFFFFF"/>
                </a:highlight>
                <a:latin typeface="Lora"/>
                <a:ea typeface="Lora"/>
                <a:cs typeface="Lora"/>
                <a:sym typeface="Lora"/>
              </a:rPr>
              <a:t>whether the potential client has personal loan</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contact</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Represents</a:t>
            </a:r>
            <a:r>
              <a:rPr lang="en" sz="1000">
                <a:highlight>
                  <a:srgbClr val="FFFFFF"/>
                </a:highlight>
                <a:latin typeface="Lora"/>
                <a:ea typeface="Lora"/>
                <a:cs typeface="Lora"/>
                <a:sym typeface="Lora"/>
              </a:rPr>
              <a:t> type of communication channel used</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month</a:t>
            </a:r>
            <a:r>
              <a:rPr lang="en" sz="1000">
                <a:highlight>
                  <a:srgbClr val="FFFFFF"/>
                </a:highlight>
                <a:latin typeface="Lora"/>
                <a:ea typeface="Lora"/>
                <a:cs typeface="Lora"/>
                <a:sym typeface="Lora"/>
              </a:rPr>
              <a:t> : Indicates the month when the potential client was last contacted</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day_of_week</a:t>
            </a:r>
            <a:r>
              <a:rPr lang="en" sz="1000">
                <a:highlight>
                  <a:srgbClr val="FFFFFF"/>
                </a:highlight>
                <a:latin typeface="Lora"/>
                <a:ea typeface="Lora"/>
                <a:cs typeface="Lora"/>
                <a:sym typeface="Lora"/>
              </a:rPr>
              <a:t> : Indicates  the last contact day of the week of the month when contacted</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Lora"/>
              <a:buChar char="◉"/>
            </a:pPr>
            <a:r>
              <a:rPr b="1" lang="en" sz="1000">
                <a:highlight>
                  <a:srgbClr val="FFFFFF"/>
                </a:highlight>
                <a:latin typeface="Lora"/>
                <a:ea typeface="Lora"/>
                <a:cs typeface="Lora"/>
                <a:sym typeface="Lora"/>
              </a:rPr>
              <a:t>poutcome</a:t>
            </a:r>
            <a:r>
              <a:rPr lang="en" sz="1000">
                <a:highlight>
                  <a:srgbClr val="FFFFFF"/>
                </a:highlight>
                <a:latin typeface="Lora"/>
                <a:ea typeface="Lora"/>
                <a:cs typeface="Lora"/>
                <a:sym typeface="Lora"/>
              </a:rPr>
              <a:t> : Indicates the outcome of the previous marketing campaign</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y</a:t>
            </a:r>
            <a:r>
              <a:rPr lang="en" sz="1000">
                <a:highlight>
                  <a:srgbClr val="FFFFFF"/>
                </a:highlight>
                <a:latin typeface="Lora"/>
                <a:ea typeface="Lora"/>
                <a:cs typeface="Lora"/>
                <a:sym typeface="Lora"/>
              </a:rPr>
              <a:t> : binary column indication whether has the 'potential' client subscribed a term deposit</a:t>
            </a:r>
            <a:endParaRPr sz="1000">
              <a:highlight>
                <a:srgbClr val="FFFFFF"/>
              </a:highlight>
              <a:latin typeface="Lora"/>
              <a:ea typeface="Lora"/>
              <a:cs typeface="Lora"/>
              <a:sym typeface="Lora"/>
            </a:endParaRPr>
          </a:p>
          <a:p>
            <a:pPr indent="0" lvl="0" marL="0" rtl="0" algn="l">
              <a:lnSpc>
                <a:spcPct val="95000"/>
              </a:lnSpc>
              <a:spcBef>
                <a:spcPts val="1100"/>
              </a:spcBef>
              <a:spcAft>
                <a:spcPts val="0"/>
              </a:spcAft>
              <a:buSzPts val="1018"/>
              <a:buNone/>
            </a:pPr>
            <a:r>
              <a:rPr lang="en" sz="1000">
                <a:highlight>
                  <a:srgbClr val="FFFFFF"/>
                </a:highlight>
                <a:latin typeface="Lora"/>
                <a:ea typeface="Lora"/>
                <a:cs typeface="Lora"/>
                <a:sym typeface="Lora"/>
              </a:rPr>
              <a:t>10 Numerical Features in the Data set:</a:t>
            </a:r>
            <a:endParaRPr b="1" sz="1000">
              <a:highlight>
                <a:srgbClr val="FFFFFF"/>
              </a:highlight>
              <a:latin typeface="Lora"/>
              <a:ea typeface="Lora"/>
              <a:cs typeface="Lora"/>
              <a:sym typeface="Lora"/>
            </a:endParaRPr>
          </a:p>
          <a:p>
            <a:pPr indent="-292100" lvl="0" marL="457200" rtl="0" algn="l">
              <a:lnSpc>
                <a:spcPct val="95000"/>
              </a:lnSpc>
              <a:spcBef>
                <a:spcPts val="1100"/>
              </a:spcBef>
              <a:spcAft>
                <a:spcPts val="0"/>
              </a:spcAft>
              <a:buSzPts val="1000"/>
              <a:buFont typeface="Arial"/>
              <a:buChar char="◉"/>
            </a:pPr>
            <a:r>
              <a:rPr b="1" lang="en" sz="1000">
                <a:highlight>
                  <a:srgbClr val="FFFFFF"/>
                </a:highlight>
                <a:latin typeface="Lora"/>
                <a:ea typeface="Lora"/>
                <a:cs typeface="Lora"/>
                <a:sym typeface="Lora"/>
              </a:rPr>
              <a:t>age</a:t>
            </a:r>
            <a:r>
              <a:rPr lang="en" sz="1000">
                <a:highlight>
                  <a:srgbClr val="FFFFFF"/>
                </a:highlight>
                <a:latin typeface="Lora"/>
                <a:ea typeface="Lora"/>
                <a:cs typeface="Lora"/>
                <a:sym typeface="Lora"/>
              </a:rPr>
              <a:t> : Integer value for Age of the potential client</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duration</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Indicates</a:t>
            </a:r>
            <a:r>
              <a:rPr lang="en" sz="1000">
                <a:highlight>
                  <a:srgbClr val="FFFFFF"/>
                </a:highlight>
                <a:latin typeface="Lora"/>
                <a:ea typeface="Lora"/>
                <a:cs typeface="Lora"/>
                <a:sym typeface="Lora"/>
              </a:rPr>
              <a:t> last contact duration (in seconds)</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campaign</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Indicates</a:t>
            </a:r>
            <a:r>
              <a:rPr lang="en" sz="1000">
                <a:highlight>
                  <a:srgbClr val="FFFFFF"/>
                </a:highlight>
                <a:latin typeface="Lora"/>
                <a:ea typeface="Lora"/>
                <a:cs typeface="Lora"/>
                <a:sym typeface="Lora"/>
              </a:rPr>
              <a:t> the # of times potential client was contacted</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pdays</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Indicates</a:t>
            </a:r>
            <a:r>
              <a:rPr lang="en" sz="1000">
                <a:highlight>
                  <a:srgbClr val="FFFFFF"/>
                </a:highlight>
                <a:latin typeface="Lora"/>
                <a:ea typeface="Lora"/>
                <a:cs typeface="Lora"/>
                <a:sym typeface="Lora"/>
              </a:rPr>
              <a:t> number of days since last contacted from a previous campaign</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previous</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Indicates</a:t>
            </a:r>
            <a:r>
              <a:rPr lang="en" sz="1000">
                <a:highlight>
                  <a:srgbClr val="FFFFFF"/>
                </a:highlight>
                <a:latin typeface="Lora"/>
                <a:ea typeface="Lora"/>
                <a:cs typeface="Lora"/>
                <a:sym typeface="Lora"/>
              </a:rPr>
              <a:t> the # of times potential client was contacted, previously</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emp.var.rate</a:t>
            </a:r>
            <a:r>
              <a:rPr lang="en" sz="1000">
                <a:highlight>
                  <a:srgbClr val="FFFFFF"/>
                </a:highlight>
                <a:latin typeface="Lora"/>
                <a:ea typeface="Lora"/>
                <a:cs typeface="Lora"/>
                <a:sym typeface="Lora"/>
              </a:rPr>
              <a:t> : Shows the 'quarterly' employment variation rate</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cons.price.idx</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Shows</a:t>
            </a:r>
            <a:r>
              <a:rPr lang="en" sz="1000">
                <a:highlight>
                  <a:srgbClr val="FFFFFF"/>
                </a:highlight>
                <a:latin typeface="Lora"/>
                <a:ea typeface="Lora"/>
                <a:cs typeface="Lora"/>
                <a:sym typeface="Lora"/>
              </a:rPr>
              <a:t> the 'monthly' consumer price index</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cons.conf.idx</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Shows</a:t>
            </a:r>
            <a:r>
              <a:rPr lang="en" sz="1000">
                <a:highlight>
                  <a:srgbClr val="FFFFFF"/>
                </a:highlight>
                <a:latin typeface="Lora"/>
                <a:ea typeface="Lora"/>
                <a:cs typeface="Lora"/>
                <a:sym typeface="Lora"/>
              </a:rPr>
              <a:t> the 'monthly' consumer confidence index</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euribor3m</a:t>
            </a:r>
            <a:r>
              <a:rPr lang="en" sz="1000">
                <a:highlight>
                  <a:srgbClr val="FFFFFF"/>
                </a:highlight>
                <a:latin typeface="Lora"/>
                <a:ea typeface="Lora"/>
                <a:cs typeface="Lora"/>
                <a:sym typeface="Lora"/>
              </a:rPr>
              <a:t> : S</a:t>
            </a:r>
            <a:r>
              <a:rPr lang="en" sz="1000">
                <a:highlight>
                  <a:srgbClr val="FFFFFF"/>
                </a:highlight>
                <a:latin typeface="Lora"/>
                <a:ea typeface="Lora"/>
                <a:cs typeface="Lora"/>
                <a:sym typeface="Lora"/>
              </a:rPr>
              <a:t>hows</a:t>
            </a:r>
            <a:r>
              <a:rPr lang="en" sz="1000">
                <a:highlight>
                  <a:srgbClr val="FFFFFF"/>
                </a:highlight>
                <a:latin typeface="Lora"/>
                <a:ea typeface="Lora"/>
                <a:cs typeface="Lora"/>
                <a:sym typeface="Lora"/>
              </a:rPr>
              <a:t> the 'daily' euribor 3 month rate</a:t>
            </a:r>
            <a:endParaRPr sz="1000">
              <a:highlight>
                <a:srgbClr val="FFFFFF"/>
              </a:highlight>
              <a:latin typeface="Lora"/>
              <a:ea typeface="Lora"/>
              <a:cs typeface="Lora"/>
              <a:sym typeface="Lora"/>
            </a:endParaRPr>
          </a:p>
          <a:p>
            <a:pPr indent="-292100" lvl="0" marL="457200" rtl="0" algn="l">
              <a:lnSpc>
                <a:spcPct val="95000"/>
              </a:lnSpc>
              <a:spcBef>
                <a:spcPts val="0"/>
              </a:spcBef>
              <a:spcAft>
                <a:spcPts val="0"/>
              </a:spcAft>
              <a:buSzPts val="1000"/>
              <a:buFont typeface="Arial"/>
              <a:buChar char="◉"/>
            </a:pPr>
            <a:r>
              <a:rPr b="1" lang="en" sz="1000">
                <a:highlight>
                  <a:srgbClr val="FFFFFF"/>
                </a:highlight>
                <a:latin typeface="Lora"/>
                <a:ea typeface="Lora"/>
                <a:cs typeface="Lora"/>
                <a:sym typeface="Lora"/>
              </a:rPr>
              <a:t>nr.employed</a:t>
            </a:r>
            <a:r>
              <a:rPr lang="en" sz="1000">
                <a:highlight>
                  <a:srgbClr val="FFFFFF"/>
                </a:highlight>
                <a:latin typeface="Lora"/>
                <a:ea typeface="Lora"/>
                <a:cs typeface="Lora"/>
                <a:sym typeface="Lora"/>
              </a:rPr>
              <a:t> : </a:t>
            </a:r>
            <a:r>
              <a:rPr lang="en" sz="1000">
                <a:highlight>
                  <a:srgbClr val="FFFFFF"/>
                </a:highlight>
                <a:latin typeface="Lora"/>
                <a:ea typeface="Lora"/>
                <a:cs typeface="Lora"/>
                <a:sym typeface="Lora"/>
              </a:rPr>
              <a:t>Shows </a:t>
            </a:r>
            <a:r>
              <a:rPr lang="en" sz="1000">
                <a:highlight>
                  <a:srgbClr val="FFFFFF"/>
                </a:highlight>
                <a:latin typeface="Lora"/>
                <a:ea typeface="Lora"/>
                <a:cs typeface="Lora"/>
                <a:sym typeface="Lora"/>
              </a:rPr>
              <a:t> the 'quarterly' number of employees employed</a:t>
            </a:r>
            <a:endParaRPr sz="10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18"/>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 of Data</a:t>
            </a:r>
            <a:endParaRPr/>
          </a:p>
        </p:txBody>
      </p:sp>
      <p:sp>
        <p:nvSpPr>
          <p:cNvPr id="157" name="Google Shape;157;p18"/>
          <p:cNvSpPr txBox="1"/>
          <p:nvPr>
            <p:ph idx="2" type="body"/>
          </p:nvPr>
        </p:nvSpPr>
        <p:spPr>
          <a:xfrm>
            <a:off x="4701050" y="1026900"/>
            <a:ext cx="4391100" cy="4059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Lora"/>
              <a:buChar char="●"/>
            </a:pPr>
            <a:r>
              <a:rPr lang="en" sz="1300">
                <a:highlight>
                  <a:srgbClr val="FFFFFF"/>
                </a:highlight>
                <a:latin typeface="Lora"/>
                <a:ea typeface="Lora"/>
                <a:cs typeface="Lora"/>
                <a:sym typeface="Lora"/>
              </a:rPr>
              <a:t>This data set is an imbalanced data set which has </a:t>
            </a:r>
            <a:r>
              <a:rPr lang="en" sz="1300">
                <a:highlight>
                  <a:schemeClr val="accent1"/>
                </a:highlight>
                <a:latin typeface="Lora"/>
                <a:ea typeface="Lora"/>
                <a:cs typeface="Lora"/>
                <a:sym typeface="Lora"/>
              </a:rPr>
              <a:t>88.73% of class </a:t>
            </a:r>
            <a:r>
              <a:rPr lang="en" sz="1300">
                <a:highlight>
                  <a:schemeClr val="accent1"/>
                </a:highlight>
                <a:latin typeface="Lora"/>
                <a:ea typeface="Lora"/>
                <a:cs typeface="Lora"/>
                <a:sym typeface="Lora"/>
              </a:rPr>
              <a:t>variable</a:t>
            </a:r>
            <a:r>
              <a:rPr lang="en" sz="1300">
                <a:highlight>
                  <a:schemeClr val="accent1"/>
                </a:highlight>
                <a:latin typeface="Lora"/>
                <a:ea typeface="Lora"/>
                <a:cs typeface="Lora"/>
                <a:sym typeface="Lora"/>
              </a:rPr>
              <a:t> 0</a:t>
            </a:r>
            <a:r>
              <a:rPr lang="en" sz="1300">
                <a:highlight>
                  <a:srgbClr val="FFFFFF"/>
                </a:highlight>
                <a:latin typeface="Lora"/>
                <a:ea typeface="Lora"/>
                <a:cs typeface="Lora"/>
                <a:sym typeface="Lora"/>
              </a:rPr>
              <a:t> and </a:t>
            </a:r>
            <a:r>
              <a:rPr lang="en" sz="1300">
                <a:highlight>
                  <a:schemeClr val="accent1"/>
                </a:highlight>
                <a:latin typeface="Lora"/>
                <a:ea typeface="Lora"/>
                <a:cs typeface="Lora"/>
                <a:sym typeface="Lora"/>
              </a:rPr>
              <a:t>11.27% of 1</a:t>
            </a:r>
            <a:r>
              <a:rPr lang="en" sz="1300">
                <a:highlight>
                  <a:srgbClr val="FFFFFF"/>
                </a:highlight>
                <a:latin typeface="Lora"/>
                <a:ea typeface="Lora"/>
                <a:cs typeface="Lora"/>
                <a:sym typeface="Lora"/>
              </a:rPr>
              <a:t>.</a:t>
            </a:r>
            <a:endParaRPr sz="1300">
              <a:highlight>
                <a:srgbClr val="FFFFFF"/>
              </a:highlight>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highlight>
                  <a:srgbClr val="FFFFFF"/>
                </a:highlight>
                <a:latin typeface="Lora"/>
                <a:ea typeface="Lora"/>
                <a:cs typeface="Lora"/>
                <a:sym typeface="Lora"/>
              </a:rPr>
              <a:t>Class distribution is not uniform among the classes in the imbalanced dataset, so the model will be biased towards the majority class</a:t>
            </a:r>
            <a:endParaRPr sz="1300">
              <a:highlight>
                <a:srgbClr val="FFFFFF"/>
              </a:highlight>
              <a:latin typeface="Lora"/>
              <a:ea typeface="Lora"/>
              <a:cs typeface="Lora"/>
              <a:sym typeface="Lora"/>
            </a:endParaRPr>
          </a:p>
          <a:p>
            <a:pPr indent="0" lvl="0" marL="0" rtl="0" algn="l">
              <a:lnSpc>
                <a:spcPct val="115000"/>
              </a:lnSpc>
              <a:spcBef>
                <a:spcPts val="1100"/>
              </a:spcBef>
              <a:spcAft>
                <a:spcPts val="0"/>
              </a:spcAft>
              <a:buNone/>
            </a:pPr>
            <a:r>
              <a:t/>
            </a:r>
            <a:endParaRPr sz="1300">
              <a:highlight>
                <a:srgbClr val="FFFFFF"/>
              </a:highlight>
              <a:latin typeface="Lora"/>
              <a:ea typeface="Lora"/>
              <a:cs typeface="Lora"/>
              <a:sym typeface="Lora"/>
            </a:endParaRPr>
          </a:p>
          <a:p>
            <a:pPr indent="-311150" lvl="0" marL="457200" rtl="0" algn="l">
              <a:lnSpc>
                <a:spcPct val="115000"/>
              </a:lnSpc>
              <a:spcBef>
                <a:spcPts val="1100"/>
              </a:spcBef>
              <a:spcAft>
                <a:spcPts val="0"/>
              </a:spcAft>
              <a:buSzPts val="1300"/>
              <a:buFont typeface="Lora"/>
              <a:buChar char="●"/>
            </a:pPr>
            <a:r>
              <a:rPr lang="en" sz="1300">
                <a:highlight>
                  <a:srgbClr val="FFFFFF"/>
                </a:highlight>
                <a:latin typeface="Lora"/>
                <a:ea typeface="Lora"/>
                <a:cs typeface="Lora"/>
                <a:sym typeface="Lora"/>
              </a:rPr>
              <a:t>Stratified sampling will be used to split the data into train and test data sets</a:t>
            </a:r>
            <a:endParaRPr sz="1300">
              <a:highlight>
                <a:srgbClr val="FFFFFF"/>
              </a:highlight>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highlight>
                  <a:srgbClr val="FFFFFF"/>
                </a:highlight>
                <a:latin typeface="Lora"/>
                <a:ea typeface="Lora"/>
                <a:cs typeface="Lora"/>
                <a:sym typeface="Lora"/>
              </a:rPr>
              <a:t>The train and test sets will have an equal percentage of “subscribed” and “not subscribed” samples</a:t>
            </a:r>
            <a:endParaRPr sz="1300">
              <a:highlight>
                <a:srgbClr val="FFFFFF"/>
              </a:highlight>
              <a:latin typeface="Lora"/>
              <a:ea typeface="Lora"/>
              <a:cs typeface="Lora"/>
              <a:sym typeface="Lora"/>
            </a:endParaRPr>
          </a:p>
          <a:p>
            <a:pPr indent="0" lvl="0" marL="0" rtl="0" algn="l">
              <a:lnSpc>
                <a:spcPct val="115000"/>
              </a:lnSpc>
              <a:spcBef>
                <a:spcPts val="1100"/>
              </a:spcBef>
              <a:spcAft>
                <a:spcPts val="500"/>
              </a:spcAft>
              <a:buNone/>
            </a:pPr>
            <a:r>
              <a:t/>
            </a:r>
            <a:endParaRPr sz="1050">
              <a:highlight>
                <a:srgbClr val="FFFFFF"/>
              </a:highlight>
              <a:latin typeface="Arial"/>
              <a:ea typeface="Arial"/>
              <a:cs typeface="Arial"/>
              <a:sym typeface="Arial"/>
            </a:endParaRPr>
          </a:p>
        </p:txBody>
      </p:sp>
      <p:pic>
        <p:nvPicPr>
          <p:cNvPr id="158" name="Google Shape;158;p18"/>
          <p:cNvPicPr preferRelativeResize="0"/>
          <p:nvPr/>
        </p:nvPicPr>
        <p:blipFill>
          <a:blip r:embed="rId3">
            <a:alphaModFix/>
          </a:blip>
          <a:stretch>
            <a:fillRect/>
          </a:stretch>
        </p:blipFill>
        <p:spPr>
          <a:xfrm>
            <a:off x="152400" y="1026912"/>
            <a:ext cx="4396250" cy="3255714"/>
          </a:xfrm>
          <a:prstGeom prst="rect">
            <a:avLst/>
          </a:prstGeom>
          <a:noFill/>
          <a:ln>
            <a:noFill/>
          </a:ln>
        </p:spPr>
      </p:pic>
      <p:sp>
        <p:nvSpPr>
          <p:cNvPr id="159" name="Google Shape;159;p18"/>
          <p:cNvSpPr txBox="1"/>
          <p:nvPr/>
        </p:nvSpPr>
        <p:spPr>
          <a:xfrm>
            <a:off x="104025" y="4233900"/>
            <a:ext cx="4899600" cy="581700"/>
          </a:xfrm>
          <a:prstGeom prst="rect">
            <a:avLst/>
          </a:prstGeom>
          <a:noFill/>
          <a:ln>
            <a:noFill/>
          </a:ln>
        </p:spPr>
        <p:txBody>
          <a:bodyPr anchorCtr="0" anchor="t" bIns="91425" lIns="91425" spcFirstLastPara="1" rIns="91425" wrap="square" tIns="91425">
            <a:spAutoFit/>
          </a:bodyPr>
          <a:lstStyle/>
          <a:p>
            <a:pPr indent="-304800" lvl="1" marL="914400" rtl="0" algn="l">
              <a:lnSpc>
                <a:spcPct val="115000"/>
              </a:lnSpc>
              <a:spcBef>
                <a:spcPts val="1100"/>
              </a:spcBef>
              <a:spcAft>
                <a:spcPts val="0"/>
              </a:spcAft>
              <a:buClr>
                <a:schemeClr val="accent1"/>
              </a:buClr>
              <a:buSzPts val="1200"/>
              <a:buFont typeface="Lora"/>
              <a:buChar char="○"/>
            </a:pPr>
            <a:r>
              <a:rPr lang="en" sz="1200">
                <a:solidFill>
                  <a:schemeClr val="dk1"/>
                </a:solidFill>
                <a:highlight>
                  <a:schemeClr val="lt1"/>
                </a:highlight>
                <a:latin typeface="Lora"/>
                <a:ea typeface="Lora"/>
                <a:cs typeface="Lora"/>
                <a:sym typeface="Lora"/>
              </a:rPr>
              <a:t>0: the customer did not subscribe to a term deposit</a:t>
            </a:r>
            <a:endParaRPr sz="1200">
              <a:solidFill>
                <a:schemeClr val="dk1"/>
              </a:solidFill>
              <a:highlight>
                <a:schemeClr val="lt1"/>
              </a:highlight>
              <a:latin typeface="Lora"/>
              <a:ea typeface="Lora"/>
              <a:cs typeface="Lora"/>
              <a:sym typeface="Lora"/>
            </a:endParaRPr>
          </a:p>
          <a:p>
            <a:pPr indent="-304800" lvl="1" marL="914400" rtl="0" algn="l">
              <a:lnSpc>
                <a:spcPct val="115000"/>
              </a:lnSpc>
              <a:spcBef>
                <a:spcPts val="0"/>
              </a:spcBef>
              <a:spcAft>
                <a:spcPts val="0"/>
              </a:spcAft>
              <a:buClr>
                <a:schemeClr val="accent1"/>
              </a:buClr>
              <a:buSzPts val="1200"/>
              <a:buFont typeface="Lora"/>
              <a:buChar char="○"/>
            </a:pPr>
            <a:r>
              <a:rPr lang="en" sz="1200">
                <a:solidFill>
                  <a:schemeClr val="dk1"/>
                </a:solidFill>
                <a:highlight>
                  <a:schemeClr val="lt1"/>
                </a:highlight>
                <a:latin typeface="Lora"/>
                <a:ea typeface="Lora"/>
                <a:cs typeface="Lora"/>
                <a:sym typeface="Lora"/>
              </a:rPr>
              <a:t>1:  the customer did subscribe to a term deposit</a:t>
            </a:r>
            <a:endParaRPr sz="1200">
              <a:solidFill>
                <a:schemeClr val="dk1"/>
              </a:solidFill>
              <a:highlight>
                <a:schemeClr val="lt1"/>
              </a:highlight>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381250" y="4389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Null Values</a:t>
            </a:r>
            <a:endParaRPr/>
          </a:p>
        </p:txBody>
      </p:sp>
      <p:sp>
        <p:nvSpPr>
          <p:cNvPr id="165" name="Google Shape;165;p19"/>
          <p:cNvSpPr txBox="1"/>
          <p:nvPr>
            <p:ph idx="1" type="body"/>
          </p:nvPr>
        </p:nvSpPr>
        <p:spPr>
          <a:xfrm>
            <a:off x="280600" y="1109875"/>
            <a:ext cx="4181100" cy="3231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Font typeface="Lora"/>
              <a:buChar char="◉"/>
            </a:pPr>
            <a:r>
              <a:rPr lang="en" sz="1600">
                <a:latin typeface="Lora"/>
                <a:ea typeface="Lora"/>
                <a:cs typeface="Lora"/>
                <a:sym typeface="Lora"/>
              </a:rPr>
              <a:t>The following features have null values:</a:t>
            </a:r>
            <a:endParaRPr sz="1600">
              <a:latin typeface="Lora"/>
              <a:ea typeface="Lora"/>
              <a:cs typeface="Lora"/>
              <a:sym typeface="Lora"/>
            </a:endParaRPr>
          </a:p>
          <a:p>
            <a:pPr indent="-355600" lvl="1" marL="914400" rtl="0" algn="l">
              <a:spcBef>
                <a:spcPts val="0"/>
              </a:spcBef>
              <a:spcAft>
                <a:spcPts val="0"/>
              </a:spcAft>
              <a:buSzPts val="2000"/>
              <a:buFont typeface="Lora"/>
              <a:buChar char="○"/>
            </a:pPr>
            <a:r>
              <a:rPr lang="en" sz="1100">
                <a:highlight>
                  <a:schemeClr val="lt1"/>
                </a:highlight>
                <a:latin typeface="Lora"/>
                <a:ea typeface="Lora"/>
                <a:cs typeface="Lora"/>
                <a:sym typeface="Lora"/>
              </a:rPr>
              <a:t>Default (8597 null values)</a:t>
            </a:r>
            <a:endParaRPr sz="1100">
              <a:highlight>
                <a:srgbClr val="FFFFFF"/>
              </a:highlight>
              <a:latin typeface="Lora"/>
              <a:ea typeface="Lora"/>
              <a:cs typeface="Lora"/>
              <a:sym typeface="Lora"/>
            </a:endParaRPr>
          </a:p>
          <a:p>
            <a:pPr indent="-355600" lvl="1" marL="914400" rtl="0" algn="l">
              <a:lnSpc>
                <a:spcPct val="100000"/>
              </a:lnSpc>
              <a:spcBef>
                <a:spcPts val="0"/>
              </a:spcBef>
              <a:spcAft>
                <a:spcPts val="0"/>
              </a:spcAft>
              <a:buSzPts val="2000"/>
              <a:buFont typeface="Lora"/>
              <a:buChar char="○"/>
            </a:pPr>
            <a:r>
              <a:rPr lang="en" sz="1100">
                <a:highlight>
                  <a:srgbClr val="FFFFFF"/>
                </a:highlight>
                <a:latin typeface="Lora"/>
                <a:ea typeface="Lora"/>
                <a:cs typeface="Lora"/>
                <a:sym typeface="Lora"/>
              </a:rPr>
              <a:t>Job (330 null values)</a:t>
            </a:r>
            <a:endParaRPr sz="1100">
              <a:highlight>
                <a:srgbClr val="FFFFFF"/>
              </a:highlight>
              <a:latin typeface="Lora"/>
              <a:ea typeface="Lora"/>
              <a:cs typeface="Lora"/>
              <a:sym typeface="Lora"/>
            </a:endParaRPr>
          </a:p>
          <a:p>
            <a:pPr indent="-355600" lvl="1" marL="914400" rtl="0" algn="l">
              <a:lnSpc>
                <a:spcPct val="100000"/>
              </a:lnSpc>
              <a:spcBef>
                <a:spcPts val="0"/>
              </a:spcBef>
              <a:spcAft>
                <a:spcPts val="0"/>
              </a:spcAft>
              <a:buSzPts val="2000"/>
              <a:buFont typeface="Lora"/>
              <a:buChar char="○"/>
            </a:pPr>
            <a:r>
              <a:rPr lang="en" sz="1100">
                <a:highlight>
                  <a:srgbClr val="FFFFFF"/>
                </a:highlight>
                <a:latin typeface="Lora"/>
                <a:ea typeface="Lora"/>
                <a:cs typeface="Lora"/>
                <a:sym typeface="Lora"/>
              </a:rPr>
              <a:t>Marital (</a:t>
            </a:r>
            <a:r>
              <a:rPr lang="en" sz="1100">
                <a:highlight>
                  <a:srgbClr val="FFFFFF"/>
                </a:highlight>
                <a:latin typeface="Lora"/>
                <a:ea typeface="Lora"/>
                <a:cs typeface="Lora"/>
                <a:sym typeface="Lora"/>
              </a:rPr>
              <a:t>80 null values)</a:t>
            </a:r>
            <a:r>
              <a:rPr lang="en" sz="1100">
                <a:highlight>
                  <a:srgbClr val="FFFFFF"/>
                </a:highlight>
                <a:latin typeface="Lora"/>
                <a:ea typeface="Lora"/>
                <a:cs typeface="Lora"/>
                <a:sym typeface="Lora"/>
              </a:rPr>
              <a:t>             </a:t>
            </a:r>
            <a:endParaRPr sz="1100">
              <a:highlight>
                <a:srgbClr val="FFFFFF"/>
              </a:highlight>
              <a:latin typeface="Lora"/>
              <a:ea typeface="Lora"/>
              <a:cs typeface="Lora"/>
              <a:sym typeface="Lora"/>
            </a:endParaRPr>
          </a:p>
          <a:p>
            <a:pPr indent="-355600" lvl="1" marL="914400" rtl="0" algn="l">
              <a:lnSpc>
                <a:spcPct val="100000"/>
              </a:lnSpc>
              <a:spcBef>
                <a:spcPts val="0"/>
              </a:spcBef>
              <a:spcAft>
                <a:spcPts val="0"/>
              </a:spcAft>
              <a:buSzPts val="2000"/>
              <a:buFont typeface="Lora"/>
              <a:buChar char="○"/>
            </a:pPr>
            <a:r>
              <a:rPr lang="en" sz="1100">
                <a:highlight>
                  <a:srgbClr val="FFFFFF"/>
                </a:highlight>
                <a:latin typeface="Lora"/>
                <a:ea typeface="Lora"/>
                <a:cs typeface="Lora"/>
                <a:sym typeface="Lora"/>
              </a:rPr>
              <a:t>Education (1731 null values)</a:t>
            </a:r>
            <a:endParaRPr sz="1100">
              <a:highlight>
                <a:srgbClr val="FFFFFF"/>
              </a:highlight>
              <a:latin typeface="Lora"/>
              <a:ea typeface="Lora"/>
              <a:cs typeface="Lora"/>
              <a:sym typeface="Lora"/>
            </a:endParaRPr>
          </a:p>
          <a:p>
            <a:pPr indent="-355600" lvl="1" marL="914400" rtl="0" algn="l">
              <a:lnSpc>
                <a:spcPct val="100000"/>
              </a:lnSpc>
              <a:spcBef>
                <a:spcPts val="0"/>
              </a:spcBef>
              <a:spcAft>
                <a:spcPts val="0"/>
              </a:spcAft>
              <a:buSzPts val="2000"/>
              <a:buFont typeface="Lora"/>
              <a:buChar char="○"/>
            </a:pPr>
            <a:r>
              <a:rPr lang="en" sz="1100">
                <a:highlight>
                  <a:srgbClr val="FFFFFF"/>
                </a:highlight>
                <a:latin typeface="Lora"/>
                <a:ea typeface="Lora"/>
                <a:cs typeface="Lora"/>
                <a:sym typeface="Lora"/>
              </a:rPr>
              <a:t>housing (990 null values)</a:t>
            </a:r>
            <a:endParaRPr sz="1100">
              <a:highlight>
                <a:srgbClr val="FFFFFF"/>
              </a:highlight>
              <a:latin typeface="Lora"/>
              <a:ea typeface="Lora"/>
              <a:cs typeface="Lora"/>
              <a:sym typeface="Lora"/>
            </a:endParaRPr>
          </a:p>
          <a:p>
            <a:pPr indent="-355600" lvl="1" marL="914400" rtl="0" algn="l">
              <a:lnSpc>
                <a:spcPct val="100000"/>
              </a:lnSpc>
              <a:spcBef>
                <a:spcPts val="0"/>
              </a:spcBef>
              <a:spcAft>
                <a:spcPts val="0"/>
              </a:spcAft>
              <a:buSzPts val="2000"/>
              <a:buFont typeface="Lora"/>
              <a:buChar char="○"/>
            </a:pPr>
            <a:r>
              <a:rPr lang="en" sz="1100">
                <a:highlight>
                  <a:srgbClr val="FFFFFF"/>
                </a:highlight>
                <a:latin typeface="Lora"/>
                <a:ea typeface="Lora"/>
                <a:cs typeface="Lora"/>
                <a:sym typeface="Lora"/>
              </a:rPr>
              <a:t>Loan (90 null values)</a:t>
            </a:r>
            <a:endParaRPr sz="1100">
              <a:highlight>
                <a:srgbClr val="FFFFFF"/>
              </a:highlight>
              <a:latin typeface="Lora"/>
              <a:ea typeface="Lora"/>
              <a:cs typeface="Lora"/>
              <a:sym typeface="Lora"/>
            </a:endParaRPr>
          </a:p>
          <a:p>
            <a:pPr indent="0" lvl="0" marL="0" rtl="0" algn="l">
              <a:spcBef>
                <a:spcPts val="600"/>
              </a:spcBef>
              <a:spcAft>
                <a:spcPts val="0"/>
              </a:spcAft>
              <a:buNone/>
            </a:pPr>
            <a:r>
              <a:t/>
            </a:r>
            <a:endParaRPr sz="2100">
              <a:latin typeface="Lora"/>
              <a:ea typeface="Lora"/>
              <a:cs typeface="Lora"/>
              <a:sym typeface="Lora"/>
            </a:endParaRPr>
          </a:p>
        </p:txBody>
      </p:sp>
      <p:sp>
        <p:nvSpPr>
          <p:cNvPr id="166" name="Google Shape;166;p19"/>
          <p:cNvSpPr txBox="1"/>
          <p:nvPr>
            <p:ph idx="2" type="body"/>
          </p:nvPr>
        </p:nvSpPr>
        <p:spPr>
          <a:xfrm>
            <a:off x="4358750" y="1109875"/>
            <a:ext cx="4477200" cy="3540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Font typeface="Lora"/>
              <a:buChar char="◉"/>
            </a:pPr>
            <a:r>
              <a:rPr lang="en" sz="1400">
                <a:latin typeface="Lora"/>
                <a:ea typeface="Lora"/>
                <a:cs typeface="Lora"/>
                <a:sym typeface="Lora"/>
              </a:rPr>
              <a:t>20.8% of the total values for “Default” are null</a:t>
            </a:r>
            <a:endParaRPr sz="1400">
              <a:latin typeface="Lora"/>
              <a:ea typeface="Lora"/>
              <a:cs typeface="Lora"/>
              <a:sym typeface="Lora"/>
            </a:endParaRPr>
          </a:p>
          <a:p>
            <a:pPr indent="-317500" lvl="1" marL="914400" rtl="0" algn="l">
              <a:spcBef>
                <a:spcPts val="0"/>
              </a:spcBef>
              <a:spcAft>
                <a:spcPts val="0"/>
              </a:spcAft>
              <a:buSzPts val="1400"/>
              <a:buFont typeface="Lora"/>
              <a:buChar char="○"/>
            </a:pPr>
            <a:r>
              <a:rPr lang="en" sz="1400">
                <a:latin typeface="Lora"/>
                <a:ea typeface="Lora"/>
                <a:cs typeface="Lora"/>
                <a:sym typeface="Lora"/>
              </a:rPr>
              <a:t>Results of Chi-Square test indicate a dependency between the amount of unknown default values and the outcome, so the rows with null values should not be deleted</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317500" lvl="0" marL="457200" rtl="0" algn="l">
              <a:spcBef>
                <a:spcPts val="600"/>
              </a:spcBef>
              <a:spcAft>
                <a:spcPts val="0"/>
              </a:spcAft>
              <a:buSzPts val="1400"/>
              <a:buFont typeface="Lora"/>
              <a:buChar char="◉"/>
            </a:pPr>
            <a:r>
              <a:rPr lang="en" sz="1400">
                <a:latin typeface="Lora"/>
                <a:ea typeface="Lora"/>
                <a:cs typeface="Lora"/>
                <a:sym typeface="Lora"/>
              </a:rPr>
              <a:t>Remaining variables have less than 5%  null values</a:t>
            </a:r>
            <a:endParaRPr sz="1400">
              <a:latin typeface="Lora"/>
              <a:ea typeface="Lora"/>
              <a:cs typeface="Lora"/>
              <a:sym typeface="Lora"/>
            </a:endParaRPr>
          </a:p>
          <a:p>
            <a:pPr indent="0" lvl="0" marL="457200" rtl="0" algn="l">
              <a:spcBef>
                <a:spcPts val="600"/>
              </a:spcBef>
              <a:spcAft>
                <a:spcPts val="0"/>
              </a:spcAft>
              <a:buNone/>
            </a:pPr>
            <a:r>
              <a:t/>
            </a:r>
            <a:endParaRPr sz="1400">
              <a:latin typeface="Lora"/>
              <a:ea typeface="Lora"/>
              <a:cs typeface="Lora"/>
              <a:sym typeface="Lora"/>
            </a:endParaRPr>
          </a:p>
          <a:p>
            <a:pPr indent="-317500" lvl="0" marL="457200" rtl="0" algn="l">
              <a:spcBef>
                <a:spcPts val="600"/>
              </a:spcBef>
              <a:spcAft>
                <a:spcPts val="0"/>
              </a:spcAft>
              <a:buSzPts val="1400"/>
              <a:buFont typeface="Lora"/>
              <a:buChar char="◉"/>
            </a:pPr>
            <a:r>
              <a:rPr lang="en" sz="1400">
                <a:latin typeface="Lora"/>
                <a:ea typeface="Lora"/>
                <a:cs typeface="Lora"/>
                <a:sym typeface="Lora"/>
              </a:rPr>
              <a:t>Values for the features with null variables will be imputed using the most common values</a:t>
            </a:r>
            <a:endParaRPr sz="1400">
              <a:latin typeface="Lora"/>
              <a:ea typeface="Lora"/>
              <a:cs typeface="Lora"/>
              <a:sym typeface="Lora"/>
            </a:endParaRPr>
          </a:p>
        </p:txBody>
      </p:sp>
      <p:sp>
        <p:nvSpPr>
          <p:cNvPr id="167" name="Google Shape;167;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381250" y="438900"/>
            <a:ext cx="4514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Removal and Manipulation</a:t>
            </a:r>
            <a:endParaRPr/>
          </a:p>
        </p:txBody>
      </p:sp>
      <p:sp>
        <p:nvSpPr>
          <p:cNvPr id="173" name="Google Shape;173;p20"/>
          <p:cNvSpPr txBox="1"/>
          <p:nvPr>
            <p:ph idx="1" type="body"/>
          </p:nvPr>
        </p:nvSpPr>
        <p:spPr>
          <a:xfrm>
            <a:off x="198100" y="988250"/>
            <a:ext cx="4514400" cy="386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latin typeface="Lora"/>
                <a:ea typeface="Lora"/>
                <a:cs typeface="Lora"/>
                <a:sym typeface="Lora"/>
              </a:rPr>
              <a:t>Variables Removed:</a:t>
            </a:r>
            <a:endParaRPr sz="1300">
              <a:latin typeface="Lora"/>
              <a:ea typeface="Lora"/>
              <a:cs typeface="Lora"/>
              <a:sym typeface="Lora"/>
            </a:endParaRPr>
          </a:p>
          <a:p>
            <a:pPr indent="-311150" lvl="0" marL="457200" rtl="0" algn="l">
              <a:spcBef>
                <a:spcPts val="600"/>
              </a:spcBef>
              <a:spcAft>
                <a:spcPts val="0"/>
              </a:spcAft>
              <a:buSzPts val="1300"/>
              <a:buFont typeface="Lora"/>
              <a:buChar char="◉"/>
            </a:pPr>
            <a:r>
              <a:rPr lang="en" sz="1300">
                <a:latin typeface="Lora"/>
                <a:ea typeface="Lora"/>
                <a:cs typeface="Lora"/>
                <a:sym typeface="Lora"/>
              </a:rPr>
              <a:t>Housing </a:t>
            </a:r>
            <a:endParaRPr sz="1300">
              <a:latin typeface="Lora"/>
              <a:ea typeface="Lora"/>
              <a:cs typeface="Lora"/>
              <a:sym typeface="Lora"/>
            </a:endParaRPr>
          </a:p>
          <a:p>
            <a:pPr indent="-311150" lvl="1" marL="914400" rtl="0" algn="l">
              <a:spcBef>
                <a:spcPts val="0"/>
              </a:spcBef>
              <a:spcAft>
                <a:spcPts val="0"/>
              </a:spcAft>
              <a:buSzPts val="1300"/>
              <a:buFont typeface="Lora"/>
              <a:buChar char="○"/>
            </a:pPr>
            <a:r>
              <a:rPr lang="en" sz="1300">
                <a:latin typeface="Lora"/>
                <a:ea typeface="Lora"/>
                <a:cs typeface="Lora"/>
                <a:sym typeface="Lora"/>
              </a:rPr>
              <a:t>Crosstab table shows no relationship between “housing” and “subscribed”</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Duration</a:t>
            </a:r>
            <a:endParaRPr sz="1300">
              <a:latin typeface="Lora"/>
              <a:ea typeface="Lora"/>
              <a:cs typeface="Lora"/>
              <a:sym typeface="Lora"/>
            </a:endParaRPr>
          </a:p>
          <a:p>
            <a:pPr indent="-311150" lvl="1" marL="914400" rtl="0" algn="l">
              <a:spcBef>
                <a:spcPts val="0"/>
              </a:spcBef>
              <a:spcAft>
                <a:spcPts val="0"/>
              </a:spcAft>
              <a:buSzPts val="1300"/>
              <a:buFont typeface="Lora"/>
              <a:buChar char="○"/>
            </a:pPr>
            <a:r>
              <a:rPr lang="en" sz="1300">
                <a:highlight>
                  <a:srgbClr val="FFFFFF"/>
                </a:highlight>
                <a:latin typeface="Lora"/>
                <a:ea typeface="Lora"/>
                <a:cs typeface="Lora"/>
                <a:sym typeface="Lora"/>
              </a:rPr>
              <a:t>Can not be used in the model for </a:t>
            </a:r>
            <a:r>
              <a:rPr lang="en" sz="1300">
                <a:highlight>
                  <a:srgbClr val="FFFFFF"/>
                </a:highlight>
                <a:latin typeface="Lora"/>
                <a:ea typeface="Lora"/>
                <a:cs typeface="Lora"/>
                <a:sym typeface="Lora"/>
              </a:rPr>
              <a:t>predicting</a:t>
            </a:r>
            <a:r>
              <a:rPr lang="en" sz="1300">
                <a:highlight>
                  <a:srgbClr val="FFFFFF"/>
                </a:highlight>
                <a:latin typeface="Lora"/>
                <a:ea typeface="Lora"/>
                <a:cs typeface="Lora"/>
                <a:sym typeface="Lora"/>
              </a:rPr>
              <a:t> outcomes, because the duration of the call will not be known until after the call is complete</a:t>
            </a:r>
            <a:endParaRPr sz="1300">
              <a:highlight>
                <a:srgbClr val="FFFFFF"/>
              </a:highlight>
              <a:latin typeface="Lora"/>
              <a:ea typeface="Lora"/>
              <a:cs typeface="Lora"/>
              <a:sym typeface="Lora"/>
            </a:endParaRPr>
          </a:p>
          <a:p>
            <a:pPr indent="-311150" lvl="0" marL="457200" rtl="0" algn="l">
              <a:spcBef>
                <a:spcPts val="0"/>
              </a:spcBef>
              <a:spcAft>
                <a:spcPts val="0"/>
              </a:spcAft>
              <a:buSzPts val="1300"/>
              <a:buFont typeface="Lora"/>
              <a:buChar char="◉"/>
            </a:pPr>
            <a:r>
              <a:rPr lang="en" sz="1300">
                <a:highlight>
                  <a:srgbClr val="FFFFFF"/>
                </a:highlight>
                <a:latin typeface="Lora"/>
                <a:ea typeface="Lora"/>
                <a:cs typeface="Lora"/>
                <a:sym typeface="Lora"/>
              </a:rPr>
              <a:t>Pdays</a:t>
            </a:r>
            <a:endParaRPr sz="1300">
              <a:highlight>
                <a:srgbClr val="FFFFFF"/>
              </a:highlight>
              <a:latin typeface="Lora"/>
              <a:ea typeface="Lora"/>
              <a:cs typeface="Lora"/>
              <a:sym typeface="Lora"/>
            </a:endParaRPr>
          </a:p>
          <a:p>
            <a:pPr indent="-311150" lvl="1" marL="914400" rtl="0" algn="l">
              <a:spcBef>
                <a:spcPts val="0"/>
              </a:spcBef>
              <a:spcAft>
                <a:spcPts val="0"/>
              </a:spcAft>
              <a:buSzPts val="1300"/>
              <a:buFont typeface="Lora"/>
              <a:buChar char="○"/>
            </a:pPr>
            <a:r>
              <a:rPr lang="en" sz="1300">
                <a:highlight>
                  <a:srgbClr val="FFFFFF"/>
                </a:highlight>
                <a:latin typeface="Lora"/>
                <a:ea typeface="Lora"/>
                <a:cs typeface="Lora"/>
                <a:sym typeface="Lora"/>
              </a:rPr>
              <a:t>The value "999" was used in the pdays columns when a customer was not previously contacted, which will impact the model. </a:t>
            </a:r>
            <a:endParaRPr sz="1300">
              <a:highlight>
                <a:srgbClr val="FFFFFF"/>
              </a:highlight>
              <a:latin typeface="Lora"/>
              <a:ea typeface="Lora"/>
              <a:cs typeface="Lora"/>
              <a:sym typeface="Lora"/>
            </a:endParaRPr>
          </a:p>
          <a:p>
            <a:pPr indent="-311150" lvl="1" marL="914400" rtl="0" algn="l">
              <a:spcBef>
                <a:spcPts val="0"/>
              </a:spcBef>
              <a:spcAft>
                <a:spcPts val="0"/>
              </a:spcAft>
              <a:buSzPts val="1300"/>
              <a:buFont typeface="Lora"/>
              <a:buChar char="○"/>
            </a:pPr>
            <a:r>
              <a:rPr lang="en" sz="1300">
                <a:highlight>
                  <a:srgbClr val="FFFFFF"/>
                </a:highlight>
                <a:latin typeface="Lora"/>
                <a:ea typeface="Lora"/>
                <a:cs typeface="Lora"/>
                <a:sym typeface="Lora"/>
              </a:rPr>
              <a:t>Other features such as "Campaign" and "Previous" indicate if a customer was previously contacted, so pdays is not necessary</a:t>
            </a:r>
            <a:endParaRPr sz="1300">
              <a:highlight>
                <a:srgbClr val="FFFFFF"/>
              </a:highlight>
              <a:latin typeface="Lora"/>
              <a:ea typeface="Lora"/>
              <a:cs typeface="Lora"/>
              <a:sym typeface="Lora"/>
            </a:endParaRPr>
          </a:p>
        </p:txBody>
      </p:sp>
      <p:sp>
        <p:nvSpPr>
          <p:cNvPr id="174" name="Google Shape;174;p20"/>
          <p:cNvSpPr txBox="1"/>
          <p:nvPr>
            <p:ph idx="2" type="body"/>
          </p:nvPr>
        </p:nvSpPr>
        <p:spPr>
          <a:xfrm>
            <a:off x="4940825" y="988250"/>
            <a:ext cx="4151100" cy="386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latin typeface="Lora"/>
                <a:ea typeface="Lora"/>
                <a:cs typeface="Lora"/>
                <a:sym typeface="Lora"/>
              </a:rPr>
              <a:t>Variables Modified</a:t>
            </a:r>
            <a:endParaRPr sz="1300">
              <a:latin typeface="Lora"/>
              <a:ea typeface="Lora"/>
              <a:cs typeface="Lora"/>
              <a:sym typeface="Lora"/>
            </a:endParaRPr>
          </a:p>
          <a:p>
            <a:pPr indent="-311150" lvl="0" marL="457200" rtl="0" algn="l">
              <a:spcBef>
                <a:spcPts val="600"/>
              </a:spcBef>
              <a:spcAft>
                <a:spcPts val="0"/>
              </a:spcAft>
              <a:buSzPts val="1300"/>
              <a:buFont typeface="Lora"/>
              <a:buChar char="◉"/>
            </a:pPr>
            <a:r>
              <a:rPr lang="en" sz="1300">
                <a:latin typeface="Lora"/>
                <a:ea typeface="Lora"/>
                <a:cs typeface="Lora"/>
                <a:sym typeface="Lora"/>
              </a:rPr>
              <a:t>Loan</a:t>
            </a:r>
            <a:endParaRPr sz="1300">
              <a:latin typeface="Lora"/>
              <a:ea typeface="Lora"/>
              <a:cs typeface="Lora"/>
              <a:sym typeface="Lora"/>
            </a:endParaRPr>
          </a:p>
          <a:p>
            <a:pPr indent="-311150" lvl="1" marL="914400" rtl="0" algn="l">
              <a:spcBef>
                <a:spcPts val="0"/>
              </a:spcBef>
              <a:spcAft>
                <a:spcPts val="0"/>
              </a:spcAft>
              <a:buSzPts val="1300"/>
              <a:buFont typeface="Lora"/>
              <a:buChar char="○"/>
            </a:pPr>
            <a:r>
              <a:rPr lang="en" sz="1300">
                <a:highlight>
                  <a:srgbClr val="FFFFFF"/>
                </a:highlight>
                <a:latin typeface="Lora"/>
                <a:ea typeface="Lora"/>
                <a:cs typeface="Lora"/>
                <a:sym typeface="Lora"/>
              </a:rPr>
              <a:t>The new variable "Has Loan" will have a value of 1 if the customer has either a Housing loan or Personal loan, and a value of 0 if the customer has no loans</a:t>
            </a:r>
            <a:endParaRPr sz="1300">
              <a:highlight>
                <a:srgbClr val="FFFFFF"/>
              </a:highlight>
              <a:latin typeface="Lora"/>
              <a:ea typeface="Lora"/>
              <a:cs typeface="Lora"/>
              <a:sym typeface="Lora"/>
            </a:endParaRPr>
          </a:p>
          <a:p>
            <a:pPr indent="-311150" lvl="0" marL="457200" rtl="0" algn="l">
              <a:spcBef>
                <a:spcPts val="0"/>
              </a:spcBef>
              <a:spcAft>
                <a:spcPts val="0"/>
              </a:spcAft>
              <a:buSzPts val="1300"/>
              <a:buFont typeface="Lora"/>
              <a:buChar char="◉"/>
            </a:pPr>
            <a:r>
              <a:rPr lang="en" sz="1300">
                <a:highlight>
                  <a:srgbClr val="FFFFFF"/>
                </a:highlight>
                <a:latin typeface="Lora"/>
                <a:ea typeface="Lora"/>
                <a:cs typeface="Lora"/>
                <a:sym typeface="Lora"/>
              </a:rPr>
              <a:t>Education</a:t>
            </a:r>
            <a:endParaRPr sz="1300">
              <a:highlight>
                <a:srgbClr val="FFFFFF"/>
              </a:highlight>
              <a:latin typeface="Lora"/>
              <a:ea typeface="Lora"/>
              <a:cs typeface="Lora"/>
              <a:sym typeface="Lora"/>
            </a:endParaRPr>
          </a:p>
          <a:p>
            <a:pPr indent="-311150" lvl="1" marL="914400" rtl="0" algn="l">
              <a:spcBef>
                <a:spcPts val="0"/>
              </a:spcBef>
              <a:spcAft>
                <a:spcPts val="0"/>
              </a:spcAft>
              <a:buSzPts val="1300"/>
              <a:buFont typeface="Lora"/>
              <a:buChar char="○"/>
            </a:pPr>
            <a:r>
              <a:rPr lang="en" sz="1300">
                <a:highlight>
                  <a:srgbClr val="FFFFFF"/>
                </a:highlight>
                <a:latin typeface="Lora"/>
                <a:ea typeface="Lora"/>
                <a:cs typeface="Lora"/>
                <a:sym typeface="Lora"/>
              </a:rPr>
              <a:t>The education levels of basic.4y, basic.6y and basic.9y have been converged into one-single category called basic</a:t>
            </a:r>
            <a:endParaRPr sz="1300">
              <a:highlight>
                <a:srgbClr val="FFFFFF"/>
              </a:highlight>
              <a:latin typeface="Lora"/>
              <a:ea typeface="Lora"/>
              <a:cs typeface="Lora"/>
              <a:sym typeface="Lora"/>
            </a:endParaRPr>
          </a:p>
        </p:txBody>
      </p:sp>
      <p:sp>
        <p:nvSpPr>
          <p:cNvPr id="175" name="Google Shape;175;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