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65" r:id="rId17"/>
    <p:sldId id="260" r:id="rId18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SHVBT+TimesNewRomanPS-BoldMT" panose="020B0604020202020204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06B86-CF8F-4011-88E0-B67362CE75AE}" v="18" dt="2019-12-17T20:06:20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ba.i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44614" y="1833691"/>
            <a:ext cx="2968408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CORSO DI LAUREA TRIENNALE 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5766" y="2043241"/>
            <a:ext cx="4344344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INGEGNERIA INFORMATICA e dell’AUTOMAZIONE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3752" y="2379791"/>
            <a:ext cx="1112521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3F7D"/>
                </a:solidFill>
                <a:latin typeface="HSHVBT+TimesNewRomanPS-BoldMT"/>
                <a:cs typeface="HSHVBT+TimesNewRomanPS-BoldMT"/>
              </a:rPr>
              <a:t>Work 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81734" y="2586166"/>
            <a:ext cx="1735594" cy="38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3F7D"/>
                </a:solidFill>
                <a:latin typeface="Calibri"/>
                <a:cs typeface="Calibri"/>
              </a:rPr>
              <a:t>Ingegneria del 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7876" y="2820529"/>
            <a:ext cx="1389756" cy="74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 err="1">
                <a:solidFill>
                  <a:srgbClr val="0D92A2"/>
                </a:solidFill>
                <a:latin typeface="Calibri"/>
                <a:cs typeface="Calibri"/>
              </a:rPr>
              <a:t>Titolo</a:t>
            </a:r>
            <a:r>
              <a:rPr lang="it-IT" sz="2800" b="1" dirty="0">
                <a:solidFill>
                  <a:srgbClr val="0D92A2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b="1" dirty="0">
                <a:solidFill>
                  <a:srgbClr val="0D92A2"/>
                </a:solidFill>
                <a:latin typeface="Calibri"/>
                <a:cs typeface="Calibri"/>
              </a:rPr>
              <a:t>Next</a:t>
            </a:r>
            <a:endParaRPr sz="2800" b="1" dirty="0">
              <a:solidFill>
                <a:srgbClr val="0D92A2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04" y="3725845"/>
            <a:ext cx="1067296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Docente: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78673" y="3725845"/>
            <a:ext cx="157355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Codice </a:t>
            </a:r>
            <a:r>
              <a:rPr sz="1600" b="1" dirty="0" err="1">
                <a:solidFill>
                  <a:srgbClr val="003F7D"/>
                </a:solidFill>
                <a:latin typeface="Calibri"/>
                <a:cs typeface="Calibri"/>
              </a:rPr>
              <a:t>gruppo</a:t>
            </a:r>
            <a:r>
              <a:rPr sz="1600" b="1" dirty="0">
                <a:solidFill>
                  <a:srgbClr val="003F7D"/>
                </a:solidFill>
                <a:latin typeface="Calibri"/>
                <a:cs typeface="Calibri"/>
              </a:rPr>
              <a:t>:</a:t>
            </a:r>
            <a:endParaRPr lang="it-IT" sz="1600" b="1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rgbClr val="003F7D"/>
                </a:solidFill>
                <a:latin typeface="Calibri"/>
                <a:cs typeface="Calibri"/>
              </a:rPr>
              <a:t>T6</a:t>
            </a:r>
            <a:endParaRPr sz="1600" b="1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304" y="3973495"/>
            <a:ext cx="2820543" cy="1011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Prof. Ing. Marina MONGIELLO</a:t>
            </a:r>
          </a:p>
          <a:p>
            <a:pPr marL="0" marR="0">
              <a:lnSpc>
                <a:spcPts val="1667"/>
              </a:lnSpc>
              <a:spcBef>
                <a:spcPts val="232"/>
              </a:spcBef>
              <a:spcAft>
                <a:spcPts val="0"/>
              </a:spcAft>
            </a:pP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Referente aziendale:</a:t>
            </a:r>
          </a:p>
          <a:p>
            <a:pPr marL="0" marR="0">
              <a:lnSpc>
                <a:spcPts val="1667"/>
              </a:lnSpc>
              <a:spcBef>
                <a:spcPts val="28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Ing. Giuseppe Falagario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3304" y="4964095"/>
            <a:ext cx="151416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Project leader:</a:t>
            </a:r>
            <a:endParaRPr lang="it-IT" sz="1600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Luigi Lele Damato</a:t>
            </a:r>
            <a:endParaRPr sz="1600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1641" y="4770461"/>
            <a:ext cx="201243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003F7D"/>
                </a:solidFill>
                <a:latin typeface="Calibri"/>
                <a:cs typeface="Calibri"/>
              </a:rPr>
              <a:t>Componenti</a:t>
            </a:r>
            <a:r>
              <a:rPr sz="1600" dirty="0">
                <a:solidFill>
                  <a:srgbClr val="003F7D"/>
                </a:solidFill>
                <a:latin typeface="Calibri"/>
                <a:cs typeface="Calibri"/>
              </a:rPr>
              <a:t>:</a:t>
            </a:r>
            <a:endParaRPr lang="it-IT" sz="1600" dirty="0">
              <a:solidFill>
                <a:srgbClr val="003F7D"/>
              </a:solidFill>
              <a:latin typeface="Calibri"/>
              <a:cs typeface="Calibri"/>
            </a:endParaRP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Luigi Lele Damato</a:t>
            </a:r>
          </a:p>
          <a:p>
            <a:pPr>
              <a:lnSpc>
                <a:spcPts val="1667"/>
              </a:lnSpc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Dario Donato </a:t>
            </a:r>
            <a:r>
              <a:rPr lang="it-IT" sz="1600" dirty="0">
                <a:solidFill>
                  <a:srgbClr val="003F7D"/>
                </a:solidFill>
                <a:cs typeface="Calibri"/>
              </a:rPr>
              <a:t>De </a:t>
            </a:r>
            <a:r>
              <a:rPr lang="it-IT" sz="1600" dirty="0" err="1">
                <a:solidFill>
                  <a:srgbClr val="003F7D"/>
                </a:solidFill>
                <a:cs typeface="Calibri"/>
              </a:rPr>
              <a:t>Frenza</a:t>
            </a: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 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Paula Molina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rgbClr val="003F7D"/>
                </a:solidFill>
                <a:latin typeface="Calibri"/>
                <a:cs typeface="Calibri"/>
              </a:rPr>
              <a:t>Fabrizio Campo</a:t>
            </a:r>
          </a:p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rgbClr val="003F7D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1817" y="6515912"/>
            <a:ext cx="2375560" cy="355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1F497D"/>
                </a:solidFill>
                <a:latin typeface="Tahoma"/>
                <a:cs typeface="Tahoma"/>
              </a:rPr>
              <a:t>Anno Accademico 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</a:p>
        </p:txBody>
      </p:sp>
      <p:pic>
        <p:nvPicPr>
          <p:cNvPr id="10" name="Immagine 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9A27F92-CB57-4A0A-8B2D-EA24E01EE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134"/>
            <a:ext cx="9144000" cy="49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8E858-D6B4-4554-864E-64AB0D1DFE2C}"/>
              </a:ext>
            </a:extLst>
          </p:cNvPr>
          <p:cNvSpPr txBox="1"/>
          <p:nvPr/>
        </p:nvSpPr>
        <p:spPr>
          <a:xfrm>
            <a:off x="107504" y="908720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 delle classi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diagramma sono state definite le seguenti classi: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Orario: la sua istanza è l’oggetto orario che è definito da un corso di laurea, anno di corso, lista delle lezioni e dal registro delle presenze.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modella lo storage dell’app costituito dall’insieme degli orari salvati.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Impostazioni: modella le impostazioni personalizzabili dall’utente attraverso lo smartphone quali attivazione/disattivazione notifiche, attivazione/disattivazione  sincronizzazione, selezione lingua, settaggio anticipo notifica.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Aula: modella tutte le aule del Politecnico di Bari tramite nome, descrizione e coordinate.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Lezione: modella la lezione dell’orario definita da nome della materia, docente, aula, ora inizio, ora fine e dal contatore delle presenze.</a:t>
            </a:r>
          </a:p>
        </p:txBody>
      </p:sp>
    </p:spTree>
    <p:extLst>
      <p:ext uri="{BB962C8B-B14F-4D97-AF65-F5344CB8AC3E}">
        <p14:creationId xmlns:p14="http://schemas.microsoft.com/office/powerpoint/2010/main" val="41408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8E858-D6B4-4554-864E-64AB0D1DFE2C}"/>
              </a:ext>
            </a:extLst>
          </p:cNvPr>
          <p:cNvSpPr txBox="1"/>
          <p:nvPr/>
        </p:nvSpPr>
        <p:spPr>
          <a:xfrm>
            <a:off x="107504" y="90872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modella il docente relativo ad ogni lezione ed è definito da nome, mail,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uffico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discipline,giorni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orari di ricevimento.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seguito è riportato il diagramma completo delle classi: 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0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8E858-D6B4-4554-864E-64AB0D1DFE2C}"/>
              </a:ext>
            </a:extLst>
          </p:cNvPr>
          <p:cNvSpPr txBox="1"/>
          <p:nvPr/>
        </p:nvSpPr>
        <p:spPr>
          <a:xfrm>
            <a:off x="107504" y="90872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screenshot, computer, schermo&#10;&#10;Descrizione generata automaticamente">
            <a:extLst>
              <a:ext uri="{FF2B5EF4-FFF2-40B4-BE49-F238E27FC236}">
                <a16:creationId xmlns:a16="http://schemas.microsoft.com/office/drawing/2014/main" id="{4BB9BFFD-E03A-4FF2-841C-32A70DFA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" y="838945"/>
            <a:ext cx="8964064" cy="53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7046" y="249116"/>
            <a:ext cx="4252799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Conclusioni e sviluppi futuri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127" y="1065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60648"/>
            <a:ext cx="9008369" cy="1206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379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err="1">
                <a:solidFill>
                  <a:srgbClr val="1F497D"/>
                </a:solidFill>
                <a:latin typeface="Calibri"/>
                <a:cs typeface="Calibri"/>
              </a:rPr>
              <a:t>Sommario</a:t>
            </a:r>
            <a:endParaRPr lang="it-IT" sz="2400" b="1" dirty="0">
              <a:solidFill>
                <a:srgbClr val="1F497D"/>
              </a:solidFill>
              <a:latin typeface="Calibri"/>
              <a:cs typeface="Calibri"/>
            </a:endParaRPr>
          </a:p>
          <a:p>
            <a:pPr marL="342900" marR="0" indent="-342900">
              <a:lnSpc>
                <a:spcPts val="250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8C34F8-AC30-4DB4-87BD-05CFD73D9660}"/>
              </a:ext>
            </a:extLst>
          </p:cNvPr>
          <p:cNvSpPr txBox="1"/>
          <p:nvPr/>
        </p:nvSpPr>
        <p:spPr>
          <a:xfrm>
            <a:off x="179512" y="980728"/>
            <a:ext cx="8856984" cy="544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ts val="0"/>
              </a:lnSpc>
              <a:spcBef>
                <a:spcPts val="4419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Analisi:</a:t>
            </a:r>
          </a:p>
          <a:p>
            <a:pPr marR="0">
              <a:lnSpc>
                <a:spcPts val="0"/>
              </a:lnSpc>
              <a:spcBef>
                <a:spcPts val="4419"/>
              </a:spcBef>
              <a:spcAft>
                <a:spcPts val="0"/>
              </a:spcAft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Definizione del problema</a:t>
            </a:r>
          </a:p>
          <a:p>
            <a:pPr>
              <a:lnSpc>
                <a:spcPts val="0"/>
              </a:lnSpc>
              <a:spcBef>
                <a:spcPts val="4419"/>
              </a:spcBef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Analisi del dominio</a:t>
            </a:r>
          </a:p>
          <a:p>
            <a:pPr>
              <a:lnSpc>
                <a:spcPts val="0"/>
              </a:lnSpc>
              <a:spcBef>
                <a:spcPts val="4419"/>
              </a:spcBef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Analisi dei requisiti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Validazione</a:t>
            </a:r>
          </a:p>
          <a:p>
            <a:pPr marL="342900" marR="0" indent="-342900">
              <a:lnSpc>
                <a:spcPts val="0"/>
              </a:lnSpc>
              <a:spcBef>
                <a:spcPts val="441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0743" y="249116"/>
            <a:ext cx="2150715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Introduzione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B6E9D4-2402-40A4-85E1-B91633FBD5DC}"/>
              </a:ext>
            </a:extLst>
          </p:cNvPr>
          <p:cNvSpPr txBox="1"/>
          <p:nvPr/>
        </p:nvSpPr>
        <p:spPr>
          <a:xfrm>
            <a:off x="438080" y="1196752"/>
            <a:ext cx="83623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sistema software realizzato ha l’obiettivo di consentire agli studenti del Politecnico di Bari di disporre, in ogni momento della giornata universitaria, delle informazioni relative alla lezione successiva.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software è stato ideato per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WearOs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presenta,per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necessità di configurazione, una controparte su dispositivi mobili Android.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91D28-5887-47E7-8B5E-479249C43974}"/>
              </a:ext>
            </a:extLst>
          </p:cNvPr>
          <p:cNvSpPr txBox="1"/>
          <p:nvPr/>
        </p:nvSpPr>
        <p:spPr>
          <a:xfrm>
            <a:off x="107504" y="908720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Definizione del problema</a:t>
            </a:r>
          </a:p>
          <a:p>
            <a:pPr algn="ctr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stato riscontrato che la maggior parte degli studenti ha difficoltà nel ricordare gli orari e le aule relative alle lezioni universitarie del proprio orario accademico. Comportamento comune degli studenti è quello di aprire la galleria foto sul proprio smartphone, cercare la foto dell’orario in uso e consultarlo ogni qual volta inizi una nuova lezione.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software intende eliminare tali azioni e consentire di disporre in maniera immediata ed efficace delle informazioni della lezione successiva, in ogni momento e a portata di smartwatch.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91D28-5887-47E7-8B5E-479249C43974}"/>
              </a:ext>
            </a:extLst>
          </p:cNvPr>
          <p:cNvSpPr txBox="1"/>
          <p:nvPr/>
        </p:nvSpPr>
        <p:spPr>
          <a:xfrm>
            <a:off x="107504" y="908720"/>
            <a:ext cx="8928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del dominio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principali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 del Politecnico di Bari: sono i principali utilizzatori del servizio e hanno completo accesso alle funzionalità e ai servizi disponibili, scaricare e salvare l’orario di interesse, visualizzare le informazioni relative a ogni lezione, visualizzare statistiche di frequenza relative alle lezioni e contattare i docenti di interesse.</a:t>
            </a:r>
          </a:p>
          <a:p>
            <a:pPr algn="just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secondari</a:t>
            </a:r>
          </a:p>
          <a:p>
            <a:pPr algn="ctr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Utente generico: colui che scarica il software per visualizzarne le funzionalità e le caratteristiche.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</a:p>
        </p:txBody>
      </p:sp>
    </p:spTree>
    <p:extLst>
      <p:ext uri="{BB962C8B-B14F-4D97-AF65-F5344CB8AC3E}">
        <p14:creationId xmlns:p14="http://schemas.microsoft.com/office/powerpoint/2010/main" val="100258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91D28-5887-47E7-8B5E-479249C43974}"/>
              </a:ext>
            </a:extLst>
          </p:cNvPr>
          <p:cNvSpPr txBox="1"/>
          <p:nvPr/>
        </p:nvSpPr>
        <p:spPr>
          <a:xfrm>
            <a:off x="107504" y="908720"/>
            <a:ext cx="89289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Requisiti Funzionali: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Aggiungi nuovo orario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Imposta orario come attivo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 file orario salvati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Personalizza file orario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 un file orario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Rinomina un file orario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Attiva/disattiva notifiche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Attiva/disattiva sincronizzazione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Seleziona lingua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Imposta minuti anticipo notifica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</a:p>
        </p:txBody>
      </p:sp>
    </p:spTree>
    <p:extLst>
      <p:ext uri="{BB962C8B-B14F-4D97-AF65-F5344CB8AC3E}">
        <p14:creationId xmlns:p14="http://schemas.microsoft.com/office/powerpoint/2010/main" val="41284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8E858-D6B4-4554-864E-64AB0D1DFE2C}"/>
              </a:ext>
            </a:extLst>
          </p:cNvPr>
          <p:cNvSpPr txBox="1"/>
          <p:nvPr/>
        </p:nvSpPr>
        <p:spPr>
          <a:xfrm>
            <a:off x="107504" y="908720"/>
            <a:ext cx="8856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 file orario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Condividi file orario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Ricevi info lezione successiva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 info lezione corrente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 info docente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Contatta docente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 info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Segna presenza a 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 registro presenze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21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8E858-D6B4-4554-864E-64AB0D1DFE2C}"/>
              </a:ext>
            </a:extLst>
          </p:cNvPr>
          <p:cNvSpPr txBox="1"/>
          <p:nvPr/>
        </p:nvSpPr>
        <p:spPr>
          <a:xfrm>
            <a:off x="107504" y="90872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L’ambiente di sviluppo del software è stata la versione 3.5.3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AndroidStudio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il framework utilizzato per lo scambio dei dati e delle interfacce grafiche è conforme alle specifiche e ai pattern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AnroidWear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è stato utilizzato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VisualParadigm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la stesura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deUML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9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25" y="6466337"/>
            <a:ext cx="1173346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Codice</a:t>
            </a:r>
            <a:r>
              <a:rPr sz="1050" spc="525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 </a:t>
            </a:r>
            <a:r>
              <a:rPr sz="1050" dirty="0">
                <a:solidFill>
                  <a:srgbClr val="1F497D"/>
                </a:solidFill>
                <a:latin typeface="HSHVBT+TimesNewRomanPS-BoldMT"/>
                <a:cs typeface="HSHVBT+TimesNewRomanPS-BoldMT"/>
              </a:rPr>
              <a:t>progetto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80" y="6508367"/>
            <a:ext cx="1064312" cy="33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Nome</a:t>
            </a:r>
            <a:r>
              <a:rPr sz="1050" spc="236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F497D"/>
                </a:solidFill>
                <a:latin typeface="Calibri"/>
                <a:cs typeface="Calibri"/>
              </a:rPr>
              <a:t>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CEB63-ECAF-49A8-8185-E92DD77AF93F}"/>
              </a:ext>
            </a:extLst>
          </p:cNvPr>
          <p:cNvSpPr txBox="1"/>
          <p:nvPr/>
        </p:nvSpPr>
        <p:spPr>
          <a:xfrm>
            <a:off x="2339752" y="18864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8E858-D6B4-4554-864E-64AB0D1DFE2C}"/>
              </a:ext>
            </a:extLst>
          </p:cNvPr>
          <p:cNvSpPr txBox="1"/>
          <p:nvPr/>
        </p:nvSpPr>
        <p:spPr>
          <a:xfrm>
            <a:off x="107504" y="908720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fase di progettazione ha seguito la fase di analisi dei requisiti.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ha previsto la stesura dei diagrammi dei casi d’uso e delle classi.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 dei casi d’uso 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diagramma dei casi d’uso sono stati definiti come attori l’utente che si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interfaccia,nelle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modalità definite dai requisiti funzionali, con il sistema smartphone-smartwatch e il sito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www.poliba.it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si interfaccia e interagisce con il sistema smartphone.</a:t>
            </a:r>
          </a:p>
          <a:p>
            <a:pPr algn="just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seguito è riportato il diagramma completo dei casi d’uso:  </a:t>
            </a:r>
          </a:p>
        </p:txBody>
      </p:sp>
    </p:spTree>
    <p:extLst>
      <p:ext uri="{BB962C8B-B14F-4D97-AF65-F5344CB8AC3E}">
        <p14:creationId xmlns:p14="http://schemas.microsoft.com/office/powerpoint/2010/main" val="5536736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88C199B784B643B19DFD8A53516FB2" ma:contentTypeVersion="11" ma:contentTypeDescription="Creare un nuovo documento." ma:contentTypeScope="" ma:versionID="208c2f39183b20f93936fd3901e8d084">
  <xsd:schema xmlns:xsd="http://www.w3.org/2001/XMLSchema" xmlns:xs="http://www.w3.org/2001/XMLSchema" xmlns:p="http://schemas.microsoft.com/office/2006/metadata/properties" xmlns:ns3="771f12f3-248e-4a32-a517-97f765f64462" xmlns:ns4="770ac4fa-5989-4510-a16a-3f90bd5bfaa7" targetNamespace="http://schemas.microsoft.com/office/2006/metadata/properties" ma:root="true" ma:fieldsID="61e6e05a0b20f587ad60a8ff10ec523c" ns3:_="" ns4:_="">
    <xsd:import namespace="771f12f3-248e-4a32-a517-97f765f64462"/>
    <xsd:import namespace="770ac4fa-5989-4510-a16a-3f90bd5bfa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1f12f3-248e-4a32-a517-97f765f64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ac4fa-5989-4510-a16a-3f90bd5bfa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8F13F-FDA1-4889-B50E-ADD437C99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1f12f3-248e-4a32-a517-97f765f64462"/>
    <ds:schemaRef ds:uri="770ac4fa-5989-4510-a16a-3f90bd5bfa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502BE-C44E-497B-96A0-8E49A5A3A0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8D409-FBF2-408F-B609-CD3EF2845524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770ac4fa-5989-4510-a16a-3f90bd5bfaa7"/>
    <ds:schemaRef ds:uri="771f12f3-248e-4a32-a517-97f765f644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743</Words>
  <Application>Microsoft Office PowerPoint</Application>
  <PresentationFormat>Presentazione su schermo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HSHVBT+TimesNewRomanPS-BoldMT</vt:lpstr>
      <vt:lpstr>Tahoma</vt:lpstr>
      <vt:lpstr>Arial</vt:lpstr>
      <vt:lpstr>Theme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utente</dc:creator>
  <cp:lastModifiedBy>CAMPO FABRIZIO</cp:lastModifiedBy>
  <cp:revision>16</cp:revision>
  <dcterms:modified xsi:type="dcterms:W3CDTF">2019-12-17T20:06:48Z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0x010100E288C199B784B643B19DFD8A53516FB2</vt:lpwstr>
  </property>
</Properties>
</file>