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9" r:id="rId4"/>
  </p:sldMasterIdLst>
  <p:notesMasterIdLst>
    <p:notesMasterId r:id="rId21"/>
  </p:notesMasterIdLst>
  <p:sldIdLst>
    <p:sldId id="256" r:id="rId5"/>
    <p:sldId id="257" r:id="rId6"/>
    <p:sldId id="258" r:id="rId7"/>
    <p:sldId id="271" r:id="rId8"/>
    <p:sldId id="272" r:id="rId9"/>
    <p:sldId id="259" r:id="rId10"/>
    <p:sldId id="261" r:id="rId11"/>
    <p:sldId id="263" r:id="rId12"/>
    <p:sldId id="264" r:id="rId13"/>
    <p:sldId id="266" r:id="rId14"/>
    <p:sldId id="269" r:id="rId15"/>
    <p:sldId id="274" r:id="rId16"/>
    <p:sldId id="273" r:id="rId17"/>
    <p:sldId id="275" r:id="rId18"/>
    <p:sldId id="276" r:id="rId19"/>
    <p:sldId id="260" r:id="rId20"/>
  </p:sldIdLst>
  <p:sldSz cx="9144000" cy="6858000" type="screen4x3"/>
  <p:notesSz cx="9144000" cy="6858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orbel" panose="020B0503020204020204" pitchFamily="34" charset="0"/>
      <p:regular r:id="rId26"/>
      <p:bold r:id="rId27"/>
      <p:italic r:id="rId28"/>
      <p:boldItalic r:id="rId29"/>
    </p:embeddedFont>
    <p:embeddedFont>
      <p:font typeface="HSHVBT+TimesNewRomanPS-BoldMT" panose="020B0604020202020204"/>
      <p:regular r:id="rId30"/>
    </p:embeddedFont>
    <p:embeddedFont>
      <p:font typeface="Tahoma" panose="020B0604030504040204" pitchFamily="34" charset="0"/>
      <p:regular r:id="rId31"/>
      <p:bold r:id="rId32"/>
    </p:embeddedFont>
    <p:embeddedFont>
      <p:font typeface="Traditional Arabic" panose="02020603050405020304" pitchFamily="18" charset="-78"/>
      <p:regular r:id="rId33"/>
      <p:bold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PO FABRIZIO" initials="CF" lastIdx="1" clrIdx="0">
    <p:extLst>
      <p:ext uri="{19B8F6BF-5375-455C-9EA6-DF929625EA0E}">
        <p15:presenceInfo xmlns:p15="http://schemas.microsoft.com/office/powerpoint/2012/main" userId="CAMPO FABRIZ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FFCC"/>
    <a:srgbClr val="FFFFFF"/>
    <a:srgbClr val="019B8C"/>
    <a:srgbClr val="009C68"/>
    <a:srgbClr val="019B73"/>
    <a:srgbClr val="029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35" autoAdjust="0"/>
    <p:restoredTop sz="95214" autoAdjust="0"/>
  </p:normalViewPr>
  <p:slideViewPr>
    <p:cSldViewPr>
      <p:cViewPr varScale="1">
        <p:scale>
          <a:sx n="108" d="100"/>
          <a:sy n="108" d="100"/>
        </p:scale>
        <p:origin x="1452" y="7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4878A-8C13-4D15-A41E-E24DA8EFAFC3}" type="datetimeFigureOut">
              <a:rPr lang="it-IT" smtClean="0"/>
              <a:t>03/01/2020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3CA96-047F-46C9-BE89-1A08B044F4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0138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B6F15528-21DE-4FAA-801E-634DDDAF4B2B}" type="slidenum">
              <a:rPr lang="it-IT" smtClean="0"/>
              <a:t>‹N›</a:t>
            </a:fld>
            <a:endParaRPr lang="it-IT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3535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629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3344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0088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1056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5515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31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3428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134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6F15528-21DE-4FAA-801E-634DDDAF4B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604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B6F15528-21DE-4FAA-801E-634DDDAF4B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515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672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705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69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898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620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794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590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.jp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jp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jpg"/><Relationship Id="rId7" Type="http://schemas.openxmlformats.org/officeDocument/2006/relationships/image" Target="../media/image2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jp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44614" y="1833691"/>
            <a:ext cx="2968408" cy="387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5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3F7D"/>
                </a:solidFill>
                <a:latin typeface="HSHVBT+TimesNewRomanPS-BoldMT"/>
                <a:cs typeface="HSHVBT+TimesNewRomanPS-BoldMT"/>
              </a:rPr>
              <a:t>CORSO DI LAUREA TRIENNALE 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45766" y="2043241"/>
            <a:ext cx="4344344" cy="387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5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3F7D"/>
                </a:solidFill>
                <a:latin typeface="HSHVBT+TimesNewRomanPS-BoldMT"/>
                <a:cs typeface="HSHVBT+TimesNewRomanPS-BoldMT"/>
              </a:rPr>
              <a:t>INGEGNERIA INFORMATICA e dell’AUTOMAZIONE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93752" y="2379791"/>
            <a:ext cx="1112521" cy="387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5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3F7D"/>
                </a:solidFill>
                <a:latin typeface="HSHVBT+TimesNewRomanPS-BoldMT"/>
                <a:cs typeface="HSHVBT+TimesNewRomanPS-BoldMT"/>
              </a:rPr>
              <a:t>Work 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81734" y="2586166"/>
            <a:ext cx="1735594" cy="387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5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3F7D"/>
                </a:solidFill>
                <a:latin typeface="Calibri"/>
                <a:cs typeface="Calibri"/>
              </a:rPr>
              <a:t>Ingegneria del Software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07876" y="2820529"/>
            <a:ext cx="1389756" cy="3940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7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3400" b="1" dirty="0">
                <a:solidFill>
                  <a:srgbClr val="0D92A2"/>
                </a:solidFill>
                <a:latin typeface="Calibri"/>
                <a:cs typeface="Calibri"/>
              </a:rPr>
              <a:t>Next</a:t>
            </a:r>
            <a:endParaRPr sz="3400" b="1" dirty="0">
              <a:solidFill>
                <a:srgbClr val="0D92A2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3304" y="3725845"/>
            <a:ext cx="1067296" cy="516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3F7D"/>
                </a:solidFill>
                <a:latin typeface="Calibri"/>
                <a:cs typeface="Calibri"/>
              </a:rPr>
              <a:t>Docente: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78673" y="3725845"/>
            <a:ext cx="1573556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3F7D"/>
                </a:solidFill>
                <a:latin typeface="Calibri"/>
                <a:cs typeface="Calibri"/>
              </a:rPr>
              <a:t>Codice </a:t>
            </a:r>
            <a:r>
              <a:rPr sz="1600" b="1" dirty="0" err="1">
                <a:solidFill>
                  <a:srgbClr val="003F7D"/>
                </a:solidFill>
                <a:latin typeface="Calibri"/>
                <a:cs typeface="Calibri"/>
              </a:rPr>
              <a:t>gruppo</a:t>
            </a:r>
            <a:r>
              <a:rPr sz="1600" b="1" dirty="0">
                <a:solidFill>
                  <a:srgbClr val="003F7D"/>
                </a:solidFill>
                <a:latin typeface="Calibri"/>
                <a:cs typeface="Calibri"/>
              </a:rPr>
              <a:t>:</a:t>
            </a:r>
            <a:endParaRPr lang="it-IT" sz="1600" b="1" dirty="0">
              <a:solidFill>
                <a:srgbClr val="003F7D"/>
              </a:solidFill>
              <a:latin typeface="Calibri"/>
              <a:cs typeface="Calibri"/>
            </a:endParaRPr>
          </a:p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600" b="1" dirty="0">
                <a:solidFill>
                  <a:srgbClr val="003F7D"/>
                </a:solidFill>
                <a:latin typeface="Calibri"/>
                <a:cs typeface="Calibri"/>
              </a:rPr>
              <a:t>T6</a:t>
            </a:r>
            <a:endParaRPr sz="1600" b="1" dirty="0">
              <a:solidFill>
                <a:srgbClr val="003F7D"/>
              </a:solidFill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3304" y="3973495"/>
            <a:ext cx="2820543" cy="1011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Prof. Ing. Marina MONGIELLO</a:t>
            </a:r>
          </a:p>
          <a:p>
            <a:pPr marL="0" marR="0">
              <a:lnSpc>
                <a:spcPts val="1667"/>
              </a:lnSpc>
              <a:spcBef>
                <a:spcPts val="232"/>
              </a:spcBef>
              <a:spcAft>
                <a:spcPts val="0"/>
              </a:spcAft>
            </a:pPr>
            <a:r>
              <a:rPr sz="1600" dirty="0">
                <a:solidFill>
                  <a:srgbClr val="003F7D"/>
                </a:solidFill>
                <a:latin typeface="Calibri"/>
                <a:cs typeface="Calibri"/>
              </a:rPr>
              <a:t>Referente aziendale:</a:t>
            </a:r>
          </a:p>
          <a:p>
            <a:pPr marL="0" marR="0">
              <a:lnSpc>
                <a:spcPts val="1667"/>
              </a:lnSpc>
              <a:spcBef>
                <a:spcPts val="282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Ing. Giuseppe Falagario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83304" y="4964095"/>
            <a:ext cx="1514160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3F7D"/>
                </a:solidFill>
                <a:latin typeface="Calibri"/>
                <a:cs typeface="Calibri"/>
              </a:rPr>
              <a:t>Project leader:</a:t>
            </a:r>
            <a:endParaRPr lang="it-IT" sz="1600" dirty="0">
              <a:solidFill>
                <a:srgbClr val="003F7D"/>
              </a:solidFill>
              <a:latin typeface="Calibri"/>
              <a:cs typeface="Calibri"/>
            </a:endParaRPr>
          </a:p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rgbClr val="003F7D"/>
                </a:solidFill>
                <a:latin typeface="Calibri"/>
                <a:cs typeface="Calibri"/>
              </a:rPr>
              <a:t>Luigi Lele Damato</a:t>
            </a:r>
            <a:endParaRPr sz="1600" dirty="0">
              <a:solidFill>
                <a:srgbClr val="003F7D"/>
              </a:solidFill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61641" y="4770461"/>
            <a:ext cx="2012432" cy="1090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 err="1">
                <a:solidFill>
                  <a:srgbClr val="003F7D"/>
                </a:solidFill>
                <a:latin typeface="Calibri"/>
                <a:cs typeface="Calibri"/>
              </a:rPr>
              <a:t>Componenti</a:t>
            </a:r>
            <a:r>
              <a:rPr sz="1600" dirty="0">
                <a:solidFill>
                  <a:srgbClr val="003F7D"/>
                </a:solidFill>
                <a:latin typeface="Calibri"/>
                <a:cs typeface="Calibri"/>
              </a:rPr>
              <a:t>:</a:t>
            </a:r>
            <a:endParaRPr lang="it-IT" sz="1600" dirty="0">
              <a:solidFill>
                <a:srgbClr val="003F7D"/>
              </a:solidFill>
              <a:latin typeface="Calibri"/>
              <a:cs typeface="Calibri"/>
            </a:endParaRPr>
          </a:p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rgbClr val="003F7D"/>
                </a:solidFill>
                <a:latin typeface="Calibri"/>
                <a:cs typeface="Calibri"/>
              </a:rPr>
              <a:t>Luigi Lele Damato</a:t>
            </a:r>
          </a:p>
          <a:p>
            <a:pPr>
              <a:lnSpc>
                <a:spcPts val="1667"/>
              </a:lnSpc>
            </a:pPr>
            <a:r>
              <a:rPr lang="it-IT" sz="1600" dirty="0">
                <a:solidFill>
                  <a:srgbClr val="003F7D"/>
                </a:solidFill>
                <a:latin typeface="Calibri"/>
                <a:cs typeface="Calibri"/>
              </a:rPr>
              <a:t>Dario Donato </a:t>
            </a:r>
            <a:r>
              <a:rPr lang="it-IT" sz="1600" dirty="0">
                <a:solidFill>
                  <a:srgbClr val="003F7D"/>
                </a:solidFill>
                <a:cs typeface="Calibri"/>
              </a:rPr>
              <a:t>De </a:t>
            </a:r>
            <a:r>
              <a:rPr lang="it-IT" sz="1600" dirty="0" err="1">
                <a:solidFill>
                  <a:srgbClr val="003F7D"/>
                </a:solidFill>
                <a:cs typeface="Calibri"/>
              </a:rPr>
              <a:t>Frenza</a:t>
            </a:r>
            <a:r>
              <a:rPr lang="it-IT" sz="1600" dirty="0">
                <a:solidFill>
                  <a:srgbClr val="003F7D"/>
                </a:solidFill>
                <a:latin typeface="Calibri"/>
                <a:cs typeface="Calibri"/>
              </a:rPr>
              <a:t> </a:t>
            </a:r>
          </a:p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rgbClr val="003F7D"/>
                </a:solidFill>
                <a:latin typeface="Calibri"/>
                <a:cs typeface="Calibri"/>
              </a:rPr>
              <a:t>Fabrizio Campo</a:t>
            </a:r>
          </a:p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endParaRPr sz="1600" dirty="0">
              <a:solidFill>
                <a:srgbClr val="003F7D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41817" y="6515912"/>
            <a:ext cx="2375560" cy="355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6"/>
              </a:lnSpc>
              <a:spcBef>
                <a:spcPts val="0"/>
              </a:spcBef>
              <a:spcAft>
                <a:spcPts val="0"/>
              </a:spcAft>
            </a:pPr>
            <a:r>
              <a:rPr sz="1100" b="1" dirty="0">
                <a:solidFill>
                  <a:srgbClr val="1F497D"/>
                </a:solidFill>
                <a:latin typeface="Tahoma"/>
                <a:cs typeface="Tahoma"/>
              </a:rPr>
              <a:t>Anno Accademico 2019/2020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7125" y="6466337"/>
            <a:ext cx="1173346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Codice</a:t>
            </a:r>
            <a:r>
              <a:rPr sz="1050" spc="525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 </a:t>
            </a: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progetto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8080" y="6508367"/>
            <a:ext cx="1064312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Nome</a:t>
            </a:r>
            <a:r>
              <a:rPr sz="1050" spc="236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progetto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7ECEB63-ECAF-49A8-8185-E92DD77AF93F}"/>
              </a:ext>
            </a:extLst>
          </p:cNvPr>
          <p:cNvSpPr txBox="1"/>
          <p:nvPr/>
        </p:nvSpPr>
        <p:spPr>
          <a:xfrm>
            <a:off x="2339752" y="188640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Progetto: diagramma delle classi</a:t>
            </a:r>
            <a:endParaRPr lang="it-IT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4FDAEB4-3AAA-4B39-8F2E-B3E542268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9144000" cy="5701633"/>
          </a:xfrm>
          <a:prstGeom prst="rect">
            <a:avLst/>
          </a:prstGeom>
        </p:spPr>
      </p:pic>
      <p:pic>
        <p:nvPicPr>
          <p:cNvPr id="10" name="Immagine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3657079-9159-4C60-B839-CE1E47FFCEF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674"/>
            <a:ext cx="9144000" cy="573300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AB333C1-9234-44A0-A06F-5FB2C03B2BFA}"/>
              </a:ext>
            </a:extLst>
          </p:cNvPr>
          <p:cNvSpPr txBox="1"/>
          <p:nvPr/>
        </p:nvSpPr>
        <p:spPr>
          <a:xfrm>
            <a:off x="539552" y="6562274"/>
            <a:ext cx="605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Next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0FD3A13-B064-4FAC-A9F8-4AE73757FC03}"/>
              </a:ext>
            </a:extLst>
          </p:cNvPr>
          <p:cNvSpPr txBox="1"/>
          <p:nvPr/>
        </p:nvSpPr>
        <p:spPr>
          <a:xfrm>
            <a:off x="7627125" y="6635824"/>
            <a:ext cx="97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T6</a:t>
            </a:r>
          </a:p>
        </p:txBody>
      </p:sp>
    </p:spTree>
    <p:extLst>
      <p:ext uri="{BB962C8B-B14F-4D97-AF65-F5344CB8AC3E}">
        <p14:creationId xmlns:p14="http://schemas.microsoft.com/office/powerpoint/2010/main" val="55367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7125" y="6466337"/>
            <a:ext cx="1173346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Codice</a:t>
            </a:r>
            <a:r>
              <a:rPr sz="1050" spc="525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 </a:t>
            </a: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progetto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8080" y="6508367"/>
            <a:ext cx="1064312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Nome</a:t>
            </a:r>
            <a:r>
              <a:rPr sz="1050" spc="236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progetto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7ECEB63-ECAF-49A8-8185-E92DD77AF93F}"/>
              </a:ext>
            </a:extLst>
          </p:cNvPr>
          <p:cNvSpPr txBox="1"/>
          <p:nvPr/>
        </p:nvSpPr>
        <p:spPr>
          <a:xfrm>
            <a:off x="2087724" y="188640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Progetto:diagramma</a:t>
            </a:r>
            <a:r>
              <a:rPr lang="it-IT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delle sequenze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AC24227-3475-45D0-9C90-309179D95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9144000" cy="5690974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88AEE642-63EC-41D8-A229-35FA2861556A}"/>
              </a:ext>
            </a:extLst>
          </p:cNvPr>
          <p:cNvSpPr/>
          <p:nvPr/>
        </p:nvSpPr>
        <p:spPr>
          <a:xfrm>
            <a:off x="2324061" y="3679316"/>
            <a:ext cx="11161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:storage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3906703-4C09-42D3-8286-24AF00938F72}"/>
              </a:ext>
            </a:extLst>
          </p:cNvPr>
          <p:cNvSpPr/>
          <p:nvPr/>
        </p:nvSpPr>
        <p:spPr>
          <a:xfrm>
            <a:off x="2324060" y="4339960"/>
            <a:ext cx="1549243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:</a:t>
            </a:r>
            <a:r>
              <a:rPr lang="it-IT" dirty="0" err="1"/>
              <a:t>SWcontroller</a:t>
            </a:r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8A6DE1E-4EE4-4F3B-A113-041D5A89CE49}"/>
              </a:ext>
            </a:extLst>
          </p:cNvPr>
          <p:cNvSpPr/>
          <p:nvPr/>
        </p:nvSpPr>
        <p:spPr>
          <a:xfrm>
            <a:off x="113334" y="4963219"/>
            <a:ext cx="11161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lezione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DB9F9ABD-6DB8-4F8D-BB68-564B9DA37EBB}"/>
              </a:ext>
            </a:extLst>
          </p:cNvPr>
          <p:cNvSpPr/>
          <p:nvPr/>
        </p:nvSpPr>
        <p:spPr>
          <a:xfrm>
            <a:off x="118172" y="5592587"/>
            <a:ext cx="11161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:aula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94E3E0F-6BEB-408D-9743-73307CE957CA}"/>
              </a:ext>
            </a:extLst>
          </p:cNvPr>
          <p:cNvSpPr/>
          <p:nvPr/>
        </p:nvSpPr>
        <p:spPr>
          <a:xfrm>
            <a:off x="2324060" y="5000604"/>
            <a:ext cx="1549243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:</a:t>
            </a:r>
            <a:r>
              <a:rPr lang="it-IT" dirty="0" err="1"/>
              <a:t>SPcontroller</a:t>
            </a:r>
            <a:endParaRPr lang="it-IT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CC567609-7827-4F6B-B0BB-40DE721EB9AD}"/>
              </a:ext>
            </a:extLst>
          </p:cNvPr>
          <p:cNvSpPr/>
          <p:nvPr/>
        </p:nvSpPr>
        <p:spPr>
          <a:xfrm>
            <a:off x="113334" y="4310516"/>
            <a:ext cx="11161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:docente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603059E4-DABC-415F-908A-8055B52631B6}"/>
              </a:ext>
            </a:extLst>
          </p:cNvPr>
          <p:cNvSpPr/>
          <p:nvPr/>
        </p:nvSpPr>
        <p:spPr>
          <a:xfrm>
            <a:off x="113334" y="3679316"/>
            <a:ext cx="154924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:impostazioni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FF3DDA8-0C90-46F4-A320-769767434AD7}"/>
              </a:ext>
            </a:extLst>
          </p:cNvPr>
          <p:cNvSpPr/>
          <p:nvPr/>
        </p:nvSpPr>
        <p:spPr>
          <a:xfrm>
            <a:off x="2324061" y="5661248"/>
            <a:ext cx="11161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:orario</a:t>
            </a:r>
          </a:p>
        </p:txBody>
      </p:sp>
      <p:pic>
        <p:nvPicPr>
          <p:cNvPr id="21" name="Elemento grafico 20" descr="Uomo">
            <a:extLst>
              <a:ext uri="{FF2B5EF4-FFF2-40B4-BE49-F238E27FC236}">
                <a16:creationId xmlns:a16="http://schemas.microsoft.com/office/drawing/2014/main" id="{002E54A7-8E69-4EA8-B8CA-AB861A469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2251" y="3862358"/>
            <a:ext cx="1778496" cy="1778496"/>
          </a:xfrm>
          <a:prstGeom prst="rect">
            <a:avLst/>
          </a:prstGeom>
        </p:spPr>
      </p:pic>
      <p:pic>
        <p:nvPicPr>
          <p:cNvPr id="22" name="Elemento grafico 21" descr="Uomo">
            <a:extLst>
              <a:ext uri="{FF2B5EF4-FFF2-40B4-BE49-F238E27FC236}">
                <a16:creationId xmlns:a16="http://schemas.microsoft.com/office/drawing/2014/main" id="{26AAC46A-0C29-495C-97DD-4ED9A0BD3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9992" y="3889663"/>
            <a:ext cx="1778496" cy="1778496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F101BE8-B563-4133-B6BA-4EFA07AD0851}"/>
              </a:ext>
            </a:extLst>
          </p:cNvPr>
          <p:cNvSpPr txBox="1"/>
          <p:nvPr/>
        </p:nvSpPr>
        <p:spPr>
          <a:xfrm>
            <a:off x="5887922" y="3140968"/>
            <a:ext cx="1398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Attori</a:t>
            </a:r>
            <a:r>
              <a:rPr lang="it-IT" dirty="0"/>
              <a:t>: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FB9AD3D-38DC-4161-AA92-6D33AEF996EF}"/>
              </a:ext>
            </a:extLst>
          </p:cNvPr>
          <p:cNvSpPr txBox="1"/>
          <p:nvPr/>
        </p:nvSpPr>
        <p:spPr>
          <a:xfrm>
            <a:off x="4690063" y="5736495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305C04E-BCCE-4A6F-833B-D05E1FF81955}"/>
              </a:ext>
            </a:extLst>
          </p:cNvPr>
          <p:cNvSpPr txBox="1"/>
          <p:nvPr/>
        </p:nvSpPr>
        <p:spPr>
          <a:xfrm>
            <a:off x="6382251" y="5668159"/>
            <a:ext cx="1907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www.poliba.it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2CA95FCE-BCC3-445E-8FAF-D87C99F803DE}"/>
              </a:ext>
            </a:extLst>
          </p:cNvPr>
          <p:cNvSpPr txBox="1"/>
          <p:nvPr/>
        </p:nvSpPr>
        <p:spPr>
          <a:xfrm>
            <a:off x="1331640" y="3140968"/>
            <a:ext cx="1245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Oggetti: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A5D534F-AE3B-43F1-A0E2-C35B64C577FC}"/>
              </a:ext>
            </a:extLst>
          </p:cNvPr>
          <p:cNvSpPr txBox="1"/>
          <p:nvPr/>
        </p:nvSpPr>
        <p:spPr>
          <a:xfrm>
            <a:off x="539552" y="6562274"/>
            <a:ext cx="605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Next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41B68ED-4815-408A-8E3D-BF587A4F7B66}"/>
              </a:ext>
            </a:extLst>
          </p:cNvPr>
          <p:cNvSpPr txBox="1"/>
          <p:nvPr/>
        </p:nvSpPr>
        <p:spPr>
          <a:xfrm>
            <a:off x="7627125" y="6635824"/>
            <a:ext cx="97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T6</a:t>
            </a:r>
          </a:p>
        </p:txBody>
      </p:sp>
    </p:spTree>
    <p:extLst>
      <p:ext uri="{BB962C8B-B14F-4D97-AF65-F5344CB8AC3E}">
        <p14:creationId xmlns:p14="http://schemas.microsoft.com/office/powerpoint/2010/main" val="414086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8127" y="10659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7504" y="260648"/>
            <a:ext cx="9008369" cy="1206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6379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b="1" dirty="0">
                <a:solidFill>
                  <a:srgbClr val="1F497D"/>
                </a:solidFill>
                <a:latin typeface="Calibri"/>
                <a:cs typeface="Calibri"/>
              </a:rPr>
              <a:t>Validazione</a:t>
            </a:r>
          </a:p>
          <a:p>
            <a:pPr marL="342900" marR="0" indent="-342900">
              <a:lnSpc>
                <a:spcPts val="2500"/>
              </a:lnSpc>
              <a:spcBef>
                <a:spcPts val="441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2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7125" y="6466337"/>
            <a:ext cx="1173346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Codice</a:t>
            </a:r>
            <a:r>
              <a:rPr sz="1050" spc="525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 </a:t>
            </a: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progetto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8080" y="6508367"/>
            <a:ext cx="1064312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Nome</a:t>
            </a:r>
            <a:r>
              <a:rPr sz="1050" spc="236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progetto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33AA5BD-2782-4B0D-A2D6-CD6C92C8E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9144000" cy="570163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DEE28B3-4496-4BA5-A41B-8925973966C1}"/>
              </a:ext>
            </a:extLst>
          </p:cNvPr>
          <p:cNvSpPr txBox="1"/>
          <p:nvPr/>
        </p:nvSpPr>
        <p:spPr>
          <a:xfrm>
            <a:off x="7627125" y="6635824"/>
            <a:ext cx="97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T6</a:t>
            </a:r>
          </a:p>
        </p:txBody>
      </p:sp>
      <p:pic>
        <p:nvPicPr>
          <p:cNvPr id="9" name="Immagine 8" descr="Immagine che contiene screenshot, nero, monitor, schermo&#10;&#10;Descrizione generata automaticamente">
            <a:extLst>
              <a:ext uri="{FF2B5EF4-FFF2-40B4-BE49-F238E27FC236}">
                <a16:creationId xmlns:a16="http://schemas.microsoft.com/office/drawing/2014/main" id="{54BF28B1-10AE-4D87-9DFB-EB2FCB4EE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2" y="863922"/>
            <a:ext cx="11849724" cy="598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1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-0.32066 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4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8127" y="10659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7504" y="260648"/>
            <a:ext cx="9008369" cy="1206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6379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b="1" dirty="0">
                <a:solidFill>
                  <a:srgbClr val="1F497D"/>
                </a:solidFill>
                <a:latin typeface="Calibri"/>
                <a:cs typeface="Calibri"/>
              </a:rPr>
              <a:t>Validazione</a:t>
            </a:r>
          </a:p>
          <a:p>
            <a:pPr marL="342900" marR="0" indent="-342900">
              <a:lnSpc>
                <a:spcPts val="2500"/>
              </a:lnSpc>
              <a:spcBef>
                <a:spcPts val="441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2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7125" y="6466337"/>
            <a:ext cx="1173346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Codice</a:t>
            </a:r>
            <a:r>
              <a:rPr sz="1050" spc="525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 </a:t>
            </a: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progetto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8080" y="6508367"/>
            <a:ext cx="1064312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Nome</a:t>
            </a:r>
            <a:r>
              <a:rPr sz="1050" spc="236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progetto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A4E700C-8EF2-469E-AD41-6A1FB259D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9144000" cy="570163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D4B0CA1-7CA5-41DA-98CF-2A3852C7680C}"/>
              </a:ext>
            </a:extLst>
          </p:cNvPr>
          <p:cNvSpPr txBox="1"/>
          <p:nvPr/>
        </p:nvSpPr>
        <p:spPr>
          <a:xfrm>
            <a:off x="539552" y="6562274"/>
            <a:ext cx="605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Next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CD5673A-53EC-42C9-8B95-2E9123143260}"/>
              </a:ext>
            </a:extLst>
          </p:cNvPr>
          <p:cNvSpPr txBox="1"/>
          <p:nvPr/>
        </p:nvSpPr>
        <p:spPr>
          <a:xfrm>
            <a:off x="7627125" y="6635824"/>
            <a:ext cx="97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T6</a:t>
            </a:r>
          </a:p>
        </p:txBody>
      </p:sp>
      <p:pic>
        <p:nvPicPr>
          <p:cNvPr id="11" name="Immagine 10" descr="Immagine che contiene screenshot, sedendo, parcheggiato, schermo&#10;&#10;Descrizione generata automaticamente">
            <a:extLst>
              <a:ext uri="{FF2B5EF4-FFF2-40B4-BE49-F238E27FC236}">
                <a16:creationId xmlns:a16="http://schemas.microsoft.com/office/drawing/2014/main" id="{E4F91C38-25A0-4B70-AB0E-ED8080305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4" y="863922"/>
            <a:ext cx="15246207" cy="659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8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44444E-6 L -0.63055 0.009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28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8127" y="10659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7504" y="260648"/>
            <a:ext cx="9008369" cy="1206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6379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b="1" dirty="0">
                <a:solidFill>
                  <a:srgbClr val="1F497D"/>
                </a:solidFill>
                <a:latin typeface="Calibri"/>
                <a:cs typeface="Calibri"/>
              </a:rPr>
              <a:t>Validazione</a:t>
            </a:r>
          </a:p>
          <a:p>
            <a:pPr marL="342900" marR="0" indent="-342900">
              <a:lnSpc>
                <a:spcPts val="2500"/>
              </a:lnSpc>
              <a:spcBef>
                <a:spcPts val="441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2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7125" y="6466337"/>
            <a:ext cx="1173346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Codice</a:t>
            </a:r>
            <a:r>
              <a:rPr sz="1050" spc="525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 </a:t>
            </a: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progetto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8080" y="6508367"/>
            <a:ext cx="1064312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Nome</a:t>
            </a:r>
            <a:r>
              <a:rPr sz="1050" spc="236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progetto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245926C-EAEA-4C59-9668-050D32FCB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9144000" cy="570163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78475AD-3DF5-441F-BCCA-91909B823975}"/>
              </a:ext>
            </a:extLst>
          </p:cNvPr>
          <p:cNvSpPr txBox="1"/>
          <p:nvPr/>
        </p:nvSpPr>
        <p:spPr>
          <a:xfrm>
            <a:off x="539552" y="6562274"/>
            <a:ext cx="605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Next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C920158-CED2-48FD-910F-544E983E7D0F}"/>
              </a:ext>
            </a:extLst>
          </p:cNvPr>
          <p:cNvSpPr txBox="1"/>
          <p:nvPr/>
        </p:nvSpPr>
        <p:spPr>
          <a:xfrm>
            <a:off x="7627125" y="6635824"/>
            <a:ext cx="97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T6</a:t>
            </a:r>
          </a:p>
        </p:txBody>
      </p:sp>
      <p:pic>
        <p:nvPicPr>
          <p:cNvPr id="10" name="Immagine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2FD35B6-3B31-4384-AF9B-29546297F4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40070"/>
            <a:ext cx="8172400" cy="548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10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8127" y="10659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7504" y="260648"/>
            <a:ext cx="9008369" cy="1206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6379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b="1" dirty="0">
                <a:solidFill>
                  <a:srgbClr val="1F497D"/>
                </a:solidFill>
                <a:latin typeface="Calibri"/>
                <a:cs typeface="Calibri"/>
              </a:rPr>
              <a:t>Validazione</a:t>
            </a:r>
          </a:p>
          <a:p>
            <a:pPr marL="342900" marR="0" indent="-342900">
              <a:lnSpc>
                <a:spcPts val="2500"/>
              </a:lnSpc>
              <a:spcBef>
                <a:spcPts val="441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2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7125" y="6466337"/>
            <a:ext cx="1173346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Codice</a:t>
            </a:r>
            <a:r>
              <a:rPr sz="1050" spc="525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 </a:t>
            </a: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progetto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8080" y="6508367"/>
            <a:ext cx="1064312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Nome</a:t>
            </a:r>
            <a:r>
              <a:rPr sz="1050" spc="236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progetto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8F91CA-10B8-444C-BC76-BF641ADBE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9144000" cy="570163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D9CFF90-551A-4B07-8E03-5C64740D8A72}"/>
              </a:ext>
            </a:extLst>
          </p:cNvPr>
          <p:cNvSpPr txBox="1"/>
          <p:nvPr/>
        </p:nvSpPr>
        <p:spPr>
          <a:xfrm>
            <a:off x="539552" y="6562274"/>
            <a:ext cx="605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Next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B32B43D-2C31-41B5-B26F-AD6419B6D815}"/>
              </a:ext>
            </a:extLst>
          </p:cNvPr>
          <p:cNvSpPr txBox="1"/>
          <p:nvPr/>
        </p:nvSpPr>
        <p:spPr>
          <a:xfrm>
            <a:off x="7627125" y="6635824"/>
            <a:ext cx="97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T6</a:t>
            </a:r>
          </a:p>
        </p:txBody>
      </p:sp>
      <p:pic>
        <p:nvPicPr>
          <p:cNvPr id="10" name="Immagine 9" descr="Immagine che contiene screenshot, monitor, nero, sedendo&#10;&#10;Descrizione generata automaticamente">
            <a:extLst>
              <a:ext uri="{FF2B5EF4-FFF2-40B4-BE49-F238E27FC236}">
                <a16:creationId xmlns:a16="http://schemas.microsoft.com/office/drawing/2014/main" id="{310B2307-A2F7-4AD0-A13E-B45F3EF81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21104"/>
            <a:ext cx="8343222" cy="378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2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97046" y="249116"/>
            <a:ext cx="4252799" cy="774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Conclusioni e sviluppi futuri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7125" y="6466337"/>
            <a:ext cx="1173346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Codice</a:t>
            </a:r>
            <a:r>
              <a:rPr sz="1050" spc="525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 </a:t>
            </a: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progetto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8080" y="6508367"/>
            <a:ext cx="1064312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Nome</a:t>
            </a:r>
            <a:r>
              <a:rPr sz="1050" spc="236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progetto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DF9FC64-6343-4316-BB80-40E03BA67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9144000" cy="564894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C258152-4CD5-48D1-A2DD-512E3D868A6C}"/>
              </a:ext>
            </a:extLst>
          </p:cNvPr>
          <p:cNvSpPr txBox="1"/>
          <p:nvPr/>
        </p:nvSpPr>
        <p:spPr>
          <a:xfrm>
            <a:off x="0" y="1700808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Difficoltà riscontrate: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PDF degli orari in 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Comunicazione smartphone-smartwatch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Sviluppi futuri: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Implementazione features aggiuntive e miglioramento dell’app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18B9BB7-907C-4EBC-88DB-3BEEBA82315E}"/>
              </a:ext>
            </a:extLst>
          </p:cNvPr>
          <p:cNvSpPr txBox="1"/>
          <p:nvPr/>
        </p:nvSpPr>
        <p:spPr>
          <a:xfrm>
            <a:off x="7627125" y="6635824"/>
            <a:ext cx="97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T6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62A0405-D1D3-4E14-93B9-574B5A096F59}"/>
              </a:ext>
            </a:extLst>
          </p:cNvPr>
          <p:cNvSpPr txBox="1"/>
          <p:nvPr/>
        </p:nvSpPr>
        <p:spPr>
          <a:xfrm>
            <a:off x="539552" y="6562274"/>
            <a:ext cx="605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1222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7504" y="260648"/>
            <a:ext cx="9008369" cy="1206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6379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 err="1">
                <a:solidFill>
                  <a:srgbClr val="1F497D"/>
                </a:solidFill>
                <a:latin typeface="Calibri"/>
                <a:cs typeface="Calibri"/>
              </a:rPr>
              <a:t>Sommari</a:t>
            </a:r>
            <a:r>
              <a:rPr lang="it-IT" sz="2400" b="1" dirty="0">
                <a:solidFill>
                  <a:srgbClr val="1F497D"/>
                </a:solidFill>
                <a:latin typeface="Calibri"/>
                <a:cs typeface="Calibri"/>
              </a:rPr>
              <a:t>o</a:t>
            </a:r>
          </a:p>
          <a:p>
            <a:pPr marL="342900" marR="0" indent="-342900">
              <a:lnSpc>
                <a:spcPts val="2500"/>
              </a:lnSpc>
              <a:spcBef>
                <a:spcPts val="441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2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7125" y="6466337"/>
            <a:ext cx="1173346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Codice</a:t>
            </a:r>
            <a:r>
              <a:rPr sz="1050" spc="525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 </a:t>
            </a: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progetto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8080" y="6508367"/>
            <a:ext cx="1064312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Nome</a:t>
            </a:r>
            <a:r>
              <a:rPr sz="1050" spc="236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progetto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6B72E91-E493-47F6-BB3C-B15D3A7CC44E}"/>
              </a:ext>
            </a:extLst>
          </p:cNvPr>
          <p:cNvSpPr txBox="1"/>
          <p:nvPr/>
        </p:nvSpPr>
        <p:spPr>
          <a:xfrm>
            <a:off x="539552" y="6562274"/>
            <a:ext cx="605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Next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6C76BE-74D9-4B19-98AE-F994CFC12F1C}"/>
              </a:ext>
            </a:extLst>
          </p:cNvPr>
          <p:cNvSpPr txBox="1"/>
          <p:nvPr/>
        </p:nvSpPr>
        <p:spPr>
          <a:xfrm>
            <a:off x="7611831" y="6545329"/>
            <a:ext cx="97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T6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C906E8B-EEE1-4872-AD91-7BEB4AE101D9}"/>
              </a:ext>
            </a:extLst>
          </p:cNvPr>
          <p:cNvSpPr txBox="1"/>
          <p:nvPr/>
        </p:nvSpPr>
        <p:spPr>
          <a:xfrm>
            <a:off x="-1" y="755826"/>
            <a:ext cx="9144000" cy="504290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00ED8AC-EB74-406C-AC0A-18F2960C8C99}"/>
              </a:ext>
            </a:extLst>
          </p:cNvPr>
          <p:cNvSpPr txBox="1"/>
          <p:nvPr/>
        </p:nvSpPr>
        <p:spPr>
          <a:xfrm>
            <a:off x="539552" y="2762750"/>
            <a:ext cx="4464496" cy="2703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ts val="0"/>
              </a:lnSpc>
              <a:spcBef>
                <a:spcPts val="2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Introduzione</a:t>
            </a:r>
          </a:p>
          <a:p>
            <a:pPr marL="342900" marR="0" indent="-342900">
              <a:lnSpc>
                <a:spcPts val="0"/>
              </a:lnSpc>
              <a:spcBef>
                <a:spcPts val="2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Analisi:</a:t>
            </a:r>
          </a:p>
          <a:p>
            <a:pPr marR="0">
              <a:lnSpc>
                <a:spcPts val="0"/>
              </a:lnSpc>
              <a:spcBef>
                <a:spcPts val="2600"/>
              </a:spcBef>
              <a:spcAft>
                <a:spcPts val="0"/>
              </a:spcAft>
            </a:pP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1. Definizione del problema</a:t>
            </a:r>
          </a:p>
          <a:p>
            <a:pPr>
              <a:lnSpc>
                <a:spcPts val="0"/>
              </a:lnSpc>
              <a:spcBef>
                <a:spcPts val="2600"/>
              </a:spcBef>
            </a:pP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2. Analisi del dominio</a:t>
            </a:r>
          </a:p>
          <a:p>
            <a:pPr marL="342900" marR="0" indent="-342900">
              <a:lnSpc>
                <a:spcPts val="0"/>
              </a:lnSpc>
              <a:spcBef>
                <a:spcPts val="2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Tecnologie utilizzate</a:t>
            </a:r>
          </a:p>
          <a:p>
            <a:pPr marL="342900" marR="0" indent="-342900">
              <a:lnSpc>
                <a:spcPts val="0"/>
              </a:lnSpc>
              <a:spcBef>
                <a:spcPts val="2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Progetto</a:t>
            </a:r>
          </a:p>
          <a:p>
            <a:pPr marL="342900" marR="0" indent="-342900">
              <a:lnSpc>
                <a:spcPts val="0"/>
              </a:lnSpc>
              <a:spcBef>
                <a:spcPts val="2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Validazione</a:t>
            </a:r>
          </a:p>
          <a:p>
            <a:pPr marL="342900" marR="0" indent="-342900">
              <a:lnSpc>
                <a:spcPts val="0"/>
              </a:lnSpc>
              <a:spcBef>
                <a:spcPts val="2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Conclusioni e sviluppi futuri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00743" y="249116"/>
            <a:ext cx="2150715" cy="774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Introduzione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7125" y="6466337"/>
            <a:ext cx="1173346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Codice</a:t>
            </a:r>
            <a:r>
              <a:rPr sz="1050" spc="525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 </a:t>
            </a: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progetto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8080" y="6508367"/>
            <a:ext cx="1064312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Nome</a:t>
            </a:r>
            <a:r>
              <a:rPr sz="1050" spc="236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progetto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3A41709-0077-4ED1-AF6F-28E2D68964C2}"/>
              </a:ext>
            </a:extLst>
          </p:cNvPr>
          <p:cNvSpPr txBox="1"/>
          <p:nvPr/>
        </p:nvSpPr>
        <p:spPr>
          <a:xfrm>
            <a:off x="0" y="753665"/>
            <a:ext cx="9144000" cy="504290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F1BC161-DA9F-41E9-996E-C4E8E43612FD}"/>
              </a:ext>
            </a:extLst>
          </p:cNvPr>
          <p:cNvSpPr txBox="1"/>
          <p:nvPr/>
        </p:nvSpPr>
        <p:spPr>
          <a:xfrm>
            <a:off x="381558" y="2623323"/>
            <a:ext cx="44784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L’orario della prossima lezione quando e dove vuoi.</a:t>
            </a:r>
          </a:p>
          <a:p>
            <a:endParaRPr lang="it-IT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permette di tenere traccia delle info relative all’orario universitario sul proprio smartwatch.</a:t>
            </a:r>
            <a:endParaRPr lang="it-IT" sz="2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endParaRPr lang="it-IT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endParaRPr lang="it-IT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endParaRPr lang="it-IT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magine 14" descr="Immagine che contiene segnale&#10;&#10;Descrizione generata automaticamente">
            <a:extLst>
              <a:ext uri="{FF2B5EF4-FFF2-40B4-BE49-F238E27FC236}">
                <a16:creationId xmlns:a16="http://schemas.microsoft.com/office/drawing/2014/main" id="{D64F03AE-0097-4703-B28A-F486590A87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603" y="1991713"/>
            <a:ext cx="3309868" cy="330098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0DB0D2C-7AD1-4C9F-BC1B-26CB6B5C4840}"/>
              </a:ext>
            </a:extLst>
          </p:cNvPr>
          <p:cNvSpPr txBox="1"/>
          <p:nvPr/>
        </p:nvSpPr>
        <p:spPr>
          <a:xfrm>
            <a:off x="539552" y="6562274"/>
            <a:ext cx="605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Next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D08630A-556D-429A-8D82-0576212299D6}"/>
              </a:ext>
            </a:extLst>
          </p:cNvPr>
          <p:cNvSpPr txBox="1"/>
          <p:nvPr/>
        </p:nvSpPr>
        <p:spPr>
          <a:xfrm>
            <a:off x="7611353" y="6524100"/>
            <a:ext cx="97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10659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00743" y="249116"/>
            <a:ext cx="2150715" cy="774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Introduzione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7125" y="6466337"/>
            <a:ext cx="1173346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Codice</a:t>
            </a:r>
            <a:r>
              <a:rPr sz="1050" spc="525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 </a:t>
            </a: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progetto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8080" y="6508367"/>
            <a:ext cx="1064312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Nome</a:t>
            </a:r>
            <a:r>
              <a:rPr sz="1050" spc="236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progetto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07DE342-19F4-43F9-BA5B-CA9E2A255FFD}"/>
              </a:ext>
            </a:extLst>
          </p:cNvPr>
          <p:cNvSpPr txBox="1"/>
          <p:nvPr/>
        </p:nvSpPr>
        <p:spPr>
          <a:xfrm>
            <a:off x="0" y="746949"/>
            <a:ext cx="9144000" cy="511491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28137EE-FF11-4800-807C-83A2340FF422}"/>
              </a:ext>
            </a:extLst>
          </p:cNvPr>
          <p:cNvSpPr txBox="1"/>
          <p:nvPr/>
        </p:nvSpPr>
        <p:spPr>
          <a:xfrm>
            <a:off x="539553" y="2978182"/>
            <a:ext cx="4320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 in un’applicazione per smartwatch con sistema operativo </a:t>
            </a:r>
            <a:r>
              <a:rPr lang="it-I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it-IT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WearOS</a:t>
            </a:r>
            <a:r>
              <a:rPr lang="it-I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di una sua controparte per dispositivi mobili </a:t>
            </a:r>
            <a:r>
              <a:rPr lang="it-I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Android.</a:t>
            </a: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059D604-D18B-49ED-9688-E5066A187868}"/>
              </a:ext>
            </a:extLst>
          </p:cNvPr>
          <p:cNvSpPr txBox="1"/>
          <p:nvPr/>
        </p:nvSpPr>
        <p:spPr>
          <a:xfrm>
            <a:off x="539552" y="6562274"/>
            <a:ext cx="605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Next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9172A6C-0248-4679-8744-6CF3D5C8EF15}"/>
              </a:ext>
            </a:extLst>
          </p:cNvPr>
          <p:cNvSpPr txBox="1"/>
          <p:nvPr/>
        </p:nvSpPr>
        <p:spPr>
          <a:xfrm>
            <a:off x="7627125" y="6556248"/>
            <a:ext cx="97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T6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07DBDC3-EB30-4CCC-966B-498104684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2978182"/>
            <a:ext cx="1822892" cy="1510753"/>
          </a:xfrm>
          <a:prstGeom prst="rect">
            <a:avLst/>
          </a:prstGeom>
        </p:spPr>
      </p:pic>
      <p:pic>
        <p:nvPicPr>
          <p:cNvPr id="1030" name="Picture 6" descr="Risultati immagini per android icon png">
            <a:extLst>
              <a:ext uri="{FF2B5EF4-FFF2-40B4-BE49-F238E27FC236}">
                <a16:creationId xmlns:a16="http://schemas.microsoft.com/office/drawing/2014/main" id="{B5D4852B-E3E5-4B6E-B496-6AB4C2527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376" y="2188484"/>
            <a:ext cx="4193150" cy="314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29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00743" y="249116"/>
            <a:ext cx="2150715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HSHVBT+TimesNewRomanPS-BoldMT"/>
                <a:cs typeface="HSHVBT+TimesNewRomanPS-BoldMT"/>
              </a:rPr>
              <a:t>Introduzione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7125" y="6466337"/>
            <a:ext cx="1173346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Codice</a:t>
            </a:r>
            <a:r>
              <a:rPr sz="1050" spc="525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 </a:t>
            </a: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progetto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8080" y="6508367"/>
            <a:ext cx="1064312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Nome</a:t>
            </a:r>
            <a:r>
              <a:rPr sz="1050" spc="236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progetto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DB6E9D4-2402-40A4-85E1-B91633FBD5DC}"/>
              </a:ext>
            </a:extLst>
          </p:cNvPr>
          <p:cNvSpPr txBox="1"/>
          <p:nvPr/>
        </p:nvSpPr>
        <p:spPr>
          <a:xfrm>
            <a:off x="438080" y="1196752"/>
            <a:ext cx="47168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endParaRPr lang="it-IT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endParaRPr lang="it-IT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endParaRPr lang="it-IT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B0277C7-FEC9-4A21-97E9-8361ECFF7722}"/>
              </a:ext>
            </a:extLst>
          </p:cNvPr>
          <p:cNvSpPr txBox="1"/>
          <p:nvPr/>
        </p:nvSpPr>
        <p:spPr>
          <a:xfrm>
            <a:off x="0" y="734134"/>
            <a:ext cx="9144000" cy="538973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18D01F54-FB4D-464F-B612-817AD49BD173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-1472835" y="2263991"/>
            <a:ext cx="4352888" cy="3528392"/>
          </a:xfrm>
          <a:prstGeom prst="rect">
            <a:avLst/>
          </a:prstGeom>
          <a:ln>
            <a:noFill/>
          </a:ln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2937D851-BD29-4C07-B4F4-2354047B9894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-1807585" y="1484784"/>
            <a:ext cx="4815582" cy="2810842"/>
          </a:xfrm>
          <a:prstGeom prst="rect">
            <a:avLst/>
          </a:prstGeom>
          <a:ln>
            <a:noFill/>
          </a:ln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F554B55-A00E-4D8D-B6C6-13EF749FD0E1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766274" y="2107293"/>
            <a:ext cx="2185787" cy="37570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1" name="Elemento grafico 20" descr="Freccia leggermente curva">
            <a:extLst>
              <a:ext uri="{FF2B5EF4-FFF2-40B4-BE49-F238E27FC236}">
                <a16:creationId xmlns:a16="http://schemas.microsoft.com/office/drawing/2014/main" id="{B457695C-4C1B-46AB-A592-34209E312A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23296" y="4055476"/>
            <a:ext cx="914400" cy="914400"/>
          </a:xfrm>
          <a:prstGeom prst="rect">
            <a:avLst/>
          </a:prstGeom>
        </p:spPr>
      </p:pic>
      <p:pic>
        <p:nvPicPr>
          <p:cNvPr id="23" name="Elemento grafico 22" descr="Freccia leggermente curva">
            <a:extLst>
              <a:ext uri="{FF2B5EF4-FFF2-40B4-BE49-F238E27FC236}">
                <a16:creationId xmlns:a16="http://schemas.microsoft.com/office/drawing/2014/main" id="{B5D5FB92-105F-4745-840F-2E2A781599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3972234" y="3449755"/>
            <a:ext cx="914400" cy="914400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9609BC6-6419-474F-A00F-0DD7D7000E2D}"/>
              </a:ext>
            </a:extLst>
          </p:cNvPr>
          <p:cNvSpPr txBox="1"/>
          <p:nvPr/>
        </p:nvSpPr>
        <p:spPr>
          <a:xfrm>
            <a:off x="539552" y="6562274"/>
            <a:ext cx="605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Next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5974503-D9B9-4318-B7A6-23F4A5A3A08A}"/>
              </a:ext>
            </a:extLst>
          </p:cNvPr>
          <p:cNvSpPr txBox="1"/>
          <p:nvPr/>
        </p:nvSpPr>
        <p:spPr>
          <a:xfrm>
            <a:off x="7627125" y="6556248"/>
            <a:ext cx="97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T6</a:t>
            </a:r>
          </a:p>
        </p:txBody>
      </p:sp>
      <p:pic>
        <p:nvPicPr>
          <p:cNvPr id="31" name="Immagine 30" descr="Immagine che contiene disegnando, specchio&#10;&#10;Descrizione generata automaticamente">
            <a:extLst>
              <a:ext uri="{FF2B5EF4-FFF2-40B4-BE49-F238E27FC236}">
                <a16:creationId xmlns:a16="http://schemas.microsoft.com/office/drawing/2014/main" id="{3D2E776F-1247-4FEC-8188-DB1F33CEA9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004" y="2120174"/>
            <a:ext cx="1911111" cy="37574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7780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E-6 -0.00278 L 5E-6 0.13194 " rAng="0" ptsTypes="AA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rCtr x="0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7125" y="6466337"/>
            <a:ext cx="1173346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Codice</a:t>
            </a:r>
            <a:r>
              <a:rPr sz="1050" spc="525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 </a:t>
            </a: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progetto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8080" y="6508367"/>
            <a:ext cx="1064312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Nome</a:t>
            </a:r>
            <a:r>
              <a:rPr sz="1050" spc="236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progetto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7ECEB63-ECAF-49A8-8185-E92DD77AF93F}"/>
              </a:ext>
            </a:extLst>
          </p:cNvPr>
          <p:cNvSpPr txBox="1"/>
          <p:nvPr/>
        </p:nvSpPr>
        <p:spPr>
          <a:xfrm>
            <a:off x="2339752" y="188640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Definizione del problema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425FAD-F843-4A6D-BB2B-F280EF07ECB5}"/>
              </a:ext>
            </a:extLst>
          </p:cNvPr>
          <p:cNvSpPr txBox="1"/>
          <p:nvPr/>
        </p:nvSpPr>
        <p:spPr>
          <a:xfrm>
            <a:off x="0" y="722422"/>
            <a:ext cx="9144000" cy="533093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9" name="Immagine 8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819E5977-AB5F-4B82-8D9A-FF1ACCF11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01" y="2582878"/>
            <a:ext cx="2425916" cy="25606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Elemento grafico 10" descr="Chiudi">
            <a:extLst>
              <a:ext uri="{FF2B5EF4-FFF2-40B4-BE49-F238E27FC236}">
                <a16:creationId xmlns:a16="http://schemas.microsoft.com/office/drawing/2014/main" id="{61500983-14A4-4BBB-A108-E1931EEDA5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1600" y="2636912"/>
            <a:ext cx="2593427" cy="2430491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2FB5803-315A-4880-8602-04A41FFEFB9D}"/>
              </a:ext>
            </a:extLst>
          </p:cNvPr>
          <p:cNvSpPr txBox="1"/>
          <p:nvPr/>
        </p:nvSpPr>
        <p:spPr>
          <a:xfrm>
            <a:off x="3867791" y="3212976"/>
            <a:ext cx="40885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 permette di avere a portata di smartwatch il tuo orario universitario evitando le azioni di consultazione dello smartphone.</a:t>
            </a:r>
            <a:endParaRPr lang="it-IT" sz="2000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7BE0FC3-7AD5-4FE4-A32E-8B87B5927D5E}"/>
              </a:ext>
            </a:extLst>
          </p:cNvPr>
          <p:cNvSpPr txBox="1"/>
          <p:nvPr/>
        </p:nvSpPr>
        <p:spPr>
          <a:xfrm>
            <a:off x="539552" y="6562274"/>
            <a:ext cx="605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Next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AC099C5-B93C-43AF-BC3C-CD63F557D3A4}"/>
              </a:ext>
            </a:extLst>
          </p:cNvPr>
          <p:cNvSpPr txBox="1"/>
          <p:nvPr/>
        </p:nvSpPr>
        <p:spPr>
          <a:xfrm>
            <a:off x="7627125" y="6635824"/>
            <a:ext cx="97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7125" y="6466337"/>
            <a:ext cx="1173346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Codice</a:t>
            </a:r>
            <a:r>
              <a:rPr sz="1050" spc="525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 </a:t>
            </a: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progetto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8080" y="6508367"/>
            <a:ext cx="1064312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Nome</a:t>
            </a:r>
            <a:r>
              <a:rPr sz="1050" spc="236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progetto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7ECEB63-ECAF-49A8-8185-E92DD77AF93F}"/>
              </a:ext>
            </a:extLst>
          </p:cNvPr>
          <p:cNvSpPr txBox="1"/>
          <p:nvPr/>
        </p:nvSpPr>
        <p:spPr>
          <a:xfrm>
            <a:off x="2339752" y="188640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Dominio di interesse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BD80562-E468-4DA3-8922-7F0FF6060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6949"/>
            <a:ext cx="9144000" cy="5701633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E507E45-5CE6-4658-A41A-4B7F1437F917}"/>
              </a:ext>
            </a:extLst>
          </p:cNvPr>
          <p:cNvSpPr txBox="1"/>
          <p:nvPr/>
        </p:nvSpPr>
        <p:spPr>
          <a:xfrm>
            <a:off x="4471856" y="2920082"/>
            <a:ext cx="42241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it-IT" sz="20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Stakeholders principali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Studenti del Politecnico di Bari: sono i principali utilizzatori del servizio e hanno completo accesso alle funzionalità e ai servizi disponibili.</a:t>
            </a:r>
            <a:endParaRPr lang="it-IT" sz="20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9256E00-333F-421D-8B13-18411920A5A3}"/>
              </a:ext>
            </a:extLst>
          </p:cNvPr>
          <p:cNvSpPr txBox="1"/>
          <p:nvPr/>
        </p:nvSpPr>
        <p:spPr>
          <a:xfrm>
            <a:off x="539552" y="6562274"/>
            <a:ext cx="605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Next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3DD40CD-29BA-4AEA-8F52-1B0CB0A5D118}"/>
              </a:ext>
            </a:extLst>
          </p:cNvPr>
          <p:cNvSpPr txBox="1"/>
          <p:nvPr/>
        </p:nvSpPr>
        <p:spPr>
          <a:xfrm>
            <a:off x="7627125" y="6635824"/>
            <a:ext cx="97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T6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E2DF606-015C-4E9F-91CE-16C595093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81" y="2920328"/>
            <a:ext cx="33337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8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7125" y="6466337"/>
            <a:ext cx="1173346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Codice</a:t>
            </a:r>
            <a:r>
              <a:rPr sz="1050" spc="525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 </a:t>
            </a: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progetto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8080" y="6508367"/>
            <a:ext cx="1064312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Nome</a:t>
            </a:r>
            <a:r>
              <a:rPr sz="1050" spc="236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progetto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7ECEB63-ECAF-49A8-8185-E92DD77AF93F}"/>
              </a:ext>
            </a:extLst>
          </p:cNvPr>
          <p:cNvSpPr txBox="1"/>
          <p:nvPr/>
        </p:nvSpPr>
        <p:spPr>
          <a:xfrm>
            <a:off x="2339752" y="188640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Tecnologie utilizzate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9C3E6D7-CC93-4F90-97C5-CAD25CE13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55" y="755825"/>
            <a:ext cx="9144000" cy="569097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329D0EB-E35A-4DA2-AB3D-B781242C61FD}"/>
              </a:ext>
            </a:extLst>
          </p:cNvPr>
          <p:cNvSpPr txBox="1"/>
          <p:nvPr/>
        </p:nvSpPr>
        <p:spPr>
          <a:xfrm>
            <a:off x="842316" y="2967334"/>
            <a:ext cx="2613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Tecnologie</a:t>
            </a:r>
          </a:p>
        </p:txBody>
      </p:sp>
      <p:pic>
        <p:nvPicPr>
          <p:cNvPr id="12" name="Immagine 11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7AEC5CF4-2A86-4C02-869C-0B9D0BCC2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727" y="4449329"/>
            <a:ext cx="1176729" cy="1176729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09EBEE1-7334-4D8E-BBB5-7AADD5B91247}"/>
              </a:ext>
            </a:extLst>
          </p:cNvPr>
          <p:cNvSpPr txBox="1"/>
          <p:nvPr/>
        </p:nvSpPr>
        <p:spPr>
          <a:xfrm>
            <a:off x="539552" y="6562274"/>
            <a:ext cx="605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Next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9D8F2E1-09B5-4691-8D0D-DB78369E1055}"/>
              </a:ext>
            </a:extLst>
          </p:cNvPr>
          <p:cNvSpPr txBox="1"/>
          <p:nvPr/>
        </p:nvSpPr>
        <p:spPr>
          <a:xfrm>
            <a:off x="7627125" y="6571835"/>
            <a:ext cx="97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T6</a:t>
            </a:r>
          </a:p>
        </p:txBody>
      </p:sp>
      <p:pic>
        <p:nvPicPr>
          <p:cNvPr id="11" name="Immagine 10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55A7DA46-3E40-4354-9CBC-BD1C051162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04" y="4184602"/>
            <a:ext cx="1704975" cy="1419225"/>
          </a:xfrm>
          <a:prstGeom prst="rect">
            <a:avLst/>
          </a:prstGeom>
        </p:spPr>
      </p:pic>
      <p:pic>
        <p:nvPicPr>
          <p:cNvPr id="3076" name="Picture 4" descr="Risultati immagini per visual paradigm icon png">
            <a:extLst>
              <a:ext uri="{FF2B5EF4-FFF2-40B4-BE49-F238E27FC236}">
                <a16:creationId xmlns:a16="http://schemas.microsoft.com/office/drawing/2014/main" id="{FD9DC67E-B208-4A91-A2C9-D512FD1A2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241" y="2747144"/>
            <a:ext cx="1363702" cy="136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isultati immagini per draw.io icon png">
            <a:extLst>
              <a:ext uri="{FF2B5EF4-FFF2-40B4-BE49-F238E27FC236}">
                <a16:creationId xmlns:a16="http://schemas.microsoft.com/office/drawing/2014/main" id="{F24B1DBB-4B06-4EC6-B51B-111E47985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915" y="2940599"/>
            <a:ext cx="976795" cy="97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Risultati immagini per android icon png">
            <a:extLst>
              <a:ext uri="{FF2B5EF4-FFF2-40B4-BE49-F238E27FC236}">
                <a16:creationId xmlns:a16="http://schemas.microsoft.com/office/drawing/2014/main" id="{DD87B502-A1F3-4514-A541-93EF66C50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836" y="3761827"/>
            <a:ext cx="3052491" cy="240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isultati immagini per java icon png">
            <a:extLst>
              <a:ext uri="{FF2B5EF4-FFF2-40B4-BE49-F238E27FC236}">
                <a16:creationId xmlns:a16="http://schemas.microsoft.com/office/drawing/2014/main" id="{871FFDF8-3403-4CA3-BD2E-362911DA4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210" y="4235234"/>
            <a:ext cx="1414207" cy="141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21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7125" y="6466337"/>
            <a:ext cx="1173346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Codice</a:t>
            </a:r>
            <a:r>
              <a:rPr sz="1050" spc="525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 </a:t>
            </a: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progetto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8080" y="6508367"/>
            <a:ext cx="1064312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Nome</a:t>
            </a:r>
            <a:r>
              <a:rPr sz="1050" spc="236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progetto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7ECEB63-ECAF-49A8-8185-E92DD77AF93F}"/>
              </a:ext>
            </a:extLst>
          </p:cNvPr>
          <p:cNvSpPr txBox="1"/>
          <p:nvPr/>
        </p:nvSpPr>
        <p:spPr>
          <a:xfrm>
            <a:off x="2339752" y="188640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Progetto: casi d’uso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AE6E07A-A36F-489E-A478-FFC779809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9144000" cy="5701633"/>
          </a:xfrm>
          <a:prstGeom prst="rect">
            <a:avLst/>
          </a:prstGeom>
        </p:spPr>
      </p:pic>
      <p:pic>
        <p:nvPicPr>
          <p:cNvPr id="8" name="Elemento grafico 7" descr="Uomo">
            <a:extLst>
              <a:ext uri="{FF2B5EF4-FFF2-40B4-BE49-F238E27FC236}">
                <a16:creationId xmlns:a16="http://schemas.microsoft.com/office/drawing/2014/main" id="{DA123E85-AD25-4196-B326-E9A5A6D9F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933" y="3052648"/>
            <a:ext cx="1778496" cy="1778496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FC42AA1-7C1A-456E-86C8-25546FE074FD}"/>
              </a:ext>
            </a:extLst>
          </p:cNvPr>
          <p:cNvSpPr txBox="1"/>
          <p:nvPr/>
        </p:nvSpPr>
        <p:spPr>
          <a:xfrm>
            <a:off x="521419" y="5074442"/>
            <a:ext cx="1441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</a:t>
            </a:r>
          </a:p>
        </p:txBody>
      </p:sp>
      <p:pic>
        <p:nvPicPr>
          <p:cNvPr id="14" name="Immagine 13" descr="Immagine che contiene segnale, cibo, disegnando&#10;&#10;Descrizione generata automaticamente">
            <a:extLst>
              <a:ext uri="{FF2B5EF4-FFF2-40B4-BE49-F238E27FC236}">
                <a16:creationId xmlns:a16="http://schemas.microsoft.com/office/drawing/2014/main" id="{4EAD9816-4A43-4ED3-9406-78B02796ED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433" y="3103489"/>
            <a:ext cx="1778496" cy="1778496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4B9269D-170D-4157-834D-B63087F8BBE5}"/>
              </a:ext>
            </a:extLst>
          </p:cNvPr>
          <p:cNvSpPr txBox="1"/>
          <p:nvPr/>
        </p:nvSpPr>
        <p:spPr>
          <a:xfrm>
            <a:off x="6691796" y="5074443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www.poliba.it</a:t>
            </a:r>
          </a:p>
        </p:txBody>
      </p:sp>
      <p:pic>
        <p:nvPicPr>
          <p:cNvPr id="17" name="Immagine 1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A525DFC6-0CF3-4706-82BF-78317D7457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30" y="2923608"/>
            <a:ext cx="2143125" cy="2143125"/>
          </a:xfrm>
          <a:prstGeom prst="rect">
            <a:avLst/>
          </a:prstGeom>
        </p:spPr>
      </p:pic>
      <p:pic>
        <p:nvPicPr>
          <p:cNvPr id="19" name="Elemento grafico 18" descr="Trasferimento">
            <a:extLst>
              <a:ext uri="{FF2B5EF4-FFF2-40B4-BE49-F238E27FC236}">
                <a16:creationId xmlns:a16="http://schemas.microsoft.com/office/drawing/2014/main" id="{BF7EA90F-BF65-48FB-A4CD-2E8139A7CE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46652" y="3689454"/>
            <a:ext cx="606566" cy="606566"/>
          </a:xfrm>
          <a:prstGeom prst="rect">
            <a:avLst/>
          </a:prstGeom>
        </p:spPr>
      </p:pic>
      <p:pic>
        <p:nvPicPr>
          <p:cNvPr id="20" name="Elemento grafico 19" descr="Trasferimento">
            <a:extLst>
              <a:ext uri="{FF2B5EF4-FFF2-40B4-BE49-F238E27FC236}">
                <a16:creationId xmlns:a16="http://schemas.microsoft.com/office/drawing/2014/main" id="{6E861EA4-C26E-4C77-BB16-E1EC018E9E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72361" y="3638613"/>
            <a:ext cx="606566" cy="606566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232E713-0705-4E9D-9FBE-9371AF2F4E2E}"/>
              </a:ext>
            </a:extLst>
          </p:cNvPr>
          <p:cNvSpPr txBox="1"/>
          <p:nvPr/>
        </p:nvSpPr>
        <p:spPr>
          <a:xfrm>
            <a:off x="539552" y="6562274"/>
            <a:ext cx="605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Next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9FB1E45-DCD4-4014-80D7-DDB0E0175F6D}"/>
              </a:ext>
            </a:extLst>
          </p:cNvPr>
          <p:cNvSpPr txBox="1"/>
          <p:nvPr/>
        </p:nvSpPr>
        <p:spPr>
          <a:xfrm>
            <a:off x="7627125" y="6635824"/>
            <a:ext cx="97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T6</a:t>
            </a:r>
          </a:p>
        </p:txBody>
      </p:sp>
    </p:spTree>
    <p:extLst>
      <p:ext uri="{BB962C8B-B14F-4D97-AF65-F5344CB8AC3E}">
        <p14:creationId xmlns:p14="http://schemas.microsoft.com/office/powerpoint/2010/main" val="4206909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288C199B784B643B19DFD8A53516FB2" ma:contentTypeVersion="11" ma:contentTypeDescription="Creare un nuovo documento." ma:contentTypeScope="" ma:versionID="208c2f39183b20f93936fd3901e8d084">
  <xsd:schema xmlns:xsd="http://www.w3.org/2001/XMLSchema" xmlns:xs="http://www.w3.org/2001/XMLSchema" xmlns:p="http://schemas.microsoft.com/office/2006/metadata/properties" xmlns:ns3="771f12f3-248e-4a32-a517-97f765f64462" xmlns:ns4="770ac4fa-5989-4510-a16a-3f90bd5bfaa7" targetNamespace="http://schemas.microsoft.com/office/2006/metadata/properties" ma:root="true" ma:fieldsID="61e6e05a0b20f587ad60a8ff10ec523c" ns3:_="" ns4:_="">
    <xsd:import namespace="771f12f3-248e-4a32-a517-97f765f64462"/>
    <xsd:import namespace="770ac4fa-5989-4510-a16a-3f90bd5bfa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1f12f3-248e-4a32-a517-97f765f644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0ac4fa-5989-4510-a16a-3f90bd5bfaa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18F13F-FDA1-4889-B50E-ADD437C996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1f12f3-248e-4a32-a517-97f765f64462"/>
    <ds:schemaRef ds:uri="770ac4fa-5989-4510-a16a-3f90bd5bfa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7502BE-C44E-497B-96A0-8E49A5A3A0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E8D409-FBF2-408F-B609-CD3EF2845524}">
  <ds:schemaRefs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770ac4fa-5989-4510-a16a-3f90bd5bfaa7"/>
    <ds:schemaRef ds:uri="771f12f3-248e-4a32-a517-97f765f6446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547</TotalTime>
  <Words>346</Words>
  <Application>Microsoft Office PowerPoint</Application>
  <PresentationFormat>Presentazione su schermo (4:3)</PresentationFormat>
  <Paragraphs>136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4" baseType="lpstr">
      <vt:lpstr>Traditional Arabic</vt:lpstr>
      <vt:lpstr>Corbel</vt:lpstr>
      <vt:lpstr>Tahoma</vt:lpstr>
      <vt:lpstr>Times New Roman</vt:lpstr>
      <vt:lpstr>Calibri</vt:lpstr>
      <vt:lpstr>HSHVBT+TimesNewRomanPS-BoldMT</vt:lpstr>
      <vt:lpstr>Arial</vt:lpstr>
      <vt:lpstr>Parallasse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utente</dc:creator>
  <cp:lastModifiedBy>Luigi Damato</cp:lastModifiedBy>
  <cp:revision>51</cp:revision>
  <dcterms:modified xsi:type="dcterms:W3CDTF">2020-01-03T15:08:37Z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0x010100E288C199B784B643B19DFD8A53516FB2</vt:lpwstr>
  </property>
</Properties>
</file>