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0FF"/>
    <a:srgbClr val="FF8900"/>
    <a:srgbClr val="D90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58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4768-6B58-9048-A2C2-B871FBCFB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D00FF"/>
                </a:solidFill>
              </a:rPr>
              <a:t>BREAST CANCER CELL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B1863-71AA-3644-9B93-A8E61AAF0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PREDICTIVE DATA ANALYSIS STUDY BASED ON MACHINE LEARNING.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7BFFE-EF92-C747-A61E-99C35746528E}"/>
              </a:ext>
            </a:extLst>
          </p:cNvPr>
          <p:cNvSpPr txBox="1"/>
          <p:nvPr/>
        </p:nvSpPr>
        <p:spPr>
          <a:xfrm>
            <a:off x="10363200" y="6069234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Akshay Chauhan</a:t>
            </a:r>
          </a:p>
          <a:p>
            <a:r>
              <a:rPr lang="en-US" sz="2000" b="1" dirty="0">
                <a:latin typeface="+mj-lt"/>
              </a:rPr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101820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599F-10B6-9643-8AB0-547B4092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PROBLEM DESCRIPTION: Model evaluation</a:t>
            </a:r>
            <a:b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</a:br>
            <a:r>
              <a:rPr lang="en-US" sz="44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PREDICTIVE MODELLING FOR BREAST  CANCER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4D68E-B3CE-D647-9DD8-B0D3F0DFB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7053" y="2383363"/>
            <a:ext cx="4580708" cy="432940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The Confusion matrix gives us a Visual representation of the True and Predicted Labels. This depicts a </a:t>
            </a:r>
            <a:r>
              <a:rPr lang="en-IN" sz="3200" dirty="0">
                <a:solidFill>
                  <a:srgbClr val="FD00FF"/>
                </a:solidFill>
                <a:latin typeface="+mj-lt"/>
              </a:rPr>
              <a:t>high level of accuracy</a:t>
            </a:r>
            <a:r>
              <a:rPr lang="en-IN" sz="2000" dirty="0">
                <a:latin typeface="+mj-lt"/>
              </a:rPr>
              <a:t> for our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The </a:t>
            </a:r>
            <a:r>
              <a:rPr lang="en-IN" sz="2000" dirty="0">
                <a:solidFill>
                  <a:srgbClr val="FD00FF"/>
                </a:solidFill>
                <a:latin typeface="+mj-lt"/>
              </a:rPr>
              <a:t>Accuracy score  </a:t>
            </a:r>
            <a:r>
              <a:rPr lang="en-IN" sz="2000" dirty="0">
                <a:latin typeface="+mj-lt"/>
              </a:rPr>
              <a:t>for the model is </a:t>
            </a:r>
            <a:r>
              <a:rPr lang="en-IN" sz="3200" dirty="0">
                <a:solidFill>
                  <a:srgbClr val="FD00FF"/>
                </a:solidFill>
                <a:latin typeface="+mj-lt"/>
              </a:rPr>
              <a:t>96.49%</a:t>
            </a:r>
            <a:endParaRPr lang="en-IN" sz="2000" dirty="0">
              <a:solidFill>
                <a:srgbClr val="FD00FF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The </a:t>
            </a:r>
            <a:r>
              <a:rPr lang="en-IN" sz="2000" dirty="0">
                <a:solidFill>
                  <a:srgbClr val="FD00FF"/>
                </a:solidFill>
                <a:latin typeface="+mj-lt"/>
              </a:rPr>
              <a:t>Precision Score </a:t>
            </a:r>
            <a:r>
              <a:rPr lang="en-IN" sz="2000" dirty="0">
                <a:latin typeface="+mj-lt"/>
              </a:rPr>
              <a:t>for the model is </a:t>
            </a:r>
            <a:r>
              <a:rPr lang="en-IN" sz="3200" dirty="0">
                <a:solidFill>
                  <a:srgbClr val="FD00FF"/>
                </a:solidFill>
                <a:latin typeface="+mj-lt"/>
              </a:rPr>
              <a:t>98.11%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+mj-lt"/>
              </a:rPr>
              <a:t>The </a:t>
            </a:r>
            <a:r>
              <a:rPr lang="en-IN" sz="2000" dirty="0">
                <a:solidFill>
                  <a:srgbClr val="FD00FF"/>
                </a:solidFill>
                <a:latin typeface="+mj-lt"/>
              </a:rPr>
              <a:t>Recall Score </a:t>
            </a:r>
            <a:r>
              <a:rPr lang="en-IN" sz="2000" dirty="0">
                <a:latin typeface="+mj-lt"/>
              </a:rPr>
              <a:t>for the model is </a:t>
            </a:r>
            <a:r>
              <a:rPr lang="en-IN" sz="3200" dirty="0">
                <a:solidFill>
                  <a:srgbClr val="FD00FF"/>
                </a:solidFill>
                <a:latin typeface="+mj-lt"/>
              </a:rPr>
              <a:t>96.29%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Tw Cen MT Condensed" panose="020B0606020104020203"/>
              </a:rPr>
              <a:t>The </a:t>
            </a:r>
            <a:r>
              <a:rPr lang="en-IN" sz="2000" dirty="0">
                <a:solidFill>
                  <a:srgbClr val="FD00FF"/>
                </a:solidFill>
                <a:latin typeface="Tw Cen MT Condensed" panose="020B0606020104020203"/>
              </a:rPr>
              <a:t>F-Score </a:t>
            </a:r>
            <a:r>
              <a:rPr lang="en-IN" sz="2000" dirty="0">
                <a:solidFill>
                  <a:prstClr val="black"/>
                </a:solidFill>
                <a:latin typeface="Tw Cen MT Condensed" panose="020B0606020104020203"/>
              </a:rPr>
              <a:t>for the model is </a:t>
            </a:r>
            <a:r>
              <a:rPr lang="en-IN" sz="3200" dirty="0">
                <a:solidFill>
                  <a:srgbClr val="FD00FF"/>
                </a:solidFill>
                <a:latin typeface="+mj-lt"/>
              </a:rPr>
              <a:t>96.5%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prstClr val="black"/>
                </a:solidFill>
                <a:latin typeface="Tw Cen MT Condensed" panose="020B0606020104020203"/>
              </a:rPr>
              <a:t>The Jaccard Score for the model is </a:t>
            </a:r>
            <a:r>
              <a:rPr lang="en-IN" sz="3200" dirty="0">
                <a:solidFill>
                  <a:srgbClr val="FD00FF"/>
                </a:solidFill>
                <a:latin typeface="+mj-lt"/>
              </a:rPr>
              <a:t>94.54%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FD00FF"/>
              </a:solidFill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C0E96-74A1-1743-BA60-BB5CAD09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492" y="471509"/>
            <a:ext cx="5581067" cy="4756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AEB1A-1CEC-F14C-A869-5E56E89DC872}"/>
              </a:ext>
            </a:extLst>
          </p:cNvPr>
          <p:cNvSpPr txBox="1"/>
          <p:nvPr/>
        </p:nvSpPr>
        <p:spPr>
          <a:xfrm>
            <a:off x="5909636" y="5346550"/>
            <a:ext cx="5925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D00FF"/>
                </a:solidFill>
                <a:latin typeface="+mj-lt"/>
              </a:rPr>
              <a:t>**THESE EVALUATION ARE  PROMISING AND CONVEY A HIGH LEVEL OF ACCURACY FOR OUR MODEL.</a:t>
            </a:r>
          </a:p>
        </p:txBody>
      </p:sp>
    </p:spTree>
    <p:extLst>
      <p:ext uri="{BB962C8B-B14F-4D97-AF65-F5344CB8AC3E}">
        <p14:creationId xmlns:p14="http://schemas.microsoft.com/office/powerpoint/2010/main" val="324698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3EF3-0ACC-0C42-9786-6A2E925E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41971" cy="149961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prstClr val="black">
                    <a:lumMod val="95000"/>
                    <a:lumOff val="5000"/>
                  </a:prstClr>
                </a:solidFill>
              </a:rPr>
              <a:t>CONCLUSION</a:t>
            </a:r>
            <a:br>
              <a:rPr lang="en-US" sz="4000" dirty="0">
                <a:solidFill>
                  <a:prstClr val="black">
                    <a:lumMod val="95000"/>
                    <a:lumOff val="5000"/>
                  </a:prstClr>
                </a:solidFill>
              </a:rPr>
            </a:br>
            <a:r>
              <a:rPr lang="en-US" sz="44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PREDICTIVE MODELLING FOR BREAST  CANCER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C9503-AD90-9844-A08B-FACFE99A3442}"/>
              </a:ext>
            </a:extLst>
          </p:cNvPr>
          <p:cNvSpPr txBox="1"/>
          <p:nvPr/>
        </p:nvSpPr>
        <p:spPr>
          <a:xfrm>
            <a:off x="871369" y="2183802"/>
            <a:ext cx="106931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D00FF"/>
                </a:solidFill>
                <a:latin typeface="+mj-lt"/>
              </a:rPr>
              <a:t>This marks the end of the Journey at IBM DATA Science Professional Specialization for whose last Capstone Project, this presentation has been prepared.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D00FF"/>
                </a:solidFill>
                <a:latin typeface="+mj-lt"/>
              </a:rPr>
              <a:t>This Capstone included detailed Data Refining, Cleaning, Visualization, Analysis and Modelling of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D00FF"/>
                </a:solidFill>
                <a:latin typeface="+mj-lt"/>
              </a:rPr>
              <a:t>This real-life application of Data Science has allowed us to be able to classify the Breast cancer cells based on features.</a:t>
            </a:r>
          </a:p>
        </p:txBody>
      </p:sp>
    </p:spTree>
    <p:extLst>
      <p:ext uri="{BB962C8B-B14F-4D97-AF65-F5344CB8AC3E}">
        <p14:creationId xmlns:p14="http://schemas.microsoft.com/office/powerpoint/2010/main" val="211835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CC6B-198F-D140-AEE1-4C72B2D1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4" y="471509"/>
            <a:ext cx="4337483" cy="1737360"/>
          </a:xfrm>
        </p:spPr>
        <p:txBody>
          <a:bodyPr/>
          <a:lstStyle/>
          <a:p>
            <a:r>
              <a:rPr lang="en-US" sz="1800" dirty="0"/>
              <a:t>PROBLEM DESCRIPTION: BREAST CANCER</a:t>
            </a:r>
            <a:br>
              <a:rPr lang="en-US" dirty="0"/>
            </a:br>
            <a:r>
              <a:rPr lang="en-US" sz="4400" dirty="0"/>
              <a:t>PREDICTIVE MODELLING FOR BREAST  CANCER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B07132-B20E-D747-B61D-AE1010C60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80" t="5491" r="7667" b="10592"/>
          <a:stretch/>
        </p:blipFill>
        <p:spPr>
          <a:xfrm>
            <a:off x="5733825" y="667150"/>
            <a:ext cx="5959737" cy="52959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AE091-E7A6-CF4F-B5C9-28D6B617D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229" y="2208869"/>
            <a:ext cx="5144307" cy="3987536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D00FF"/>
                </a:solidFill>
                <a:latin typeface="Tw Cen MT Condensed" panose="020B0606020104020203"/>
              </a:rPr>
              <a:t>27%</a:t>
            </a:r>
            <a:r>
              <a:rPr lang="en-US" sz="2000" dirty="0">
                <a:latin typeface="+mj-lt"/>
              </a:rPr>
              <a:t> of all women diagnosed with cancer are diagnosed with breast cancer.</a:t>
            </a: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D00FF"/>
                </a:solidFill>
                <a:latin typeface="Tw Cen MT Condensed" panose="020B0606020104020203"/>
              </a:rPr>
              <a:t>1 IN 28 </a:t>
            </a:r>
            <a:r>
              <a:rPr lang="en-US" sz="2000" dirty="0">
                <a:latin typeface="+mj-lt"/>
              </a:rPr>
              <a:t>women are diagnosed with breast cancer at least once in their lifetime.</a:t>
            </a: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D00FF"/>
                </a:solidFill>
                <a:latin typeface="Tw Cen MT Condensed" panose="020B0606020104020203"/>
              </a:rPr>
              <a:t>50-60%</a:t>
            </a:r>
            <a:r>
              <a:rPr lang="en-US" sz="28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of all women diagnosed with Breast Cancer in 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developing countries such as India, on an average,</a:t>
            </a:r>
            <a:r>
              <a:rPr lang="en-US" sz="2000" dirty="0">
                <a:latin typeface="+mj-lt"/>
              </a:rPr>
              <a:t> die within </a:t>
            </a:r>
            <a:r>
              <a:rPr lang="en-US" sz="4000" dirty="0">
                <a:solidFill>
                  <a:srgbClr val="FD00FF"/>
                </a:solidFill>
                <a:latin typeface="Tw Cen MT Condensed" panose="020B0606020104020203"/>
              </a:rPr>
              <a:t>1 year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93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A300-273F-1D4D-90A8-344C3FA5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PROBLEM DESCRIPTION: Medical applications</a:t>
            </a:r>
            <a:br>
              <a:rPr lang="en-US" dirty="0"/>
            </a:br>
            <a:r>
              <a:rPr lang="en-US" sz="4400" dirty="0"/>
              <a:t>PREDICTIVE MODELLING FOR BREAST  CANCER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6324AB-3189-4A43-A5F4-922B4B08C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125" t="443" b="-1"/>
          <a:stretch/>
        </p:blipFill>
        <p:spPr>
          <a:xfrm>
            <a:off x="5902362" y="710005"/>
            <a:ext cx="5932070" cy="5120640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72AD83F-526F-604C-8F5D-9F39383F7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229" y="2208868"/>
            <a:ext cx="5144307" cy="4450115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w Cen MT Condensed" panose="020B0606020104020203"/>
              </a:rPr>
              <a:t>Discriminatory access to Medical Resources for women leads diagnoses of Breast Cancer reported at </a:t>
            </a:r>
            <a:r>
              <a:rPr lang="en-US" sz="4300" dirty="0">
                <a:solidFill>
                  <a:srgbClr val="FD00FF"/>
                </a:solidFill>
                <a:latin typeface="Tw Cen MT Condensed" panose="020B0606020104020203"/>
              </a:rPr>
              <a:t>STAGE 3</a:t>
            </a:r>
            <a:r>
              <a:rPr lang="en-US" sz="4300" dirty="0">
                <a:solidFill>
                  <a:srgbClr val="FF0000"/>
                </a:solidFill>
                <a:latin typeface="Tw Cen MT Condensed" panose="020B0606020104020203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Tw Cen MT Condensed" panose="020B0606020104020203"/>
              </a:rPr>
              <a:t>Cancer creating need for early diagnosis.</a:t>
            </a:r>
          </a:p>
          <a:p>
            <a:pPr algn="just"/>
            <a:endParaRPr lang="en-US" sz="2200" dirty="0">
              <a:solidFill>
                <a:prstClr val="black"/>
              </a:solidFill>
              <a:latin typeface="Tw Cen MT Condensed" panose="020B0606020104020203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w Cen MT Condensed" panose="020B0606020104020203"/>
              </a:rPr>
              <a:t>Poor medical standards of Diagnostics in Developing countries have led to </a:t>
            </a:r>
            <a:r>
              <a:rPr lang="en-US" sz="4300" dirty="0">
                <a:solidFill>
                  <a:srgbClr val="FD00FF"/>
                </a:solidFill>
                <a:latin typeface="Tw Cen MT Condensed" panose="020B0606020104020203"/>
              </a:rPr>
              <a:t>low accuracy </a:t>
            </a:r>
            <a:r>
              <a:rPr lang="en-US" sz="2200" dirty="0">
                <a:solidFill>
                  <a:prstClr val="black"/>
                </a:solidFill>
                <a:latin typeface="Tw Cen MT Condensed" panose="020B0606020104020203"/>
              </a:rPr>
              <a:t>in testing. </a:t>
            </a:r>
          </a:p>
          <a:p>
            <a:endParaRPr lang="en-US" sz="2000" dirty="0">
              <a:solidFill>
                <a:prstClr val="black"/>
              </a:solidFill>
              <a:latin typeface="Tw Cen MT Condensed" panose="020B0606020104020203"/>
            </a:endParaRPr>
          </a:p>
          <a:p>
            <a:pPr algn="ctr"/>
            <a:r>
              <a:rPr lang="en-US" sz="2200" dirty="0">
                <a:solidFill>
                  <a:prstClr val="black"/>
                </a:solidFill>
                <a:latin typeface="Tw Cen MT Condensed" panose="020B0606020104020203"/>
              </a:rPr>
              <a:t> PREDICTIVE MODELING COUPLED WITH E-MEDICINE GIVES MEDICAL PROFESSIONALS THE ABILITY TO MAKE CANCER DETECTION MORE</a:t>
            </a:r>
          </a:p>
          <a:p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                    </a:t>
            </a:r>
            <a:r>
              <a:rPr lang="en-US" sz="4300" dirty="0">
                <a:solidFill>
                  <a:srgbClr val="FD00FF"/>
                </a:solidFill>
                <a:latin typeface="Tw Cen MT Condensed" panose="020B0606020104020203"/>
              </a:rPr>
              <a:t>ACCURATE</a:t>
            </a: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 AND </a:t>
            </a:r>
            <a:r>
              <a:rPr lang="en-US" sz="4000" dirty="0">
                <a:solidFill>
                  <a:srgbClr val="FF0000"/>
                </a:solidFill>
                <a:latin typeface="Tw Cen MT Condensed" panose="020B0606020104020203"/>
              </a:rPr>
              <a:t> </a:t>
            </a:r>
            <a:r>
              <a:rPr lang="en-US" sz="4300" dirty="0">
                <a:solidFill>
                  <a:srgbClr val="FD00FF"/>
                </a:solidFill>
                <a:latin typeface="Tw Cen MT Condensed" panose="020B0606020104020203"/>
              </a:rPr>
              <a:t>EQUITABLE.</a:t>
            </a:r>
            <a:endParaRPr lang="en-US" sz="4000" dirty="0">
              <a:solidFill>
                <a:srgbClr val="FD00FF"/>
              </a:solidFill>
              <a:latin typeface="Tw Cen MT Condensed" panose="020B0606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289873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599F-10B6-9643-8AB0-547B4092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prstClr val="black">
                    <a:lumMod val="95000"/>
                    <a:lumOff val="5000"/>
                  </a:prstClr>
                </a:solidFill>
              </a:rPr>
              <a:t>DATA FOR STUDY</a:t>
            </a:r>
            <a:b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</a:br>
            <a:r>
              <a:rPr lang="en-US" sz="44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PREDICTIVE MODELLING FOR BREAST  CANCER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4D68E-B3CE-D647-9DD8-B0D3F0DFB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0155" y="2257505"/>
            <a:ext cx="4843093" cy="4128985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Data for this study has been sourced through a popular Scikit learn dataset which was based on a Medical Study conducted by the </a:t>
            </a:r>
            <a:r>
              <a:rPr lang="en-IN" sz="3500" dirty="0">
                <a:solidFill>
                  <a:srgbClr val="FD00FF"/>
                </a:solidFill>
                <a:latin typeface="+mj-lt"/>
              </a:rPr>
              <a:t>University of Wisconsin, Clinical Sciences Center</a:t>
            </a:r>
            <a:r>
              <a:rPr lang="en-US" sz="3200" dirty="0">
                <a:solidFill>
                  <a:srgbClr val="FD00FF"/>
                </a:solidFill>
                <a:latin typeface="Tw Cen MT Condensed" panose="020B0606020104020203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This data set contains a total of </a:t>
            </a:r>
            <a:r>
              <a:rPr lang="en-US" sz="4000" dirty="0">
                <a:solidFill>
                  <a:srgbClr val="FD00FF"/>
                </a:solidFill>
                <a:latin typeface="Tw Cen MT Condensed" panose="020B0606020104020203"/>
              </a:rPr>
              <a:t>30</a:t>
            </a: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  </a:t>
            </a:r>
            <a:r>
              <a:rPr lang="en-US" sz="2000" dirty="0">
                <a:solidFill>
                  <a:srgbClr val="FD00FF"/>
                </a:solidFill>
                <a:latin typeface="Tw Cen MT Condensed" panose="020B0606020104020203"/>
              </a:rPr>
              <a:t>attributes</a:t>
            </a: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 which include different factors affecting the status of a cell.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The study used </a:t>
            </a:r>
            <a:r>
              <a:rPr lang="en-US" sz="4000" dirty="0">
                <a:solidFill>
                  <a:srgbClr val="FD00FF"/>
                </a:solidFill>
                <a:latin typeface="Tw Cen MT Condensed" panose="020B0606020104020203"/>
              </a:rPr>
              <a:t>569 </a:t>
            </a:r>
            <a:r>
              <a:rPr lang="en-US" sz="2000" dirty="0">
                <a:solidFill>
                  <a:srgbClr val="FD00FF"/>
                </a:solidFill>
                <a:latin typeface="Tw Cen MT Condensed" panose="020B0606020104020203"/>
              </a:rPr>
              <a:t>values </a:t>
            </a:r>
            <a:r>
              <a:rPr lang="en-US" sz="2000" dirty="0">
                <a:latin typeface="Tw Cen MT Condensed" panose="020B0606020104020203"/>
              </a:rPr>
              <a:t>for the creation of the classification model.</a:t>
            </a:r>
            <a:endParaRPr lang="en-US" dirty="0">
              <a:solidFill>
                <a:srgbClr val="FD00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EEC95E-CA26-9A4D-B021-4A7ADFB2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19" y="471510"/>
            <a:ext cx="6680499" cy="31978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93E96C-D98A-FC4F-9CF2-0BC3091B5DBD}"/>
              </a:ext>
            </a:extLst>
          </p:cNvPr>
          <p:cNvSpPr txBox="1"/>
          <p:nvPr/>
        </p:nvSpPr>
        <p:spPr>
          <a:xfrm>
            <a:off x="5669278" y="209900"/>
            <a:ext cx="5948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SCREENSHOT OF DATAFRAME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87E0D1-ABDD-B340-B0F0-50D63935E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953" y="4017024"/>
            <a:ext cx="5948979" cy="24711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780515-B524-9043-849C-751E293986AF}"/>
              </a:ext>
            </a:extLst>
          </p:cNvPr>
          <p:cNvSpPr txBox="1"/>
          <p:nvPr/>
        </p:nvSpPr>
        <p:spPr>
          <a:xfrm>
            <a:off x="5669277" y="3800157"/>
            <a:ext cx="5948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LIST OF ATTRIBUTES AND TARGET VALUES</a:t>
            </a:r>
          </a:p>
        </p:txBody>
      </p:sp>
    </p:spTree>
    <p:extLst>
      <p:ext uri="{BB962C8B-B14F-4D97-AF65-F5344CB8AC3E}">
        <p14:creationId xmlns:p14="http://schemas.microsoft.com/office/powerpoint/2010/main" val="70666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599F-10B6-9643-8AB0-547B4092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prstClr val="black">
                    <a:lumMod val="95000"/>
                    <a:lumOff val="5000"/>
                  </a:prstClr>
                </a:solidFill>
              </a:rPr>
              <a:t>DATA FOR STUDY</a:t>
            </a:r>
            <a:b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</a:br>
            <a:r>
              <a:rPr lang="en-US" sz="44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PREDICTIVE MODELLING FOR BREAST  CANCER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4D68E-B3CE-D647-9DD8-B0D3F0DFB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0155" y="2257505"/>
            <a:ext cx="4843093" cy="41289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Data for this study has been sourced through a popular Scikit learn dataset which was based on a Medical Study conducted by the </a:t>
            </a:r>
            <a:r>
              <a:rPr lang="en-US" sz="3200" dirty="0">
                <a:solidFill>
                  <a:srgbClr val="FD00FF"/>
                </a:solidFill>
                <a:latin typeface="Tw Cen MT Condensed" panose="020B0606020104020203"/>
              </a:rPr>
              <a:t>Wisconsin Cancer Study Foundation.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This data set contains a total of </a:t>
            </a:r>
            <a:r>
              <a:rPr lang="en-US" sz="4000" dirty="0">
                <a:solidFill>
                  <a:srgbClr val="FD00FF"/>
                </a:solidFill>
                <a:latin typeface="Tw Cen MT Condensed" panose="020B0606020104020203"/>
              </a:rPr>
              <a:t>30</a:t>
            </a: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  </a:t>
            </a:r>
            <a:r>
              <a:rPr lang="en-US" sz="2000" dirty="0">
                <a:solidFill>
                  <a:srgbClr val="FD00FF"/>
                </a:solidFill>
                <a:latin typeface="Tw Cen MT Condensed" panose="020B0606020104020203"/>
              </a:rPr>
              <a:t>attributes</a:t>
            </a: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 which include different factors affecting the status of a cell.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The study used </a:t>
            </a:r>
            <a:r>
              <a:rPr lang="en-US" sz="4000" dirty="0">
                <a:solidFill>
                  <a:srgbClr val="FD00FF"/>
                </a:solidFill>
                <a:latin typeface="Tw Cen MT Condensed" panose="020B0606020104020203"/>
              </a:rPr>
              <a:t>569 </a:t>
            </a:r>
            <a:r>
              <a:rPr lang="en-US" sz="2000" dirty="0">
                <a:solidFill>
                  <a:srgbClr val="FD00FF"/>
                </a:solidFill>
                <a:latin typeface="Tw Cen MT Condensed" panose="020B0606020104020203"/>
              </a:rPr>
              <a:t>values </a:t>
            </a:r>
            <a:r>
              <a:rPr lang="en-US" sz="2000" dirty="0">
                <a:latin typeface="Tw Cen MT Condensed" panose="020B0606020104020203"/>
              </a:rPr>
              <a:t>for the creation of the classification model.</a:t>
            </a:r>
            <a:endParaRPr lang="en-US" dirty="0">
              <a:solidFill>
                <a:srgbClr val="FD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93E96C-D98A-FC4F-9CF2-0BC3091B5DBD}"/>
              </a:ext>
            </a:extLst>
          </p:cNvPr>
          <p:cNvSpPr txBox="1"/>
          <p:nvPr/>
        </p:nvSpPr>
        <p:spPr>
          <a:xfrm>
            <a:off x="5690794" y="209900"/>
            <a:ext cx="5948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VALUES OF ATTRIBUTES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780515-B524-9043-849C-751E293986AF}"/>
              </a:ext>
            </a:extLst>
          </p:cNvPr>
          <p:cNvSpPr txBox="1"/>
          <p:nvPr/>
        </p:nvSpPr>
        <p:spPr>
          <a:xfrm>
            <a:off x="5669275" y="3429000"/>
            <a:ext cx="59489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VALUES IN TARGET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C54B5-329C-0F4D-8F18-BC54AA9C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844" y="471509"/>
            <a:ext cx="5845843" cy="2957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66653-F851-D04B-81C7-6FFA88B2B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43" y="3682768"/>
            <a:ext cx="5639231" cy="268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599F-10B6-9643-8AB0-547B4092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prstClr val="black">
                    <a:lumMod val="95000"/>
                    <a:lumOff val="5000"/>
                  </a:prstClr>
                </a:solidFill>
              </a:rPr>
              <a:t>Checking for bias in DATA FOR STUDY</a:t>
            </a:r>
            <a:b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</a:br>
            <a:r>
              <a:rPr lang="en-US" sz="44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PREDICTIVE MODELLING FOR BREAST  CANCER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4D68E-B3CE-D647-9DD8-B0D3F0DFB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0155" y="2257505"/>
            <a:ext cx="4843093" cy="412898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It is also important for us to ensure that the dataset being used for modelling of is </a:t>
            </a:r>
            <a:r>
              <a:rPr lang="en-US" sz="2400" dirty="0">
                <a:solidFill>
                  <a:srgbClr val="FD00FF"/>
                </a:solidFill>
                <a:latin typeface="Tw Cen MT Condensed" panose="020B0606020104020203"/>
              </a:rPr>
              <a:t>representative</a:t>
            </a: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 and not overly biased. Therefore, this visualization seeks to depict whether both values are present in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We find,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solidFill>
                  <a:schemeClr val="accent2"/>
                </a:solidFill>
                <a:latin typeface="Tw Cen MT Condensed" panose="020B0606020104020203"/>
              </a:rPr>
              <a:t>0.0</a:t>
            </a:r>
            <a:r>
              <a:rPr lang="en-US" sz="2400" dirty="0">
                <a:solidFill>
                  <a:prstClr val="black"/>
                </a:solidFill>
                <a:latin typeface="Tw Cen MT Condensed" panose="020B0606020104020203"/>
              </a:rPr>
              <a:t> representing Benign Cells has </a:t>
            </a:r>
            <a:r>
              <a:rPr lang="en-US" sz="3600" dirty="0">
                <a:solidFill>
                  <a:schemeClr val="accent2"/>
                </a:solidFill>
                <a:latin typeface="Tw Cen MT Condensed" panose="020B0606020104020203"/>
              </a:rPr>
              <a:t>212 </a:t>
            </a:r>
            <a:r>
              <a:rPr lang="en-US" sz="2400" dirty="0">
                <a:solidFill>
                  <a:prstClr val="black"/>
                </a:solidFill>
                <a:latin typeface="Tw Cen MT Condensed" panose="020B0606020104020203"/>
              </a:rPr>
              <a:t>entries;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solidFill>
                  <a:srgbClr val="FF8900"/>
                </a:solidFill>
                <a:latin typeface="Tw Cen MT Condensed" panose="020B0606020104020203"/>
              </a:rPr>
              <a:t>1.0</a:t>
            </a:r>
            <a:r>
              <a:rPr lang="en-US" sz="2400" dirty="0">
                <a:solidFill>
                  <a:prstClr val="black"/>
                </a:solidFill>
                <a:latin typeface="Tw Cen MT Condensed" panose="020B0606020104020203"/>
              </a:rPr>
              <a:t> representing the Malignant Cells has </a:t>
            </a:r>
            <a:r>
              <a:rPr lang="en-US" sz="3600" dirty="0">
                <a:solidFill>
                  <a:srgbClr val="FF8900"/>
                </a:solidFill>
                <a:latin typeface="Tw Cen MT Condensed" panose="020B0606020104020203"/>
              </a:rPr>
              <a:t>357</a:t>
            </a:r>
            <a:r>
              <a:rPr lang="en-US" sz="2400" dirty="0">
                <a:solidFill>
                  <a:prstClr val="black"/>
                </a:solidFill>
                <a:latin typeface="Tw Cen MT Condensed" panose="020B0606020104020203"/>
              </a:rPr>
              <a:t> entries.</a:t>
            </a:r>
            <a:endParaRPr lang="en-US" sz="1800" dirty="0">
              <a:solidFill>
                <a:srgbClr val="FD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4908B-5BE8-264A-86A3-F7DCB6A6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48" y="1475931"/>
            <a:ext cx="6561641" cy="441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9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599F-10B6-9643-8AB0-547B4092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prstClr val="black">
                    <a:lumMod val="95000"/>
                    <a:lumOff val="5000"/>
                  </a:prstClr>
                </a:solidFill>
              </a:rPr>
              <a:t>DATA VISUALISATION</a:t>
            </a:r>
            <a:b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</a:br>
            <a:r>
              <a:rPr lang="en-US" sz="44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PREDICTIVE MODELLING FOR BREAST  CANCER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4D68E-B3CE-D647-9DD8-B0D3F0DFB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7053" y="2383363"/>
            <a:ext cx="4580708" cy="412898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Data for this study has been visualized here through </a:t>
            </a:r>
            <a:r>
              <a:rPr lang="en-US" sz="2800" dirty="0">
                <a:solidFill>
                  <a:srgbClr val="FD00FF"/>
                </a:solidFill>
                <a:latin typeface="Tw Cen MT Condensed" panose="020B0606020104020203"/>
              </a:rPr>
              <a:t>scatter plots</a:t>
            </a:r>
            <a:r>
              <a:rPr lang="en-US" sz="2800" dirty="0">
                <a:solidFill>
                  <a:prstClr val="black"/>
                </a:solidFill>
                <a:latin typeface="Tw Cen MT Condensed" panose="020B0606020104020203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and </a:t>
            </a:r>
            <a:r>
              <a:rPr lang="en-US" sz="2800" dirty="0">
                <a:solidFill>
                  <a:srgbClr val="FD00FF"/>
                </a:solidFill>
                <a:latin typeface="Tw Cen MT Condensed" panose="020B0606020104020203"/>
              </a:rPr>
              <a:t>area plots </a:t>
            </a: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to indicate the relationship of the </a:t>
            </a:r>
            <a:r>
              <a:rPr lang="en-US" sz="4000" dirty="0">
                <a:solidFill>
                  <a:srgbClr val="FD00FF"/>
                </a:solidFill>
                <a:latin typeface="Tw Cen MT Condensed" panose="020B0606020104020203"/>
              </a:rPr>
              <a:t>Features</a:t>
            </a: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 of the cells to the </a:t>
            </a:r>
            <a:r>
              <a:rPr lang="en-US" sz="4000" dirty="0">
                <a:solidFill>
                  <a:srgbClr val="FD00FF"/>
                </a:solidFill>
                <a:latin typeface="Tw Cen MT Condensed" panose="020B0606020104020203"/>
              </a:rPr>
              <a:t>Target </a:t>
            </a: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variables represented in the data as </a:t>
            </a:r>
            <a:r>
              <a:rPr lang="en-US" sz="4000" dirty="0">
                <a:solidFill>
                  <a:schemeClr val="accent2"/>
                </a:solidFill>
                <a:latin typeface="Tw Cen MT Condensed" panose="020B0606020104020203"/>
              </a:rPr>
              <a:t>0.0 : benign </a:t>
            </a: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cells and   </a:t>
            </a:r>
          </a:p>
          <a:p>
            <a:pPr algn="just"/>
            <a:r>
              <a:rPr lang="en-US" sz="4000" dirty="0">
                <a:solidFill>
                  <a:srgbClr val="FD00FF"/>
                </a:solidFill>
                <a:latin typeface="Tw Cen MT Condensed" panose="020B0606020104020203"/>
              </a:rPr>
              <a:t>   </a:t>
            </a:r>
            <a:r>
              <a:rPr lang="en-US" sz="4000" dirty="0">
                <a:solidFill>
                  <a:srgbClr val="FF8900"/>
                </a:solidFill>
                <a:latin typeface="Tw Cen MT Condensed" panose="020B0606020104020203"/>
              </a:rPr>
              <a:t>1.0 : malignant</a:t>
            </a:r>
            <a:r>
              <a:rPr lang="en-US" sz="4000" dirty="0">
                <a:solidFill>
                  <a:srgbClr val="FD00FF"/>
                </a:solidFill>
                <a:latin typeface="Tw Cen MT Condensed" panose="020B0606020104020203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cells.</a:t>
            </a:r>
            <a:endParaRPr lang="en-US" dirty="0">
              <a:solidFill>
                <a:srgbClr val="FD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23F58-FE74-9D4E-8D10-43904A4E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145" y="142539"/>
            <a:ext cx="6991855" cy="657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3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599F-10B6-9643-8AB0-547B4092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57" y="189514"/>
            <a:ext cx="4389120" cy="1737360"/>
          </a:xfrm>
        </p:spPr>
        <p:txBody>
          <a:bodyPr/>
          <a:lstStyle/>
          <a:p>
            <a:r>
              <a:rPr lang="en-US" sz="1600" dirty="0">
                <a:solidFill>
                  <a:prstClr val="black">
                    <a:lumMod val="95000"/>
                    <a:lumOff val="5000"/>
                  </a:prstClr>
                </a:solidFill>
              </a:rPr>
              <a:t>DATA VISUALISATION</a:t>
            </a:r>
            <a:b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</a:br>
            <a:r>
              <a:rPr lang="en-US" sz="44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PREDICTIVE MODELLING FOR BREAST  CANCER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4D68E-B3CE-D647-9DD8-B0D3F0DFB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7052" y="2257506"/>
            <a:ext cx="4123644" cy="412898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Data for this study has also been visualized here through </a:t>
            </a:r>
            <a:r>
              <a:rPr lang="en-US" sz="2000" dirty="0">
                <a:latin typeface="Tw Cen MT Condensed" panose="020B0606020104020203"/>
              </a:rPr>
              <a:t>a </a:t>
            </a:r>
            <a:r>
              <a:rPr lang="en-US" sz="2000" dirty="0">
                <a:solidFill>
                  <a:srgbClr val="FD00FF"/>
                </a:solidFill>
                <a:latin typeface="Tw Cen MT Condensed" panose="020B0606020104020203"/>
              </a:rPr>
              <a:t>heat map </a:t>
            </a:r>
            <a:r>
              <a:rPr lang="en-US" sz="2000" dirty="0">
                <a:latin typeface="Tw Cen MT Condensed" panose="020B0606020104020203"/>
              </a:rPr>
              <a:t>where we can find a grid of all features of the cell and the </a:t>
            </a:r>
            <a:r>
              <a:rPr lang="en-US" sz="2000" dirty="0">
                <a:solidFill>
                  <a:srgbClr val="FD00FF"/>
                </a:solidFill>
                <a:latin typeface="Tw Cen MT Condensed" panose="020B0606020104020203"/>
              </a:rPr>
              <a:t>correlation</a:t>
            </a:r>
            <a:r>
              <a:rPr lang="en-US" sz="2000" dirty="0">
                <a:latin typeface="Tw Cen MT Condensed" panose="020B0606020104020203"/>
              </a:rPr>
              <a:t> amongst them</a:t>
            </a: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However, most important consideration for us to note in the classification of target variable is the </a:t>
            </a:r>
            <a:r>
              <a:rPr lang="en-US" sz="2000" dirty="0">
                <a:solidFill>
                  <a:srgbClr val="FD00FF"/>
                </a:solidFill>
                <a:latin typeface="Tw Cen MT Condensed" panose="020B0606020104020203"/>
              </a:rPr>
              <a:t>last column where the correlation of each feature on the outcome of cell status is depicted</a:t>
            </a:r>
            <a:r>
              <a:rPr lang="en-US" sz="2000" dirty="0">
                <a:solidFill>
                  <a:prstClr val="black"/>
                </a:solidFill>
                <a:latin typeface="Tw Cen MT Condensed" panose="020B0606020104020203"/>
              </a:rPr>
              <a:t>.</a:t>
            </a:r>
            <a:endParaRPr lang="en-US" dirty="0">
              <a:solidFill>
                <a:srgbClr val="FD00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89F77-9581-AE46-8B47-A60E40C9E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696" y="1058194"/>
            <a:ext cx="7711304" cy="532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4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599F-10B6-9643-8AB0-547B4092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prstClr val="black">
                    <a:lumMod val="95000"/>
                    <a:lumOff val="5000"/>
                  </a:prstClr>
                </a:solidFill>
              </a:rPr>
              <a:t>MODELLING</a:t>
            </a:r>
            <a:b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</a:br>
            <a:r>
              <a:rPr lang="en-US" sz="4400" dirty="0">
                <a:solidFill>
                  <a:prstClr val="black">
                    <a:lumMod val="95000"/>
                    <a:lumOff val="5000"/>
                  </a:prstClr>
                </a:solidFill>
              </a:rPr>
              <a:t>PREDICTIVE MODELLING FOR BREAST  CANCER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4D68E-B3CE-D647-9DD8-B0D3F0DFB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7053" y="2383363"/>
            <a:ext cx="4580708" cy="412898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D00FF"/>
                </a:solidFill>
              </a:rPr>
              <a:t>Advantages of Support Vector Machine Modelling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SVM works relatively well when there is a clear margin of separation between classes.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SVM is more effective in high dimensional spaces.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SVM is effective in cases where the number of dimensions is greater than the number of samples.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SVM is relatively memory efficient</a:t>
            </a:r>
            <a:r>
              <a:rPr lang="en-US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data-set suited our requirements, hence our choice was an SVM model.</a:t>
            </a:r>
            <a:endParaRPr lang="en-IN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D28810C-6AFB-3F49-8D95-52DE50E6FC8F}"/>
              </a:ext>
            </a:extLst>
          </p:cNvPr>
          <p:cNvSpPr txBox="1">
            <a:spLocks/>
          </p:cNvSpPr>
          <p:nvPr/>
        </p:nvSpPr>
        <p:spPr>
          <a:xfrm>
            <a:off x="5413248" y="2694046"/>
            <a:ext cx="4580708" cy="4128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FD00FF"/>
                </a:solidFill>
              </a:rPr>
              <a:t>Disadvantages of Support Vector Machine Modelling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SVM algorithm is not suitable for large data sets.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SVM does not perform very well when the data set has more noise i.e. target classes are overlapping.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In cases where the number of features for each data point exceeds the number of training data samples, the SVM will underperform.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As the support vector classifier works by putting data points, above and below the classifying hyperplane there is no probabilistic explanation for the classification.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>
              <a:solidFill>
                <a:srgbClr val="FD00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B5D81A-5677-254D-B833-DC9B8414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686"/>
            <a:ext cx="5613340" cy="2337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0E2C78-5719-B140-8D31-B007F298D006}"/>
              </a:ext>
            </a:extLst>
          </p:cNvPr>
          <p:cNvSpPr txBox="1"/>
          <p:nvPr/>
        </p:nvSpPr>
        <p:spPr>
          <a:xfrm>
            <a:off x="6417653" y="2432436"/>
            <a:ext cx="497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CREATING AN SVM MODEL IN JUPYTER</a:t>
            </a:r>
          </a:p>
        </p:txBody>
      </p:sp>
    </p:spTree>
    <p:extLst>
      <p:ext uri="{BB962C8B-B14F-4D97-AF65-F5344CB8AC3E}">
        <p14:creationId xmlns:p14="http://schemas.microsoft.com/office/powerpoint/2010/main" val="3045069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398</TotalTime>
  <Words>847</Words>
  <Application>Microsoft Macintosh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BREAST CANCER CELL CLASSIFICATION</vt:lpstr>
      <vt:lpstr>PROBLEM DESCRIPTION: BREAST CANCER PREDICTIVE MODELLING FOR BREAST  CANCER </vt:lpstr>
      <vt:lpstr>PROBLEM DESCRIPTION: Medical applications PREDICTIVE MODELLING FOR BREAST  CANCER </vt:lpstr>
      <vt:lpstr>DATA FOR STUDY PREDICTIVE MODELLING FOR BREAST  CANCER </vt:lpstr>
      <vt:lpstr>DATA FOR STUDY PREDICTIVE MODELLING FOR BREAST  CANCER </vt:lpstr>
      <vt:lpstr>Checking for bias in DATA FOR STUDY PREDICTIVE MODELLING FOR BREAST  CANCER </vt:lpstr>
      <vt:lpstr>DATA VISUALISATION PREDICTIVE MODELLING FOR BREAST  CANCER </vt:lpstr>
      <vt:lpstr>DATA VISUALISATION PREDICTIVE MODELLING FOR BREAST  CANCER </vt:lpstr>
      <vt:lpstr>MODELLING PREDICTIVE MODELLING FOR BREAST  CANCER </vt:lpstr>
      <vt:lpstr>PROBLEM DESCRIPTION: Model evaluation PREDICTIVE MODELLING FOR BREAST  CANCER </vt:lpstr>
      <vt:lpstr>CONCLUSION PREDICTIVE MODELLING FOR BREAST  CANCER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CELL CLASSIFICATION</dc:title>
  <dc:creator>Aku Ch</dc:creator>
  <cp:lastModifiedBy>Aku Ch</cp:lastModifiedBy>
  <cp:revision>27</cp:revision>
  <dcterms:created xsi:type="dcterms:W3CDTF">2020-09-26T06:21:09Z</dcterms:created>
  <dcterms:modified xsi:type="dcterms:W3CDTF">2020-09-27T05:18:28Z</dcterms:modified>
</cp:coreProperties>
</file>