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handoutMasterIdLst>
    <p:handoutMasterId r:id="rId45"/>
  </p:handoutMasterIdLst>
  <p:sldIdLst>
    <p:sldId id="256" r:id="rId2"/>
    <p:sldId id="267" r:id="rId3"/>
    <p:sldId id="266" r:id="rId4"/>
    <p:sldId id="262" r:id="rId5"/>
    <p:sldId id="319" r:id="rId6"/>
    <p:sldId id="257" r:id="rId7"/>
    <p:sldId id="265" r:id="rId8"/>
    <p:sldId id="279" r:id="rId9"/>
    <p:sldId id="282" r:id="rId10"/>
    <p:sldId id="286" r:id="rId11"/>
    <p:sldId id="304" r:id="rId12"/>
    <p:sldId id="293" r:id="rId13"/>
    <p:sldId id="294" r:id="rId14"/>
    <p:sldId id="295" r:id="rId15"/>
    <p:sldId id="296" r:id="rId16"/>
    <p:sldId id="307" r:id="rId17"/>
    <p:sldId id="283" r:id="rId18"/>
    <p:sldId id="297" r:id="rId19"/>
    <p:sldId id="298" r:id="rId20"/>
    <p:sldId id="299" r:id="rId21"/>
    <p:sldId id="310" r:id="rId22"/>
    <p:sldId id="300" r:id="rId23"/>
    <p:sldId id="313" r:id="rId24"/>
    <p:sldId id="312" r:id="rId25"/>
    <p:sldId id="314" r:id="rId26"/>
    <p:sldId id="315" r:id="rId27"/>
    <p:sldId id="316" r:id="rId28"/>
    <p:sldId id="317" r:id="rId29"/>
    <p:sldId id="301" r:id="rId30"/>
    <p:sldId id="320" r:id="rId31"/>
    <p:sldId id="321" r:id="rId32"/>
    <p:sldId id="322" r:id="rId33"/>
    <p:sldId id="323" r:id="rId34"/>
    <p:sldId id="302" r:id="rId35"/>
    <p:sldId id="324" r:id="rId36"/>
    <p:sldId id="303" r:id="rId37"/>
    <p:sldId id="325" r:id="rId38"/>
    <p:sldId id="308" r:id="rId39"/>
    <p:sldId id="326" r:id="rId40"/>
    <p:sldId id="309" r:id="rId41"/>
    <p:sldId id="327" r:id="rId42"/>
    <p:sldId id="280" r:id="rId43"/>
  </p:sldIdLst>
  <p:sldSz cx="12192000" cy="6858000"/>
  <p:notesSz cx="6858000" cy="9144000"/>
  <p:defaultTextStyle>
    <a:defPPr>
      <a:defRPr lang="zh-TW"/>
    </a:defPPr>
    <a:lvl1pPr marL="0" algn="l" defTabSz="1050626" rtl="0" eaLnBrk="1" latinLnBrk="0" hangingPunct="1">
      <a:defRPr sz="2070" kern="1200">
        <a:solidFill>
          <a:schemeClr val="tx1"/>
        </a:solidFill>
        <a:latin typeface="+mn-lt"/>
        <a:ea typeface="+mn-ea"/>
        <a:cs typeface="+mn-cs"/>
      </a:defRPr>
    </a:lvl1pPr>
    <a:lvl2pPr marL="525308" algn="l" defTabSz="1050626" rtl="0" eaLnBrk="1" latinLnBrk="0" hangingPunct="1">
      <a:defRPr sz="2070" kern="1200">
        <a:solidFill>
          <a:schemeClr val="tx1"/>
        </a:solidFill>
        <a:latin typeface="+mn-lt"/>
        <a:ea typeface="+mn-ea"/>
        <a:cs typeface="+mn-cs"/>
      </a:defRPr>
    </a:lvl2pPr>
    <a:lvl3pPr marL="1050626" algn="l" defTabSz="1050626" rtl="0" eaLnBrk="1" latinLnBrk="0" hangingPunct="1">
      <a:defRPr sz="2070" kern="1200">
        <a:solidFill>
          <a:schemeClr val="tx1"/>
        </a:solidFill>
        <a:latin typeface="+mn-lt"/>
        <a:ea typeface="+mn-ea"/>
        <a:cs typeface="+mn-cs"/>
      </a:defRPr>
    </a:lvl3pPr>
    <a:lvl4pPr marL="1575931" algn="l" defTabSz="1050626" rtl="0" eaLnBrk="1" latinLnBrk="0" hangingPunct="1">
      <a:defRPr sz="2070" kern="1200">
        <a:solidFill>
          <a:schemeClr val="tx1"/>
        </a:solidFill>
        <a:latin typeface="+mn-lt"/>
        <a:ea typeface="+mn-ea"/>
        <a:cs typeface="+mn-cs"/>
      </a:defRPr>
    </a:lvl4pPr>
    <a:lvl5pPr marL="2101243" algn="l" defTabSz="1050626" rtl="0" eaLnBrk="1" latinLnBrk="0" hangingPunct="1">
      <a:defRPr sz="2070" kern="1200">
        <a:solidFill>
          <a:schemeClr val="tx1"/>
        </a:solidFill>
        <a:latin typeface="+mn-lt"/>
        <a:ea typeface="+mn-ea"/>
        <a:cs typeface="+mn-cs"/>
      </a:defRPr>
    </a:lvl5pPr>
    <a:lvl6pPr marL="2626552" algn="l" defTabSz="1050626" rtl="0" eaLnBrk="1" latinLnBrk="0" hangingPunct="1">
      <a:defRPr sz="2070" kern="1200">
        <a:solidFill>
          <a:schemeClr val="tx1"/>
        </a:solidFill>
        <a:latin typeface="+mn-lt"/>
        <a:ea typeface="+mn-ea"/>
        <a:cs typeface="+mn-cs"/>
      </a:defRPr>
    </a:lvl6pPr>
    <a:lvl7pPr marL="3151864" algn="l" defTabSz="1050626" rtl="0" eaLnBrk="1" latinLnBrk="0" hangingPunct="1">
      <a:defRPr sz="2070" kern="1200">
        <a:solidFill>
          <a:schemeClr val="tx1"/>
        </a:solidFill>
        <a:latin typeface="+mn-lt"/>
        <a:ea typeface="+mn-ea"/>
        <a:cs typeface="+mn-cs"/>
      </a:defRPr>
    </a:lvl7pPr>
    <a:lvl8pPr marL="3677178" algn="l" defTabSz="1050626" rtl="0" eaLnBrk="1" latinLnBrk="0" hangingPunct="1">
      <a:defRPr sz="2070" kern="1200">
        <a:solidFill>
          <a:schemeClr val="tx1"/>
        </a:solidFill>
        <a:latin typeface="+mn-lt"/>
        <a:ea typeface="+mn-ea"/>
        <a:cs typeface="+mn-cs"/>
      </a:defRPr>
    </a:lvl8pPr>
    <a:lvl9pPr marL="4202486" algn="l" defTabSz="1050626" rtl="0" eaLnBrk="1" latinLnBrk="0" hangingPunct="1">
      <a:defRPr sz="207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21" autoAdjust="0"/>
    <p:restoredTop sz="86417" autoAdjust="0"/>
  </p:normalViewPr>
  <p:slideViewPr>
    <p:cSldViewPr snapToGrid="0">
      <p:cViewPr varScale="1">
        <p:scale>
          <a:sx n="113" d="100"/>
          <a:sy n="113" d="100"/>
        </p:scale>
        <p:origin x="678" y="10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8DF5DC1-F1C4-39F3-6EE0-E9BC8E410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C09C7C19-E83A-EA77-DB06-FA3E6672DC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888D-EBBE-416C-A454-6EE93669C8B3}" type="datetimeFigureOut">
              <a:rPr lang="zh-TW" altLang="en-US" smtClean="0"/>
              <a:t>2023/10/30</a:t>
            </a:fld>
            <a:endParaRPr lang="zh-TW" altLang="en-US"/>
          </a:p>
        </p:txBody>
      </p:sp>
      <p:sp>
        <p:nvSpPr>
          <p:cNvPr id="4" name="頁尾版面配置區 3">
            <a:extLst>
              <a:ext uri="{FF2B5EF4-FFF2-40B4-BE49-F238E27FC236}">
                <a16:creationId xmlns:a16="http://schemas.microsoft.com/office/drawing/2014/main" id="{46EB3844-A5BB-B824-310E-F97D77756F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47F3FFA0-4FFB-CD4B-C520-84B87EEF9C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016592-D4DD-4B44-9C56-22A106A52658}" type="slidenum">
              <a:rPr lang="zh-TW" altLang="en-US" smtClean="0"/>
              <a:t>‹#›</a:t>
            </a:fld>
            <a:endParaRPr lang="zh-TW" altLang="en-US"/>
          </a:p>
        </p:txBody>
      </p:sp>
    </p:spTree>
    <p:extLst>
      <p:ext uri="{BB962C8B-B14F-4D97-AF65-F5344CB8AC3E}">
        <p14:creationId xmlns:p14="http://schemas.microsoft.com/office/powerpoint/2010/main" val="42629722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0F32B-DDE1-4E39-B904-0029002C597D}" type="datetimeFigureOut">
              <a:rPr lang="zh-TW" altLang="en-US" smtClean="0"/>
              <a:t>2023/10/30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0EBA3-A781-42DC-825A-5E8BDCE387F2}" type="slidenum">
              <a:rPr lang="zh-TW" altLang="en-US" smtClean="0"/>
              <a:t>‹#›</a:t>
            </a:fld>
            <a:endParaRPr lang="zh-TW" altLang="en-US"/>
          </a:p>
        </p:txBody>
      </p:sp>
    </p:spTree>
    <p:extLst>
      <p:ext uri="{BB962C8B-B14F-4D97-AF65-F5344CB8AC3E}">
        <p14:creationId xmlns:p14="http://schemas.microsoft.com/office/powerpoint/2010/main" val="27776885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B917F1-6C20-3582-3E8C-E8FE3BFD27C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7650AE5-D8E6-16B0-C8B5-5FEEFB8FC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FD8AF50-DC7C-F288-8553-22A1864E4F3F}"/>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5F987E43-1CA8-0B65-BC1E-520C6377BBC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D63FEE-90D8-ABAD-4D4A-1FCF8B3706B3}"/>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82932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982DC4-3D07-C7ED-36CF-84926D6E07F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37A54BD-54E0-C819-C159-2CE6F2E8F92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F94F764-8614-2BD9-E4C5-5B7B8B70A31B}"/>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97A2CCFE-10B4-1095-7590-9888FBC83CB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52AD5D-88CD-54AD-FC41-325561758EED}"/>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40677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752943D-9D36-2D03-1D72-6A95707BF6B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B185154-192D-06C5-6BF7-254E23AFAB2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B1EE4FE-97F1-E3A6-E601-D0DE1893F4A8}"/>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108E4971-F2C5-370B-05FC-98773706E5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35B7A8A-9CE1-C92E-7D28-A10E66844589}"/>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195773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3C1DCA-358E-9977-E9AA-A8ED621527F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67236A1-C832-1E4B-282D-DD3F1F1A803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E5357D7-6092-4930-92C8-E3F8636DC839}"/>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9B86D011-92B6-FB55-D1B3-CFA9B02CBDB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AF10F7E-A7C9-AAE0-650F-4C318BFEAB4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285408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AFABE9-C359-844C-4551-FD6A72CA222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222EBF7-7C23-E150-759E-0ED7EA18D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0CB24C9-DEB5-018D-A2B5-9E9D4F928C7A}"/>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01D15DF2-ED63-647F-939A-D69A08E3812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270AE9-BA88-8C69-19D4-6043C063CFC4}"/>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42711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A23178-1A16-AD7F-55F3-74E44983FD7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53168A1-358A-027A-A8B3-67DCDA4056A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FE095C6-D9A2-C344-DEAE-7AA42C8E068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8961557-8898-489F-8AC3-E1AFF763FFDF}"/>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0B2AF4ED-B979-3408-A0CB-B3DCD0E46E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0C607F-588F-8FEC-508E-5998891D2D62}"/>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22651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29520C-0F61-499B-384B-1D9DB0484DA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08B4463-81AA-346C-3D8E-26C336234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D629059-1EAC-3A95-A557-E11465BE4510}"/>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64790F47-52CA-0BA2-8C57-032C84B6BC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C3C14BED-B1E0-23CB-6A0E-AE25343D8C9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0D797B-C305-FCD0-DB80-E60CB2D7D92B}"/>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8" name="頁尾版面配置區 7">
            <a:extLst>
              <a:ext uri="{FF2B5EF4-FFF2-40B4-BE49-F238E27FC236}">
                <a16:creationId xmlns:a16="http://schemas.microsoft.com/office/drawing/2014/main" id="{AF0CC9CF-4277-F253-98A9-DCC68F4CB4E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F1613FF-16FB-BB70-86B8-5289CEADDAB9}"/>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62469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AA88AE-E84D-2D8F-0DC0-12920523507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C9744FB-AF83-82BA-B670-6D8C78AE869C}"/>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4" name="頁尾版面配置區 3">
            <a:extLst>
              <a:ext uri="{FF2B5EF4-FFF2-40B4-BE49-F238E27FC236}">
                <a16:creationId xmlns:a16="http://schemas.microsoft.com/office/drawing/2014/main" id="{1EB2A577-C7A2-D0ED-67D1-3401396B0A5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EB67004-B69C-8016-E32B-80963347A580}"/>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15173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F8A4D37-C3EF-8AAE-40EB-65A6BBDC62A6}"/>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3" name="頁尾版面配置區 2">
            <a:extLst>
              <a:ext uri="{FF2B5EF4-FFF2-40B4-BE49-F238E27FC236}">
                <a16:creationId xmlns:a16="http://schemas.microsoft.com/office/drawing/2014/main" id="{2EE6DB0F-B8EA-5685-A45C-9398635FCFA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22AA2B4-B733-ED94-EFA7-369EF3207BAD}"/>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502599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7D590E-FB09-B399-83AE-AA33F455EA7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BE261D7-8C0E-63C0-AD90-B1E703C9D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71E245E-7D8B-522C-1193-D7529E72F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0288ACC-7C2E-C8A2-9F20-F819367B05A3}"/>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D76ED882-AF23-360F-E902-A3E44C0E922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A331310-F333-C195-3A93-2065F110973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403613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ADB08D-826A-E8EB-2477-1F25C3650BD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837A172-4646-280E-4344-70F35AF6B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46FE1D63-1FBD-72B6-E2EA-01312CF91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CC27480-581C-F6D1-DDC4-B0A9764C0E8E}"/>
              </a:ext>
            </a:extLst>
          </p:cNvPr>
          <p:cNvSpPr>
            <a:spLocks noGrp="1"/>
          </p:cNvSpPr>
          <p:nvPr>
            <p:ph type="dt" sz="half" idx="10"/>
          </p:nvPr>
        </p:nvSpPr>
        <p:spPr/>
        <p:txBody>
          <a:bodyPr/>
          <a:lstStyle/>
          <a:p>
            <a:fld id="{6571E5E2-836E-4D6B-B6E5-6F201AD34317}" type="datetimeFigureOut">
              <a:rPr lang="zh-TW" altLang="en-US" smtClean="0"/>
              <a:t>2023/10/30</a:t>
            </a:fld>
            <a:endParaRPr lang="zh-TW" altLang="en-US"/>
          </a:p>
        </p:txBody>
      </p:sp>
      <p:sp>
        <p:nvSpPr>
          <p:cNvPr id="6" name="頁尾版面配置區 5">
            <a:extLst>
              <a:ext uri="{FF2B5EF4-FFF2-40B4-BE49-F238E27FC236}">
                <a16:creationId xmlns:a16="http://schemas.microsoft.com/office/drawing/2014/main" id="{73EA8D37-4ECF-439A-64FF-9CA600C9F1F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955CDD2-16F0-0375-FE9A-07F81B7D0D5B}"/>
              </a:ext>
            </a:extLst>
          </p:cNvPr>
          <p:cNvSpPr>
            <a:spLocks noGrp="1"/>
          </p:cNvSpPr>
          <p:nvPr>
            <p:ph type="sldNum" sz="quarter" idx="12"/>
          </p:nvPr>
        </p:nvSpPr>
        <p:spPr/>
        <p:txBody>
          <a:body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40131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04A02B6-9CDD-9330-BEBC-5696746B9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75A6B69-2E7F-1FBC-C346-D5895711B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CE12710-3474-ABEB-E97D-33AF98A6C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1E5E2-836E-4D6B-B6E5-6F201AD34317}" type="datetimeFigureOut">
              <a:rPr lang="zh-TW" altLang="en-US" smtClean="0"/>
              <a:t>2023/10/30</a:t>
            </a:fld>
            <a:endParaRPr lang="zh-TW" altLang="en-US"/>
          </a:p>
        </p:txBody>
      </p:sp>
      <p:sp>
        <p:nvSpPr>
          <p:cNvPr id="5" name="頁尾版面配置區 4">
            <a:extLst>
              <a:ext uri="{FF2B5EF4-FFF2-40B4-BE49-F238E27FC236}">
                <a16:creationId xmlns:a16="http://schemas.microsoft.com/office/drawing/2014/main" id="{DF5878C2-233B-FBE0-6591-B9525EAB1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45E6CC4-918F-530D-AB54-97E81BCF8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46FD3-443B-4B5C-9774-C5549C2B625A}" type="slidenum">
              <a:rPr lang="zh-TW" altLang="en-US" smtClean="0"/>
              <a:t>‹#›</a:t>
            </a:fld>
            <a:endParaRPr lang="zh-TW" altLang="en-US"/>
          </a:p>
        </p:txBody>
      </p:sp>
    </p:spTree>
    <p:extLst>
      <p:ext uri="{BB962C8B-B14F-4D97-AF65-F5344CB8AC3E}">
        <p14:creationId xmlns:p14="http://schemas.microsoft.com/office/powerpoint/2010/main" val="37852011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9.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65888-362B-1FE0-17C8-615171C92156}"/>
              </a:ext>
            </a:extLst>
          </p:cNvPr>
          <p:cNvSpPr>
            <a:spLocks noGrp="1"/>
          </p:cNvSpPr>
          <p:nvPr>
            <p:ph type="ctrTitle"/>
          </p:nvPr>
        </p:nvSpPr>
        <p:spPr>
          <a:xfrm>
            <a:off x="1382118" y="1488302"/>
            <a:ext cx="9427764" cy="1143001"/>
          </a:xfrm>
        </p:spPr>
        <p:txBody>
          <a:bodyPr/>
          <a:lstStyle/>
          <a:p>
            <a:r>
              <a:rPr lang="en-US" altLang="zh-TW"/>
              <a:t>JTAG</a:t>
            </a:r>
            <a:endParaRPr lang="zh-TW" altLang="en-US" dirty="0"/>
          </a:p>
        </p:txBody>
      </p:sp>
      <p:sp>
        <p:nvSpPr>
          <p:cNvPr id="3" name="副標題 2">
            <a:extLst>
              <a:ext uri="{FF2B5EF4-FFF2-40B4-BE49-F238E27FC236}">
                <a16:creationId xmlns:a16="http://schemas.microsoft.com/office/drawing/2014/main" id="{8E52184D-463D-E9ED-251E-BB0A40AF1903}"/>
              </a:ext>
            </a:extLst>
          </p:cNvPr>
          <p:cNvSpPr>
            <a:spLocks noGrp="1"/>
          </p:cNvSpPr>
          <p:nvPr>
            <p:ph type="subTitle" idx="1"/>
          </p:nvPr>
        </p:nvSpPr>
        <p:spPr/>
        <p:txBody>
          <a:bodyPr/>
          <a:lstStyle/>
          <a:p>
            <a:r>
              <a:rPr lang="en-US" altLang="zh-TW" dirty="0"/>
              <a:t>Min-</a:t>
            </a:r>
            <a:r>
              <a:rPr lang="en-US" altLang="zh-TW" dirty="0" err="1"/>
              <a:t>Yan.Hsieh</a:t>
            </a:r>
            <a:endParaRPr lang="en-US" altLang="zh-TW" dirty="0"/>
          </a:p>
        </p:txBody>
      </p:sp>
      <p:sp>
        <p:nvSpPr>
          <p:cNvPr id="5" name="投影片編號版面配置區 4">
            <a:extLst>
              <a:ext uri="{FF2B5EF4-FFF2-40B4-BE49-F238E27FC236}">
                <a16:creationId xmlns:a16="http://schemas.microsoft.com/office/drawing/2014/main" id="{8EB87F3F-8302-402F-912F-0BBC13F24B7B}"/>
              </a:ext>
            </a:extLst>
          </p:cNvPr>
          <p:cNvSpPr>
            <a:spLocks noGrp="1"/>
          </p:cNvSpPr>
          <p:nvPr>
            <p:ph type="sldNum" sz="quarter" idx="12"/>
          </p:nvPr>
        </p:nvSpPr>
        <p:spPr/>
        <p:txBody>
          <a:bodyPr/>
          <a:lstStyle/>
          <a:p>
            <a:fld id="{2B502E1E-53DA-4CA8-88BB-16487AE8489E}" type="slidenum">
              <a:rPr lang="zh-TW" altLang="en-US" smtClean="0"/>
              <a:t>1</a:t>
            </a:fld>
            <a:endParaRPr lang="zh-TW" altLang="en-US"/>
          </a:p>
        </p:txBody>
      </p:sp>
    </p:spTree>
    <p:extLst>
      <p:ext uri="{BB962C8B-B14F-4D97-AF65-F5344CB8AC3E}">
        <p14:creationId xmlns:p14="http://schemas.microsoft.com/office/powerpoint/2010/main" val="405187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Bypass</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10</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322174"/>
              </a:xfrm>
              <a:prstGeom prst="rect">
                <a:avLst/>
              </a:prstGeom>
              <a:noFill/>
            </p:spPr>
            <p:txBody>
              <a:bodyPr wrap="square">
                <a:spAutoFit/>
              </a:bodyPr>
              <a:lstStyle/>
              <a:p>
                <a:r>
                  <a:rPr lang="en-US" altLang="zh-TW" dirty="0"/>
                  <a:t>BYPASS instruction shall not affect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a14:m>
                <a:r>
                  <a:rPr lang="zh-TW" altLang="en-US" dirty="0"/>
                  <a:t> </a:t>
                </a:r>
                <a:r>
                  <a:rPr lang="en-US" altLang="zh-TW" dirty="0"/>
                  <a:t>and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i="1" dirty="0">
                            <a:latin typeface="Cambria Math" panose="02040503050406030204" pitchFamily="18" charset="0"/>
                          </a:rPr>
                          <m:t>1</m:t>
                        </m:r>
                      </m:sub>
                    </m:sSub>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a14:m>
                <a:endParaRPr lang="en-US" altLang="zh-TW" dirty="0"/>
              </a:p>
              <a:p>
                <a:endParaRPr lang="en-US" altLang="zh-TW" dirty="0"/>
              </a:p>
              <a:p>
                <a:r>
                  <a:rPr lang="en-US" altLang="zh-TW" dirty="0"/>
                  <a:t>TDI and TDO shall not be connected while not in Shift-DR state</a:t>
                </a:r>
              </a:p>
            </p:txBody>
          </p:sp>
        </mc:Choice>
        <mc:Fallback xmlns="">
          <p:sp>
            <p:nvSpPr>
              <p:cNvPr id="13" name="文字方塊 12">
                <a:extLst>
                  <a:ext uri="{FF2B5EF4-FFF2-40B4-BE49-F238E27FC236}">
                    <a16:creationId xmlns:a16="http://schemas.microsoft.com/office/drawing/2014/main" id="{2F2C1011-3828-9097-125B-0E4BFDE1928A}"/>
                  </a:ext>
                </a:extLst>
              </p:cNvPr>
              <p:cNvSpPr txBox="1">
                <a:spLocks noRot="1" noChangeAspect="1" noMove="1" noResize="1" noEditPoints="1" noAdjustHandles="1" noChangeArrowheads="1" noChangeShapeType="1" noTextEdit="1"/>
              </p:cNvSpPr>
              <p:nvPr/>
            </p:nvSpPr>
            <p:spPr>
              <a:xfrm>
                <a:off x="9348858" y="1642382"/>
                <a:ext cx="2778363" cy="2322174"/>
              </a:xfrm>
              <a:prstGeom prst="rect">
                <a:avLst/>
              </a:prstGeom>
              <a:blipFill>
                <a:blip r:embed="rId8"/>
                <a:stretch>
                  <a:fillRect l="-2637" t="-1575" r="-2418" b="-4199"/>
                </a:stretch>
              </a:blipFill>
            </p:spPr>
            <p:txBody>
              <a:bodyPr/>
              <a:lstStyle/>
              <a:p>
                <a:r>
                  <a:rPr lang="zh-TW" altLang="en-US">
                    <a:noFill/>
                  </a:rPr>
                  <a:t> </a:t>
                </a:r>
              </a:p>
            </p:txBody>
          </p:sp>
        </mc:Fallback>
      </mc:AlternateContent>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07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Bypass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9BCACFFC-1EA5-C8AA-83B2-D4B4FD85208F}"/>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3F386A35-8095-DB61-A8CE-D096EC65EDC0}"/>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71829ED6-9744-8B7E-182B-4ADF257A3C8A}"/>
              </a:ext>
            </a:extLst>
          </p:cNvPr>
          <p:cNvSpPr/>
          <p:nvPr/>
        </p:nvSpPr>
        <p:spPr bwMode="auto">
          <a:xfrm>
            <a:off x="1009106" y="602394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矩形 18">
            <a:extLst>
              <a:ext uri="{FF2B5EF4-FFF2-40B4-BE49-F238E27FC236}">
                <a16:creationId xmlns:a16="http://schemas.microsoft.com/office/drawing/2014/main" id="{17E01319-516F-20F3-7599-4648838E9E99}"/>
              </a:ext>
            </a:extLst>
          </p:cNvPr>
          <p:cNvSpPr/>
          <p:nvPr/>
        </p:nvSpPr>
        <p:spPr bwMode="auto">
          <a:xfrm>
            <a:off x="8620848" y="603215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Outcome</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2577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Sample/Preload</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327305462"/>
              </p:ext>
            </p:extLst>
          </p:nvPr>
        </p:nvGraphicFramePr>
        <p:xfrm>
          <a:off x="609608" y="1110074"/>
          <a:ext cx="10972800" cy="4115943"/>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SAMPLE/PRELOAD</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SAMPLE/PRELOAD instruction shall select only the boundary-scan register to be connected for serial access between TDI and TDO in the Shift-DR</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the operation of the test logic shall have no effect on the operation of the on-chip system logic or on the flow of signals between the system pins and the on-chip system logic</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the states of all signals flowing through system pins (input or output) shall be loaded into the boundary-scan register on the rising edge of TCK in the Capture-DR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SAMPLE/PRELOAD instruction is selected, parallel output registers/latches included in boundary-scan register cells shall load the data held in the associated shift-register stage on the falling edge of TCK in the Update-DR controller state</a:t>
                      </a:r>
                      <a:endParaRPr lang="zh-TW" altLang="en-US" dirty="0"/>
                    </a:p>
                  </a:txBody>
                  <a:tcPr/>
                </a:tc>
                <a:extLst>
                  <a:ext uri="{0D108BD9-81ED-4DB2-BD59-A6C34878D82A}">
                    <a16:rowId xmlns:a16="http://schemas.microsoft.com/office/drawing/2014/main" val="3060741685"/>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12</a:t>
            </a:fld>
            <a:endParaRPr lang="zh-TW" altLang="en-US"/>
          </a:p>
        </p:txBody>
      </p:sp>
    </p:spTree>
    <p:extLst>
      <p:ext uri="{BB962C8B-B14F-4D97-AF65-F5344CB8AC3E}">
        <p14:creationId xmlns:p14="http://schemas.microsoft.com/office/powerpoint/2010/main" val="36015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062103"/>
          </a:xfrm>
          <a:prstGeom prst="rect">
            <a:avLst/>
          </a:prstGeom>
          <a:noFill/>
        </p:spPr>
        <p:txBody>
          <a:bodyPr wrap="square">
            <a:spAutoFit/>
          </a:bodyPr>
          <a:lstStyle/>
          <a:p>
            <a:r>
              <a:rPr lang="en-US" altLang="zh-TW" sz="1600" dirty="0">
                <a:solidFill>
                  <a:schemeClr val="dk1"/>
                </a:solidFill>
              </a:rPr>
              <a:t>When the SAMPLE/PRELOAD instruction is selected, the states of all signals flowing through system pins (input or output) shall be loaded into the boundary-scan register on the rising edge of TCK in the Capture-DR controller state</a:t>
            </a:r>
            <a:endParaRPr lang="en-US" altLang="zh-TW" sz="16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05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14</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3293209"/>
          </a:xfrm>
          <a:prstGeom prst="rect">
            <a:avLst/>
          </a:prstGeom>
          <a:noFill/>
        </p:spPr>
        <p:txBody>
          <a:bodyPr wrap="square">
            <a:spAutoFit/>
          </a:bodyPr>
          <a:lstStyle/>
          <a:p>
            <a:r>
              <a:rPr lang="en-US" altLang="zh-TW" sz="1600" dirty="0">
                <a:solidFill>
                  <a:schemeClr val="dk1"/>
                </a:solidFill>
              </a:rPr>
              <a:t>The SAMPLE/PRELOAD instruction shall select only the boundary-scan register to be connected for serial access between TDI and TDO in the Shift-DR, </a:t>
            </a:r>
          </a:p>
          <a:p>
            <a:endParaRPr lang="en-US" altLang="zh-TW" sz="1600" dirty="0">
              <a:solidFill>
                <a:schemeClr val="dk1"/>
              </a:solidFill>
            </a:endParaRPr>
          </a:p>
          <a:p>
            <a:r>
              <a:rPr lang="en-US" altLang="zh-TW" sz="1600" dirty="0">
                <a:solidFill>
                  <a:schemeClr val="dk1"/>
                </a:solidFill>
              </a:rPr>
              <a:t>and shall </a:t>
            </a:r>
            <a:r>
              <a:rPr lang="en-US" altLang="zh-TW" sz="1600" b="0" i="0" kern="1200" dirty="0">
                <a:solidFill>
                  <a:schemeClr val="dk1"/>
                </a:solidFill>
                <a:effectLst/>
                <a:latin typeface="+mn-lt"/>
                <a:ea typeface="+mn-ea"/>
                <a:cs typeface="+mn-cs"/>
              </a:rPr>
              <a:t>have no effect on the operation of the on-chip system logic or on the flow of signals between the system pins and the on-chip system logic</a:t>
            </a:r>
            <a:endParaRPr lang="en-US" altLang="zh-TW" sz="1600" dirty="0">
              <a:solidFill>
                <a:schemeClr val="dk1"/>
              </a:solidFill>
            </a:endParaRP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84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308324"/>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SAMPLE/PRELOAD instruction is selected, parallel output registers/latches included in boundary-scan register cells shall load the data held in the associated shift-register stage on the falling edge of TCK in the Update-DR controller state(before EXTEST)</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27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SAMPLE/PRELOAD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16</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8609A6DB-0097-9231-71D3-DA8DF3E6909A}"/>
              </a:ext>
            </a:extLst>
          </p:cNvPr>
          <p:cNvSpPr/>
          <p:nvPr/>
        </p:nvSpPr>
        <p:spPr bwMode="auto">
          <a:xfrm rot="3443382">
            <a:off x="1539176" y="1434748"/>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B758ADB6-DC39-E0B6-566A-6D689AEF4303}"/>
              </a:ext>
            </a:extLst>
          </p:cNvPr>
          <p:cNvSpPr/>
          <p:nvPr/>
        </p:nvSpPr>
        <p:spPr bwMode="auto">
          <a:xfrm>
            <a:off x="1195444" y="87661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1.Peak</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矩形 4">
            <a:extLst>
              <a:ext uri="{FF2B5EF4-FFF2-40B4-BE49-F238E27FC236}">
                <a16:creationId xmlns:a16="http://schemas.microsoft.com/office/drawing/2014/main" id="{6617B52F-B60C-DD49-018F-73A1A3CB91CD}"/>
              </a:ext>
            </a:extLst>
          </p:cNvPr>
          <p:cNvSpPr/>
          <p:nvPr/>
        </p:nvSpPr>
        <p:spPr bwMode="auto">
          <a:xfrm>
            <a:off x="4109240" y="1188441"/>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2.Shift</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箭號: 向右 18">
            <a:extLst>
              <a:ext uri="{FF2B5EF4-FFF2-40B4-BE49-F238E27FC236}">
                <a16:creationId xmlns:a16="http://schemas.microsoft.com/office/drawing/2014/main" id="{7F7CC93C-762C-E739-29F7-46976CB41BF1}"/>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5" name="矩形 24">
            <a:extLst>
              <a:ext uri="{FF2B5EF4-FFF2-40B4-BE49-F238E27FC236}">
                <a16:creationId xmlns:a16="http://schemas.microsoft.com/office/drawing/2014/main" id="{A0314264-7C79-9765-26FB-0D4500F078CD}"/>
              </a:ext>
            </a:extLst>
          </p:cNvPr>
          <p:cNvSpPr/>
          <p:nvPr/>
        </p:nvSpPr>
        <p:spPr bwMode="auto">
          <a:xfrm>
            <a:off x="1009106" y="602394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27" name="箭號: 向右 26">
            <a:extLst>
              <a:ext uri="{FF2B5EF4-FFF2-40B4-BE49-F238E27FC236}">
                <a16:creationId xmlns:a16="http://schemas.microsoft.com/office/drawing/2014/main" id="{D8D16D70-0943-0C90-559A-58233AE79DAD}"/>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A9675471-03EE-85D5-F8FA-07C5559FEBDD}"/>
              </a:ext>
            </a:extLst>
          </p:cNvPr>
          <p:cNvSpPr/>
          <p:nvPr/>
        </p:nvSpPr>
        <p:spPr bwMode="auto">
          <a:xfrm>
            <a:off x="8620848" y="6032153"/>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Outcome</a:t>
            </a:r>
            <a:endParaRPr lang="zh-TW" altLang="en-US" sz="1600" b="1" kern="0" dirty="0">
              <a:latin typeface="微軟正黑體" panose="020B0604030504040204" pitchFamily="34" charset="-120"/>
              <a:ea typeface="微軟正黑體" panose="020B0604030504040204" pitchFamily="34" charset="-120"/>
            </a:endParaRPr>
          </a:p>
        </p:txBody>
      </p:sp>
      <p:sp>
        <p:nvSpPr>
          <p:cNvPr id="29" name="箭號: 向右 28">
            <a:extLst>
              <a:ext uri="{FF2B5EF4-FFF2-40B4-BE49-F238E27FC236}">
                <a16:creationId xmlns:a16="http://schemas.microsoft.com/office/drawing/2014/main" id="{D5225F61-CAFA-23E3-2C5E-9F17ACD3EE0C}"/>
              </a:ext>
            </a:extLst>
          </p:cNvPr>
          <p:cNvSpPr/>
          <p:nvPr/>
        </p:nvSpPr>
        <p:spPr bwMode="auto">
          <a:xfrm rot="16918714">
            <a:off x="3003382" y="1416312"/>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1" name="矩形 30">
            <a:extLst>
              <a:ext uri="{FF2B5EF4-FFF2-40B4-BE49-F238E27FC236}">
                <a16:creationId xmlns:a16="http://schemas.microsoft.com/office/drawing/2014/main" id="{487402CC-F3FF-D8D3-2E5D-CF93F24917B3}"/>
              </a:ext>
            </a:extLst>
          </p:cNvPr>
          <p:cNvSpPr/>
          <p:nvPr/>
        </p:nvSpPr>
        <p:spPr bwMode="auto">
          <a:xfrm>
            <a:off x="2991270" y="765102"/>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3.Peak</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1181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a:t>EXTEST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2118563"/>
              </p:ext>
            </p:extLst>
          </p:nvPr>
        </p:nvGraphicFramePr>
        <p:xfrm>
          <a:off x="609608" y="1417645"/>
          <a:ext cx="10972800" cy="4952365"/>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EXTEST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EXTEST instruction shall only select the boundary-scan register to be connected for serial access between TDI and TDO in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While the EXTEST instruction is selected, the on-chip system logic shall be controlled such that it cannot be damaged as a result of signals received at the system input or system clock input pins. NOTE: This might be achieved by placing the on-chip system logic in a reset or hold state while the EXTEST instruction is selected</a:t>
                      </a:r>
                    </a:p>
                    <a:p>
                      <a:pPr marL="457200" indent="-457200">
                        <a:buFont typeface="+mj-lt"/>
                        <a:buAutoNum type="arabicPeriod"/>
                      </a:pPr>
                      <a:r>
                        <a:rPr lang="en-US" altLang="zh-TW" sz="1844" b="0" i="0" kern="1200" dirty="0">
                          <a:solidFill>
                            <a:schemeClr val="dk1"/>
                          </a:solidFill>
                          <a:effectLst/>
                          <a:latin typeface="+mn-lt"/>
                          <a:ea typeface="+mn-ea"/>
                          <a:cs typeface="+mn-cs"/>
                        </a:rPr>
                        <a:t>When the EXTEST instruction is selected, the state of all signals driven from system output pins shall be completely driven by the data held in the boundary-scan register and changed only on the falling edge of TCK in the Update-DR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EXTEST instruction is selected, the state of all signals received at system input pins shall be loaded into the boundary-scan register on the rising edge of TCK in the Capture-DR controller state</a:t>
                      </a:r>
                    </a:p>
                    <a:p>
                      <a:pPr marL="457200" marR="0" lvl="0" indent="-457200" algn="l" defTabSz="936124" rtl="0" eaLnBrk="1" fontAlgn="auto" latinLnBrk="0" hangingPunct="1">
                        <a:lnSpc>
                          <a:spcPct val="100000"/>
                        </a:lnSpc>
                        <a:spcBef>
                          <a:spcPts val="0"/>
                        </a:spcBef>
                        <a:spcAft>
                          <a:spcPts val="0"/>
                        </a:spcAft>
                        <a:buClrTx/>
                        <a:buSzTx/>
                        <a:buFont typeface="+mj-lt"/>
                        <a:buAutoNum type="arabicPeriod"/>
                        <a:tabLst/>
                        <a:defRPr/>
                      </a:pPr>
                      <a:r>
                        <a:rPr lang="en-US" altLang="zh-TW" dirty="0"/>
                        <a:t>The EXTEST Code should be {000…0}</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17</a:t>
            </a:fld>
            <a:endParaRPr lang="zh-TW" altLang="en-US"/>
          </a:p>
        </p:txBody>
      </p:sp>
    </p:spTree>
    <p:extLst>
      <p:ext uri="{BB962C8B-B14F-4D97-AF65-F5344CB8AC3E}">
        <p14:creationId xmlns:p14="http://schemas.microsoft.com/office/powerpoint/2010/main" val="1028457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18</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3948" y="5063472"/>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1815882"/>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EXTEST instruction is selected, the state of all signals received at system input pins shall be loaded into the boundary-scan register on the rising edge of TCK in the Capture-DR controller state</a:t>
            </a:r>
            <a:endParaRPr lang="en-US" altLang="zh-TW"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154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19</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1569660"/>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The EXTEST instruction shall only select the boundary-scan register to be connected for serial access between TDI and TDO in the Shift-DR controller state</a:t>
            </a: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93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D48CCA-8A20-C756-2C9A-83835A4844AF}"/>
              </a:ext>
            </a:extLst>
          </p:cNvPr>
          <p:cNvSpPr>
            <a:spLocks noGrp="1"/>
          </p:cNvSpPr>
          <p:nvPr>
            <p:ph type="title"/>
          </p:nvPr>
        </p:nvSpPr>
        <p:spPr/>
        <p:txBody>
          <a:bodyPr/>
          <a:lstStyle/>
          <a:p>
            <a:r>
              <a:rPr lang="en-US" altLang="zh-TW" dirty="0"/>
              <a:t>JTAG &amp; DUT</a:t>
            </a:r>
            <a:endParaRPr lang="zh-TW" altLang="en-US" dirty="0"/>
          </a:p>
        </p:txBody>
      </p:sp>
      <p:pic>
        <p:nvPicPr>
          <p:cNvPr id="5" name="內容版面配置區 4">
            <a:extLst>
              <a:ext uri="{FF2B5EF4-FFF2-40B4-BE49-F238E27FC236}">
                <a16:creationId xmlns:a16="http://schemas.microsoft.com/office/drawing/2014/main" id="{3AF98875-4807-533C-1DA7-9178EBE8A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7997" y="1825625"/>
            <a:ext cx="5856006" cy="4351338"/>
          </a:xfrm>
        </p:spPr>
      </p:pic>
      <p:sp>
        <p:nvSpPr>
          <p:cNvPr id="4" name="投影片編號版面配置區 3">
            <a:extLst>
              <a:ext uri="{FF2B5EF4-FFF2-40B4-BE49-F238E27FC236}">
                <a16:creationId xmlns:a16="http://schemas.microsoft.com/office/drawing/2014/main" id="{05332D4B-B715-8A3D-849D-BC7F342AD6CF}"/>
              </a:ext>
            </a:extLst>
          </p:cNvPr>
          <p:cNvSpPr>
            <a:spLocks noGrp="1"/>
          </p:cNvSpPr>
          <p:nvPr>
            <p:ph type="sldNum" sz="quarter" idx="12"/>
          </p:nvPr>
        </p:nvSpPr>
        <p:spPr/>
        <p:txBody>
          <a:bodyPr/>
          <a:lstStyle/>
          <a:p>
            <a:fld id="{2B502E1E-53DA-4CA8-88BB-16487AE8489E}" type="slidenum">
              <a:rPr lang="zh-TW" altLang="en-US" smtClean="0"/>
              <a:t>2</a:t>
            </a:fld>
            <a:endParaRPr lang="zh-TW" altLang="en-US"/>
          </a:p>
        </p:txBody>
      </p:sp>
    </p:spTree>
    <p:extLst>
      <p:ext uri="{BB962C8B-B14F-4D97-AF65-F5344CB8AC3E}">
        <p14:creationId xmlns:p14="http://schemas.microsoft.com/office/powerpoint/2010/main" val="342594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20</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UpdateDR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2062103"/>
          </a:xfrm>
          <a:prstGeom prst="rect">
            <a:avLst/>
          </a:prstGeom>
          <a:noFill/>
        </p:spPr>
        <p:txBody>
          <a:bodyPr wrap="square">
            <a:spAutoFit/>
          </a:bodyPr>
          <a:lstStyle/>
          <a:p>
            <a:r>
              <a:rPr lang="en-US" altLang="zh-TW" sz="1600" b="0" i="0" kern="1200" dirty="0">
                <a:solidFill>
                  <a:schemeClr val="dk1"/>
                </a:solidFill>
                <a:effectLst/>
                <a:latin typeface="+mn-lt"/>
                <a:ea typeface="+mn-ea"/>
                <a:cs typeface="+mn-cs"/>
              </a:rPr>
              <a:t>When the EXTEST instruction is selected, the state of all signals driven from system output pins shall be completely driven by the data held in the boundary-scan register and changed only on the falling edge of TCK in the Update-DR controller state</a:t>
            </a: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174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EXTEST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6A31FB9D-8100-0560-ED62-7092F45A0F58}"/>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48FE1058-FA07-3315-D314-D2EBC4273A27}"/>
              </a:ext>
            </a:extLst>
          </p:cNvPr>
          <p:cNvSpPr/>
          <p:nvPr/>
        </p:nvSpPr>
        <p:spPr bwMode="auto">
          <a:xfrm>
            <a:off x="818973" y="6023943"/>
            <a:ext cx="1192723"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B99B22B3-D822-8C8C-136D-465215C762BE}"/>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328C60DB-3044-A896-8E43-610531462A00}"/>
              </a:ext>
            </a:extLst>
          </p:cNvPr>
          <p:cNvSpPr/>
          <p:nvPr/>
        </p:nvSpPr>
        <p:spPr bwMode="auto">
          <a:xfrm>
            <a:off x="8620847" y="5954928"/>
            <a:ext cx="3559278" cy="442349"/>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3.Outcome</a:t>
            </a:r>
          </a:p>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(Same as SAMPLE/PRELOAD Pattern)</a:t>
            </a:r>
            <a:endParaRPr lang="zh-TW" altLang="en-US" sz="1600" b="1" kern="0" dirty="0">
              <a:latin typeface="微軟正黑體" panose="020B0604030504040204" pitchFamily="34" charset="-120"/>
              <a:ea typeface="微軟正黑體" panose="020B0604030504040204" pitchFamily="34" charset="-120"/>
            </a:endParaRPr>
          </a:p>
        </p:txBody>
      </p:sp>
      <p:sp>
        <p:nvSpPr>
          <p:cNvPr id="19" name="箭號: 向右 18">
            <a:extLst>
              <a:ext uri="{FF2B5EF4-FFF2-40B4-BE49-F238E27FC236}">
                <a16:creationId xmlns:a16="http://schemas.microsoft.com/office/drawing/2014/main" id="{CD95A9A9-7CBA-A3A4-440B-EE5D74E28FAE}"/>
              </a:ext>
            </a:extLst>
          </p:cNvPr>
          <p:cNvSpPr/>
          <p:nvPr/>
        </p:nvSpPr>
        <p:spPr bwMode="auto">
          <a:xfrm rot="16918714">
            <a:off x="3003382" y="1416312"/>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5" name="矩形 24">
            <a:extLst>
              <a:ext uri="{FF2B5EF4-FFF2-40B4-BE49-F238E27FC236}">
                <a16:creationId xmlns:a16="http://schemas.microsoft.com/office/drawing/2014/main" id="{D881FA34-4DE9-1B0A-3AC3-E7CC5BB73F6E}"/>
              </a:ext>
            </a:extLst>
          </p:cNvPr>
          <p:cNvSpPr/>
          <p:nvPr/>
        </p:nvSpPr>
        <p:spPr bwMode="auto">
          <a:xfrm>
            <a:off x="2991270" y="765102"/>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2.Peak</a:t>
            </a:r>
            <a:endParaRPr lang="zh-TW" altLang="en-US" sz="1600" b="1"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76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INTEST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7111423"/>
              </p:ext>
            </p:extLst>
          </p:nvPr>
        </p:nvGraphicFramePr>
        <p:xfrm>
          <a:off x="609608" y="1417645"/>
          <a:ext cx="10972800" cy="4396994"/>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INTEST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When the INTEST instruction is selected, all outputs from the component shall be defined as follows:</a:t>
                      </a:r>
                    </a:p>
                    <a:p>
                      <a:pPr marL="342900" indent="-342900">
                        <a:buFont typeface="Arial" panose="020B0604020202020204" pitchFamily="34" charset="0"/>
                        <a:buChar char="•"/>
                      </a:pPr>
                      <a:r>
                        <a:rPr lang="en-US" altLang="zh-TW" sz="1844" b="0" i="0" kern="1200" dirty="0">
                          <a:solidFill>
                            <a:schemeClr val="dk1"/>
                          </a:solidFill>
                          <a:effectLst/>
                          <a:latin typeface="+mn-lt"/>
                          <a:ea typeface="+mn-ea"/>
                          <a:cs typeface="+mn-cs"/>
                        </a:rPr>
                        <a:t>All signals driven out of the component shall be defined by data held in the boundary-scan register, and shall change only on the falling edge of TCK in the Update-DR controller state or on selection of the INTEST instruction; or</a:t>
                      </a:r>
                    </a:p>
                    <a:p>
                      <a:pPr marL="342900" indent="-342900">
                        <a:buFont typeface="Arial" panose="020B0604020202020204" pitchFamily="34" charset="0"/>
                        <a:buChar char="•"/>
                      </a:pPr>
                      <a:r>
                        <a:rPr lang="en-US" altLang="zh-TW" sz="1844" b="0" i="0" kern="1200" dirty="0">
                          <a:solidFill>
                            <a:schemeClr val="dk1"/>
                          </a:solidFill>
                          <a:effectLst/>
                          <a:latin typeface="+mn-lt"/>
                          <a:ea typeface="+mn-ea"/>
                          <a:cs typeface="+mn-cs"/>
                        </a:rPr>
                        <a:t>All outputs from the component (including those that are 2-state non-test signals) shall be placed in an inactive drive state (e.g., high-impedance) on selection of the INTEST instruction.</a:t>
                      </a:r>
                    </a:p>
                    <a:p>
                      <a:pPr marL="457200" indent="-457200">
                        <a:buFont typeface="+mj-lt"/>
                        <a:buAutoNum type="arabicPeriod" startAt="2"/>
                      </a:pPr>
                      <a:r>
                        <a:rPr lang="en-US" altLang="zh-TW" sz="1844" b="0" i="0" kern="1200" dirty="0">
                          <a:solidFill>
                            <a:schemeClr val="dk1"/>
                          </a:solidFill>
                          <a:effectLst/>
                          <a:latin typeface="+mn-lt"/>
                          <a:ea typeface="+mn-ea"/>
                          <a:cs typeface="+mn-cs"/>
                        </a:rPr>
                        <a:t>When the INTEST instruction is selected, the state of all non-clock signals driven into the system logic from the boundary-scan register shall be completely defined by the data held in the register. Additionally, when the INTEST instruction is selected, the state of all system logic outputs to the boundary-scan register shall be loaded into the register on the rising edge of TCK in the Capture-DR controller state.</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22</a:t>
            </a:fld>
            <a:endParaRPr lang="zh-TW" altLang="en-US"/>
          </a:p>
        </p:txBody>
      </p:sp>
    </p:spTree>
    <p:extLst>
      <p:ext uri="{BB962C8B-B14F-4D97-AF65-F5344CB8AC3E}">
        <p14:creationId xmlns:p14="http://schemas.microsoft.com/office/powerpoint/2010/main" val="3935578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UpdateDR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13" name="文字方塊 12">
            <a:extLst>
              <a:ext uri="{FF2B5EF4-FFF2-40B4-BE49-F238E27FC236}">
                <a16:creationId xmlns:a16="http://schemas.microsoft.com/office/drawing/2014/main" id="{2F2C1011-3828-9097-125B-0E4BFDE1928A}"/>
              </a:ext>
            </a:extLst>
          </p:cNvPr>
          <p:cNvSpPr txBox="1"/>
          <p:nvPr/>
        </p:nvSpPr>
        <p:spPr>
          <a:xfrm>
            <a:off x="9348858" y="1642382"/>
            <a:ext cx="2778363" cy="4524315"/>
          </a:xfrm>
          <a:prstGeom prst="rect">
            <a:avLst/>
          </a:prstGeom>
          <a:noFill/>
        </p:spPr>
        <p:txBody>
          <a:bodyPr wrap="square">
            <a:spAutoFit/>
          </a:bodyPr>
          <a:lstStyle/>
          <a:p>
            <a:pPr marL="342900" indent="-342900">
              <a:buFont typeface="Arial" panose="020B0604020202020204" pitchFamily="34" charset="0"/>
              <a:buChar char="•"/>
            </a:pPr>
            <a:r>
              <a:rPr lang="en-US" altLang="zh-TW" sz="1600" b="0" i="0" kern="1200" dirty="0">
                <a:solidFill>
                  <a:schemeClr val="dk1"/>
                </a:solidFill>
                <a:effectLst/>
                <a:latin typeface="+mn-lt"/>
                <a:ea typeface="+mn-ea"/>
                <a:cs typeface="+mn-cs"/>
              </a:rPr>
              <a:t>All signals driven out of the component shall be defined by data held in the boundary-scan register, and shall change only on the falling edge of TCK in the Update-DR controller state or on selection of the INTEST instruction; or</a:t>
            </a:r>
          </a:p>
          <a:p>
            <a:pPr marL="342900" indent="-342900">
              <a:buFont typeface="Arial" panose="020B0604020202020204" pitchFamily="34" charset="0"/>
              <a:buChar char="•"/>
            </a:pPr>
            <a:r>
              <a:rPr lang="en-US" altLang="zh-TW" sz="1600" b="0" i="0" kern="1200" dirty="0">
                <a:solidFill>
                  <a:schemeClr val="dk1"/>
                </a:solidFill>
                <a:effectLst/>
                <a:latin typeface="+mn-lt"/>
                <a:ea typeface="+mn-ea"/>
                <a:cs typeface="+mn-cs"/>
              </a:rPr>
              <a:t>All outputs from the component (including those that are 2-state non-test signals) shall be placed in an inactive drive state (e.g., high-impedance) on selection of the INTEST instruction.</a:t>
            </a:r>
          </a:p>
          <a:p>
            <a:endParaRPr lang="en-US" altLang="zh-TW" sz="1600" b="0" i="0" kern="1200" dirty="0">
              <a:solidFill>
                <a:schemeClr val="dk1"/>
              </a:solidFill>
              <a:effectLst/>
              <a:latin typeface="+mn-lt"/>
              <a:ea typeface="+mn-ea"/>
              <a:cs typeface="+mn-cs"/>
            </a:endParaRPr>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665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24</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Run-Test/Idle</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09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41516"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46324"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54998" y="6066058"/>
            <a:ext cx="294778"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67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26</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064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INTEST TEST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27</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p:cNvCxnSpPr>
          <p:nvPr/>
        </p:nvCxnSpPr>
        <p:spPr>
          <a:xfrm>
            <a:off x="3271832"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p:cNvCxnSpPr>
          <p:nvPr/>
        </p:nvCxnSpPr>
        <p:spPr>
          <a:xfrm>
            <a:off x="5504904" y="4830879"/>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TAP Controller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箭號: 向右 1">
            <a:extLst>
              <a:ext uri="{FF2B5EF4-FFF2-40B4-BE49-F238E27FC236}">
                <a16:creationId xmlns:a16="http://schemas.microsoft.com/office/drawing/2014/main" id="{DE530162-DB9E-5AEA-C336-D7482694FA09}"/>
              </a:ext>
            </a:extLst>
          </p:cNvPr>
          <p:cNvSpPr/>
          <p:nvPr/>
        </p:nvSpPr>
        <p:spPr bwMode="auto">
          <a:xfrm>
            <a:off x="2085018" y="609864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67019F85-3B83-E928-DE40-8440DD2C2289}"/>
              </a:ext>
            </a:extLst>
          </p:cNvPr>
          <p:cNvSpPr/>
          <p:nvPr/>
        </p:nvSpPr>
        <p:spPr bwMode="auto">
          <a:xfrm>
            <a:off x="818973" y="6023943"/>
            <a:ext cx="1192723"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1.Test case</a:t>
            </a:r>
            <a:endParaRPr lang="zh-TW" altLang="en-US" sz="1600" b="1" kern="0" dirty="0">
              <a:latin typeface="微軟正黑體" panose="020B0604030504040204" pitchFamily="34" charset="-120"/>
              <a:ea typeface="微軟正黑體" panose="020B0604030504040204" pitchFamily="34" charset="-120"/>
            </a:endParaRPr>
          </a:p>
        </p:txBody>
      </p:sp>
      <p:sp>
        <p:nvSpPr>
          <p:cNvPr id="5" name="箭號: 向右 4">
            <a:extLst>
              <a:ext uri="{FF2B5EF4-FFF2-40B4-BE49-F238E27FC236}">
                <a16:creationId xmlns:a16="http://schemas.microsoft.com/office/drawing/2014/main" id="{4E878D57-52AA-158A-25EB-31B4EE0992CB}"/>
              </a:ext>
            </a:extLst>
          </p:cNvPr>
          <p:cNvSpPr/>
          <p:nvPr/>
        </p:nvSpPr>
        <p:spPr bwMode="auto">
          <a:xfrm rot="16918714">
            <a:off x="3169210" y="1450864"/>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A98A345A-A05B-B4CF-BA47-8BB1B954FC5F}"/>
              </a:ext>
            </a:extLst>
          </p:cNvPr>
          <p:cNvSpPr/>
          <p:nvPr/>
        </p:nvSpPr>
        <p:spPr bwMode="auto">
          <a:xfrm>
            <a:off x="3157098" y="799654"/>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2.Peak</a:t>
            </a:r>
            <a:endParaRPr lang="zh-TW" altLang="en-US" sz="1600" b="1" kern="0" dirty="0">
              <a:latin typeface="微軟正黑體" panose="020B0604030504040204" pitchFamily="34" charset="-120"/>
              <a:ea typeface="微軟正黑體" panose="020B0604030504040204" pitchFamily="34" charset="-120"/>
            </a:endParaRPr>
          </a:p>
        </p:txBody>
      </p:sp>
      <p:sp>
        <p:nvSpPr>
          <p:cNvPr id="25" name="箭號: 向右 24">
            <a:extLst>
              <a:ext uri="{FF2B5EF4-FFF2-40B4-BE49-F238E27FC236}">
                <a16:creationId xmlns:a16="http://schemas.microsoft.com/office/drawing/2014/main" id="{E051B2DF-6F60-6372-2B41-642377310577}"/>
              </a:ext>
            </a:extLst>
          </p:cNvPr>
          <p:cNvSpPr/>
          <p:nvPr/>
        </p:nvSpPr>
        <p:spPr bwMode="auto">
          <a:xfrm rot="16918714">
            <a:off x="5432573" y="165434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4AD2E86-529F-A1A4-C41C-994C5BACED0F}"/>
              </a:ext>
            </a:extLst>
          </p:cNvPr>
          <p:cNvSpPr/>
          <p:nvPr/>
        </p:nvSpPr>
        <p:spPr bwMode="auto">
          <a:xfrm>
            <a:off x="5420461" y="1003137"/>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3.Peak</a:t>
            </a:r>
            <a:endParaRPr lang="zh-TW" altLang="en-US" sz="1600" b="1" kern="0" dirty="0">
              <a:latin typeface="微軟正黑體" panose="020B0604030504040204" pitchFamily="34" charset="-120"/>
              <a:ea typeface="微軟正黑體" panose="020B0604030504040204" pitchFamily="34" charset="-120"/>
            </a:endParaRPr>
          </a:p>
        </p:txBody>
      </p:sp>
      <p:sp>
        <p:nvSpPr>
          <p:cNvPr id="28" name="箭號: 向右 27">
            <a:extLst>
              <a:ext uri="{FF2B5EF4-FFF2-40B4-BE49-F238E27FC236}">
                <a16:creationId xmlns:a16="http://schemas.microsoft.com/office/drawing/2014/main" id="{5E17C622-397B-FC51-09AB-070227C508F2}"/>
              </a:ext>
            </a:extLst>
          </p:cNvPr>
          <p:cNvSpPr/>
          <p:nvPr/>
        </p:nvSpPr>
        <p:spPr bwMode="auto">
          <a:xfrm rot="16918714">
            <a:off x="6487657" y="1654347"/>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29" name="矩形 28">
            <a:extLst>
              <a:ext uri="{FF2B5EF4-FFF2-40B4-BE49-F238E27FC236}">
                <a16:creationId xmlns:a16="http://schemas.microsoft.com/office/drawing/2014/main" id="{A891E8E1-D3AC-F28A-7E1C-F030B745347C}"/>
              </a:ext>
            </a:extLst>
          </p:cNvPr>
          <p:cNvSpPr/>
          <p:nvPr/>
        </p:nvSpPr>
        <p:spPr bwMode="auto">
          <a:xfrm>
            <a:off x="6494702" y="1007195"/>
            <a:ext cx="1002590" cy="365124"/>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4.Peak</a:t>
            </a:r>
            <a:endParaRPr lang="zh-TW" altLang="en-US" sz="1600" b="1" kern="0" dirty="0">
              <a:latin typeface="微軟正黑體" panose="020B0604030504040204" pitchFamily="34" charset="-120"/>
              <a:ea typeface="微軟正黑體" panose="020B0604030504040204" pitchFamily="34" charset="-120"/>
            </a:endParaRPr>
          </a:p>
        </p:txBody>
      </p:sp>
      <p:sp>
        <p:nvSpPr>
          <p:cNvPr id="31" name="投影片編號版面配置區 3">
            <a:extLst>
              <a:ext uri="{FF2B5EF4-FFF2-40B4-BE49-F238E27FC236}">
                <a16:creationId xmlns:a16="http://schemas.microsoft.com/office/drawing/2014/main" id="{16C5777C-B6FC-426E-3B5F-D947B26CB4D2}"/>
              </a:ext>
            </a:extLst>
          </p:cNvPr>
          <p:cNvSpPr txBox="1">
            <a:spLocks/>
          </p:cNvSpPr>
          <p:nvPr/>
        </p:nvSpPr>
        <p:spPr>
          <a:xfrm>
            <a:off x="9163230" y="6021299"/>
            <a:ext cx="2844803" cy="365124"/>
          </a:xfrm>
          <a:prstGeom prst="rect">
            <a:avLst/>
          </a:prstGeom>
        </p:spPr>
        <p:txBody>
          <a:bodyPr vert="horz" lIns="30441" tIns="15219" rIns="30441" bIns="15219" rtlCol="0" anchor="ctr"/>
          <a:lstStyle>
            <a:defPPr>
              <a:defRPr lang="zh-TW"/>
            </a:defPPr>
            <a:lvl1pPr marL="0" algn="r" defTabSz="1050626" rtl="0" eaLnBrk="1" latinLnBrk="0" hangingPunct="1">
              <a:defRPr sz="1780" kern="1200">
                <a:solidFill>
                  <a:schemeClr val="tx1">
                    <a:tint val="75000"/>
                  </a:schemeClr>
                </a:solidFill>
                <a:latin typeface="+mn-lt"/>
                <a:ea typeface="+mn-ea"/>
                <a:cs typeface="+mn-cs"/>
              </a:defRPr>
            </a:lvl1pPr>
            <a:lvl2pPr marL="525308" algn="l" defTabSz="1050626" rtl="0" eaLnBrk="1" latinLnBrk="0" hangingPunct="1">
              <a:defRPr sz="2070" kern="1200">
                <a:solidFill>
                  <a:schemeClr val="tx1"/>
                </a:solidFill>
                <a:latin typeface="+mn-lt"/>
                <a:ea typeface="+mn-ea"/>
                <a:cs typeface="+mn-cs"/>
              </a:defRPr>
            </a:lvl2pPr>
            <a:lvl3pPr marL="1050626" algn="l" defTabSz="1050626" rtl="0" eaLnBrk="1" latinLnBrk="0" hangingPunct="1">
              <a:defRPr sz="2070" kern="1200">
                <a:solidFill>
                  <a:schemeClr val="tx1"/>
                </a:solidFill>
                <a:latin typeface="+mn-lt"/>
                <a:ea typeface="+mn-ea"/>
                <a:cs typeface="+mn-cs"/>
              </a:defRPr>
            </a:lvl3pPr>
            <a:lvl4pPr marL="1575931" algn="l" defTabSz="1050626" rtl="0" eaLnBrk="1" latinLnBrk="0" hangingPunct="1">
              <a:defRPr sz="2070" kern="1200">
                <a:solidFill>
                  <a:schemeClr val="tx1"/>
                </a:solidFill>
                <a:latin typeface="+mn-lt"/>
                <a:ea typeface="+mn-ea"/>
                <a:cs typeface="+mn-cs"/>
              </a:defRPr>
            </a:lvl4pPr>
            <a:lvl5pPr marL="2101243" algn="l" defTabSz="1050626" rtl="0" eaLnBrk="1" latinLnBrk="0" hangingPunct="1">
              <a:defRPr sz="2070" kern="1200">
                <a:solidFill>
                  <a:schemeClr val="tx1"/>
                </a:solidFill>
                <a:latin typeface="+mn-lt"/>
                <a:ea typeface="+mn-ea"/>
                <a:cs typeface="+mn-cs"/>
              </a:defRPr>
            </a:lvl5pPr>
            <a:lvl6pPr marL="2626552" algn="l" defTabSz="1050626" rtl="0" eaLnBrk="1" latinLnBrk="0" hangingPunct="1">
              <a:defRPr sz="2070" kern="1200">
                <a:solidFill>
                  <a:schemeClr val="tx1"/>
                </a:solidFill>
                <a:latin typeface="+mn-lt"/>
                <a:ea typeface="+mn-ea"/>
                <a:cs typeface="+mn-cs"/>
              </a:defRPr>
            </a:lvl6pPr>
            <a:lvl7pPr marL="3151864" algn="l" defTabSz="1050626" rtl="0" eaLnBrk="1" latinLnBrk="0" hangingPunct="1">
              <a:defRPr sz="2070" kern="1200">
                <a:solidFill>
                  <a:schemeClr val="tx1"/>
                </a:solidFill>
                <a:latin typeface="+mn-lt"/>
                <a:ea typeface="+mn-ea"/>
                <a:cs typeface="+mn-cs"/>
              </a:defRPr>
            </a:lvl7pPr>
            <a:lvl8pPr marL="3677178" algn="l" defTabSz="1050626" rtl="0" eaLnBrk="1" latinLnBrk="0" hangingPunct="1">
              <a:defRPr sz="2070" kern="1200">
                <a:solidFill>
                  <a:schemeClr val="tx1"/>
                </a:solidFill>
                <a:latin typeface="+mn-lt"/>
                <a:ea typeface="+mn-ea"/>
                <a:cs typeface="+mn-cs"/>
              </a:defRPr>
            </a:lvl8pPr>
            <a:lvl9pPr marL="4202486" algn="l" defTabSz="1050626" rtl="0" eaLnBrk="1" latinLnBrk="0" hangingPunct="1">
              <a:defRPr sz="2070" kern="1200">
                <a:solidFill>
                  <a:schemeClr val="tx1"/>
                </a:solidFill>
                <a:latin typeface="+mn-lt"/>
                <a:ea typeface="+mn-ea"/>
                <a:cs typeface="+mn-cs"/>
              </a:defRPr>
            </a:lvl9pPr>
          </a:lstStyle>
          <a:p>
            <a:fld id="{2B502E1E-53DA-4CA8-88BB-16487AE8489E}" type="slidenum">
              <a:rPr lang="zh-TW" altLang="en-US" smtClean="0"/>
              <a:pPr/>
              <a:t>27</a:t>
            </a:fld>
            <a:endParaRPr lang="zh-TW" altLang="en-US"/>
          </a:p>
        </p:txBody>
      </p:sp>
      <p:sp>
        <p:nvSpPr>
          <p:cNvPr id="40" name="箭號: 向右 39">
            <a:extLst>
              <a:ext uri="{FF2B5EF4-FFF2-40B4-BE49-F238E27FC236}">
                <a16:creationId xmlns:a16="http://schemas.microsoft.com/office/drawing/2014/main" id="{56FE29EB-B722-9351-44EF-D8B1BFD29EBA}"/>
              </a:ext>
            </a:extLst>
          </p:cNvPr>
          <p:cNvSpPr/>
          <p:nvPr/>
        </p:nvSpPr>
        <p:spPr bwMode="auto">
          <a:xfrm>
            <a:off x="7853945" y="6086641"/>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42" name="矩形 41">
            <a:extLst>
              <a:ext uri="{FF2B5EF4-FFF2-40B4-BE49-F238E27FC236}">
                <a16:creationId xmlns:a16="http://schemas.microsoft.com/office/drawing/2014/main" id="{10C5B721-C9B5-8562-60FF-4F028D20BA74}"/>
              </a:ext>
            </a:extLst>
          </p:cNvPr>
          <p:cNvSpPr/>
          <p:nvPr/>
        </p:nvSpPr>
        <p:spPr bwMode="auto">
          <a:xfrm>
            <a:off x="8620847" y="5954928"/>
            <a:ext cx="1369948" cy="442349"/>
          </a:xfrm>
          <a:prstGeom prst="rect">
            <a:avLst/>
          </a:prstGeom>
          <a:noFill/>
          <a:ln>
            <a:solidFill>
              <a:srgbClr val="0070C0"/>
            </a:solidFill>
          </a:ln>
        </p:spPr>
        <p:txBody>
          <a:bodyPr wrap="none" lIns="29626" tIns="14812" rIns="29626" bIns="14812" rtlCol="0" anchor="ctr"/>
          <a:lstStyle/>
          <a:p>
            <a:pPr algn="ctr" eaLnBrk="1" fontAlgn="base" hangingPunct="1">
              <a:spcBef>
                <a:spcPct val="0"/>
              </a:spcBef>
              <a:spcAft>
                <a:spcPct val="0"/>
              </a:spcAft>
            </a:pPr>
            <a:r>
              <a:rPr lang="en-US" altLang="zh-TW" sz="1600" b="1" kern="0" dirty="0">
                <a:latin typeface="微軟正黑體" panose="020B0604030504040204" pitchFamily="34" charset="-120"/>
                <a:ea typeface="微軟正黑體" panose="020B0604030504040204" pitchFamily="34" charset="-120"/>
              </a:rPr>
              <a:t>4.Outcome</a:t>
            </a:r>
          </a:p>
        </p:txBody>
      </p:sp>
    </p:spTree>
    <p:extLst>
      <p:ext uri="{BB962C8B-B14F-4D97-AF65-F5344CB8AC3E}">
        <p14:creationId xmlns:p14="http://schemas.microsoft.com/office/powerpoint/2010/main" val="50371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805683761"/>
              </p:ext>
            </p:extLst>
          </p:nvPr>
        </p:nvGraphicFramePr>
        <p:xfrm>
          <a:off x="609608" y="1417645"/>
          <a:ext cx="10972800" cy="4678045"/>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When the RUNBIST instruction is selected, the test data register into which the results of the self-test(s) will be loaded shall be connected for serial access between TDI and TDO in the Shift-DR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Self-test mode(s) of operation accessed through the RUNBIST instruction shall execute only in the Run-Test/Idle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Where a test data register (other than the boundary-scan register) shall be initialized prior to the execution of the self-test, this shall occur at the start of the self-test without any requirement to shift data into the component (i.e., there shall be no requirement to enter seed values into any test data register other than the boundary-scan register). </a:t>
                      </a:r>
                    </a:p>
                    <a:p>
                      <a:pPr marL="457200" indent="-457200">
                        <a:buFont typeface="+mj-lt"/>
                        <a:buAutoNum type="arabicPeriod"/>
                      </a:pPr>
                      <a:r>
                        <a:rPr lang="en-US" altLang="zh-TW" sz="1844" b="0" i="0" kern="1200" dirty="0">
                          <a:solidFill>
                            <a:schemeClr val="dk1"/>
                          </a:solidFill>
                          <a:effectLst/>
                          <a:latin typeface="+mn-lt"/>
                          <a:ea typeface="+mn-ea"/>
                          <a:cs typeface="+mn-cs"/>
                        </a:rPr>
                        <a:t>A duration shall be specified for the test executed in response to the RUNBIST instruction (e.g., a number of rising edges of TCK or the system clock). </a:t>
                      </a:r>
                    </a:p>
                    <a:p>
                      <a:pPr marL="457200" marR="0" lvl="0" indent="-457200" algn="l" defTabSz="936124" rtl="0" eaLnBrk="1" fontAlgn="auto" latinLnBrk="0" hangingPunct="1">
                        <a:lnSpc>
                          <a:spcPct val="100000"/>
                        </a:lnSpc>
                        <a:spcBef>
                          <a:spcPts val="0"/>
                        </a:spcBef>
                        <a:spcAft>
                          <a:spcPts val="0"/>
                        </a:spcAft>
                        <a:buClrTx/>
                        <a:buSzTx/>
                        <a:buFont typeface="+mj-lt"/>
                        <a:buAutoNum type="arabicPeriod"/>
                        <a:tabLst/>
                        <a:defRPr/>
                      </a:pPr>
                      <a:r>
                        <a:rPr lang="en-US" altLang="zh-TW" sz="1844" b="0" i="0" kern="1200" dirty="0">
                          <a:solidFill>
                            <a:schemeClr val="dk1"/>
                          </a:solidFill>
                          <a:effectLst/>
                          <a:latin typeface="+mn-lt"/>
                          <a:ea typeface="+mn-ea"/>
                          <a:cs typeface="+mn-cs"/>
                        </a:rPr>
                        <a:t>The result of the self-test(s) executed in response to the RUNBIST instruction shall be loaded into the test data register connected between TDI and TDO no later than the rising edge of TCK in the Capture-DR controller state. </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28</a:t>
            </a:fld>
            <a:endParaRPr lang="zh-TW" altLang="en-US"/>
          </a:p>
        </p:txBody>
      </p:sp>
    </p:spTree>
    <p:extLst>
      <p:ext uri="{BB962C8B-B14F-4D97-AF65-F5344CB8AC3E}">
        <p14:creationId xmlns:p14="http://schemas.microsoft.com/office/powerpoint/2010/main" val="841175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501051418"/>
              </p:ext>
            </p:extLst>
          </p:nvPr>
        </p:nvGraphicFramePr>
        <p:xfrm>
          <a:off x="609608" y="1417645"/>
          <a:ext cx="10972800" cy="4115943"/>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startAt="6"/>
                      </a:pPr>
                      <a:r>
                        <a:rPr lang="en-US" altLang="zh-TW" sz="1844" b="0" i="0" kern="1200" dirty="0">
                          <a:solidFill>
                            <a:schemeClr val="dk1"/>
                          </a:solidFill>
                          <a:effectLst/>
                          <a:latin typeface="+mn-lt"/>
                          <a:ea typeface="+mn-ea"/>
                          <a:cs typeface="+mn-cs"/>
                        </a:rPr>
                        <a:t>Following the specified minimum duration, the test result observed by loading and shifting of the test data register selected by the RUNBIST instruction shall be constant regardless of when the Capture-DR controller state is entered. </a:t>
                      </a:r>
                    </a:p>
                    <a:p>
                      <a:pPr marL="457200" indent="-457200">
                        <a:buFont typeface="+mj-lt"/>
                        <a:buAutoNum type="arabicPeriod" startAt="6"/>
                      </a:pPr>
                      <a:r>
                        <a:rPr lang="en-US" altLang="zh-TW" sz="1844" b="0" i="0" kern="1200" dirty="0">
                          <a:solidFill>
                            <a:schemeClr val="dk1"/>
                          </a:solidFill>
                          <a:effectLst/>
                          <a:latin typeface="+mn-lt"/>
                          <a:ea typeface="+mn-ea"/>
                          <a:cs typeface="+mn-cs"/>
                        </a:rPr>
                        <a:t>Use of the RUNBIST instruction shall give the same result in all versions of a component. </a:t>
                      </a:r>
                    </a:p>
                    <a:p>
                      <a:pPr marL="457200" indent="-457200">
                        <a:buFont typeface="+mj-lt"/>
                        <a:buAutoNum type="arabicPeriod" startAt="6"/>
                      </a:pPr>
                      <a:r>
                        <a:rPr lang="en-US" altLang="zh-TW" sz="1844" b="0" i="0" kern="1200" dirty="0">
                          <a:solidFill>
                            <a:schemeClr val="dk1"/>
                          </a:solidFill>
                          <a:effectLst/>
                          <a:latin typeface="+mn-lt"/>
                          <a:ea typeface="+mn-ea"/>
                          <a:cs typeface="+mn-cs"/>
                        </a:rPr>
                        <a:t>Data shifted out of a component following completion of execution of a self-test accessed using the RUNBIST instruction shall be independent of the operation of off-chip circuitry or board-level interconnections. </a:t>
                      </a:r>
                    </a:p>
                    <a:p>
                      <a:pPr marL="457200" indent="-457200">
                        <a:buFont typeface="+mj-lt"/>
                        <a:buAutoNum type="arabicPeriod" startAt="6"/>
                      </a:pPr>
                      <a:r>
                        <a:rPr lang="en-US" altLang="zh-TW" sz="1844" b="0" i="0" kern="1200" dirty="0">
                          <a:solidFill>
                            <a:schemeClr val="dk1"/>
                          </a:solidFill>
                          <a:effectLst/>
                          <a:latin typeface="+mn-lt"/>
                          <a:ea typeface="+mn-ea"/>
                          <a:cs typeface="+mn-cs"/>
                        </a:rPr>
                        <a:t>All stages of the test data register selected by the RUNBIST instruction shall be set to determine logic states (0 or 1) in the Capture-DR controller state. </a:t>
                      </a:r>
                    </a:p>
                    <a:p>
                      <a:pPr marL="457200" indent="-457200">
                        <a:buFont typeface="+mj-lt"/>
                        <a:buAutoNum type="arabicPeriod" startAt="6"/>
                      </a:pPr>
                      <a:r>
                        <a:rPr lang="en-US" altLang="zh-TW" sz="1844" b="0" i="0" kern="1200" dirty="0">
                          <a:solidFill>
                            <a:schemeClr val="dk1"/>
                          </a:solidFill>
                          <a:effectLst/>
                          <a:latin typeface="+mn-lt"/>
                          <a:ea typeface="+mn-ea"/>
                          <a:cs typeface="+mn-cs"/>
                        </a:rPr>
                        <a:t>The design of the component shall ensure that results of self-tests executed in response to the RUNBIST instruction are not affected by signals received at non-JTAG system input pins.</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29</a:t>
            </a:fld>
            <a:endParaRPr lang="zh-TW" altLang="en-US"/>
          </a:p>
        </p:txBody>
      </p:sp>
    </p:spTree>
    <p:extLst>
      <p:ext uri="{BB962C8B-B14F-4D97-AF65-F5344CB8AC3E}">
        <p14:creationId xmlns:p14="http://schemas.microsoft.com/office/powerpoint/2010/main" val="162453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76D28D-4433-891C-D835-745ECC34B1EB}"/>
              </a:ext>
            </a:extLst>
          </p:cNvPr>
          <p:cNvSpPr>
            <a:spLocks noGrp="1"/>
          </p:cNvSpPr>
          <p:nvPr>
            <p:ph type="title"/>
          </p:nvPr>
        </p:nvSpPr>
        <p:spPr/>
        <p:txBody>
          <a:bodyPr/>
          <a:lstStyle/>
          <a:p>
            <a:r>
              <a:rPr lang="en-US" altLang="zh-TW" dirty="0"/>
              <a:t>JTAG Overview</a:t>
            </a:r>
            <a:endParaRPr lang="zh-TW" altLang="en-US" dirty="0"/>
          </a:p>
        </p:txBody>
      </p:sp>
      <p:pic>
        <p:nvPicPr>
          <p:cNvPr id="5" name="內容版面配置區 4">
            <a:extLst>
              <a:ext uri="{FF2B5EF4-FFF2-40B4-BE49-F238E27FC236}">
                <a16:creationId xmlns:a16="http://schemas.microsoft.com/office/drawing/2014/main" id="{C7551A2A-D98A-7AAC-E3E4-FCA64AA932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704" y="1476797"/>
            <a:ext cx="4978073" cy="4525963"/>
          </a:xfrm>
        </p:spPr>
      </p:pic>
      <p:sp>
        <p:nvSpPr>
          <p:cNvPr id="6" name="投影片編號版面配置區 5">
            <a:extLst>
              <a:ext uri="{FF2B5EF4-FFF2-40B4-BE49-F238E27FC236}">
                <a16:creationId xmlns:a16="http://schemas.microsoft.com/office/drawing/2014/main" id="{D6214FF2-871A-254F-D4F9-972DD808C0FC}"/>
              </a:ext>
            </a:extLst>
          </p:cNvPr>
          <p:cNvSpPr>
            <a:spLocks noGrp="1"/>
          </p:cNvSpPr>
          <p:nvPr>
            <p:ph type="sldNum" sz="quarter" idx="12"/>
          </p:nvPr>
        </p:nvSpPr>
        <p:spPr/>
        <p:txBody>
          <a:bodyPr/>
          <a:lstStyle/>
          <a:p>
            <a:fld id="{2B502E1E-53DA-4CA8-88BB-16487AE8489E}" type="slidenum">
              <a:rPr lang="zh-TW" altLang="en-US" smtClean="0"/>
              <a:t>3</a:t>
            </a:fld>
            <a:endParaRPr lang="zh-TW" altLang="en-US"/>
          </a:p>
        </p:txBody>
      </p:sp>
      <p:sp>
        <p:nvSpPr>
          <p:cNvPr id="3" name="文字方塊 2">
            <a:extLst>
              <a:ext uri="{FF2B5EF4-FFF2-40B4-BE49-F238E27FC236}">
                <a16:creationId xmlns:a16="http://schemas.microsoft.com/office/drawing/2014/main" id="{908E9D6C-3ADB-96DC-2F48-49176C9949E7}"/>
              </a:ext>
            </a:extLst>
          </p:cNvPr>
          <p:cNvSpPr txBox="1"/>
          <p:nvPr/>
        </p:nvSpPr>
        <p:spPr>
          <a:xfrm>
            <a:off x="838200" y="1790299"/>
            <a:ext cx="4138061" cy="2862322"/>
          </a:xfrm>
          <a:prstGeom prst="rect">
            <a:avLst/>
          </a:prstGeom>
          <a:noFill/>
        </p:spPr>
        <p:txBody>
          <a:bodyPr wrap="square" rtlCol="0">
            <a:spAutoFit/>
          </a:bodyPr>
          <a:lstStyle/>
          <a:p>
            <a:r>
              <a:rPr lang="en-US" altLang="zh-TW" b="1" dirty="0"/>
              <a:t>Input PIN</a:t>
            </a:r>
            <a:r>
              <a:rPr lang="en-US" altLang="zh-TW" dirty="0"/>
              <a:t>: TMS</a:t>
            </a:r>
            <a:r>
              <a:rPr lang="zh-TW" altLang="en-US" dirty="0"/>
              <a:t>、</a:t>
            </a:r>
            <a:r>
              <a:rPr lang="en-US" altLang="zh-TW" dirty="0"/>
              <a:t>TCK</a:t>
            </a:r>
            <a:r>
              <a:rPr lang="zh-TW" altLang="en-US" dirty="0"/>
              <a:t>、</a:t>
            </a:r>
            <a:r>
              <a:rPr lang="en-US" altLang="zh-TW" dirty="0"/>
              <a:t>TDI</a:t>
            </a:r>
          </a:p>
          <a:p>
            <a:r>
              <a:rPr lang="en-US" altLang="zh-TW" b="1" dirty="0"/>
              <a:t>Output PIN</a:t>
            </a:r>
            <a:r>
              <a:rPr lang="en-US" altLang="zh-TW" dirty="0"/>
              <a:t>: TDO</a:t>
            </a:r>
          </a:p>
          <a:p>
            <a:endParaRPr lang="en-US" altLang="zh-TW" dirty="0"/>
          </a:p>
          <a:p>
            <a:r>
              <a:rPr lang="en-US" altLang="zh-TW" b="1" dirty="0"/>
              <a:t>Block</a:t>
            </a:r>
            <a:r>
              <a:rPr lang="en-US" altLang="zh-TW" dirty="0"/>
              <a:t>:</a:t>
            </a:r>
          </a:p>
          <a:p>
            <a:r>
              <a:rPr lang="en-US" altLang="zh-TW" dirty="0"/>
              <a:t>Boundary Scan Register</a:t>
            </a:r>
          </a:p>
          <a:p>
            <a:r>
              <a:rPr lang="en-US" altLang="zh-TW" dirty="0"/>
              <a:t>TAP Controller</a:t>
            </a:r>
          </a:p>
          <a:p>
            <a:r>
              <a:rPr lang="en-US" altLang="zh-TW" dirty="0"/>
              <a:t>Instruction Register</a:t>
            </a:r>
          </a:p>
          <a:p>
            <a:r>
              <a:rPr lang="en-US" altLang="zh-TW" dirty="0"/>
              <a:t>Instruction Decoder</a:t>
            </a:r>
          </a:p>
          <a:p>
            <a:r>
              <a:rPr lang="en-US" altLang="zh-TW" dirty="0"/>
              <a:t>Bypass Register</a:t>
            </a:r>
          </a:p>
          <a:p>
            <a:endParaRPr lang="zh-TW" altLang="en-US" dirty="0"/>
          </a:p>
        </p:txBody>
      </p:sp>
    </p:spTree>
    <p:extLst>
      <p:ext uri="{BB962C8B-B14F-4D97-AF65-F5344CB8AC3E}">
        <p14:creationId xmlns:p14="http://schemas.microsoft.com/office/powerpoint/2010/main" val="3840382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RUNBIST</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89249711"/>
              </p:ext>
            </p:extLst>
          </p:nvPr>
        </p:nvGraphicFramePr>
        <p:xfrm>
          <a:off x="609608" y="1417645"/>
          <a:ext cx="10972800" cy="3834892"/>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RUNBIST</a:t>
                      </a:r>
                      <a:endParaRPr lang="zh-TW" altLang="en-US" dirty="0"/>
                    </a:p>
                  </a:txBody>
                  <a:tcPr/>
                </a:tc>
                <a:tc>
                  <a:txBody>
                    <a:bodyPr/>
                    <a:lstStyle/>
                    <a:p>
                      <a:pPr marL="457200" indent="-457200">
                        <a:buFont typeface="+mj-lt"/>
                        <a:buAutoNum type="arabicPeriod" startAt="11"/>
                      </a:pPr>
                      <a:r>
                        <a:rPr lang="en-US" altLang="zh-TW" sz="1844" b="0" i="0" kern="1200" dirty="0">
                          <a:solidFill>
                            <a:schemeClr val="dk1"/>
                          </a:solidFill>
                          <a:effectLst/>
                          <a:latin typeface="+mn-lt"/>
                          <a:ea typeface="+mn-ea"/>
                          <a:cs typeface="+mn-cs"/>
                        </a:rPr>
                        <a:t>When the RUNBIST instruction is selected, all system outputs from the component shall be deactivated as follows: </a:t>
                      </a:r>
                    </a:p>
                    <a:p>
                      <a:pPr marL="514350" indent="-514350">
                        <a:buFont typeface="+mj-lt"/>
                        <a:buAutoNum type="romanLcParenR"/>
                      </a:pPr>
                      <a:r>
                        <a:rPr lang="en-US" altLang="zh-TW" sz="1844" b="0" i="0" kern="1200" dirty="0">
                          <a:solidFill>
                            <a:schemeClr val="dk1"/>
                          </a:solidFill>
                          <a:effectLst/>
                          <a:latin typeface="+mn-lt"/>
                          <a:ea typeface="+mn-ea"/>
                          <a:cs typeface="+mn-cs"/>
                        </a:rPr>
                        <a:t>All signals driven out of the component shall be deactivated by data held in the boundary-scan register and shall change only on the falling edge of TCK in the Update-DR controller state or on selection of the RUNBIST instruction; or </a:t>
                      </a:r>
                    </a:p>
                    <a:p>
                      <a:pPr marL="514350" indent="-514350">
                        <a:buFont typeface="+mj-lt"/>
                        <a:buAutoNum type="romanLcParenR"/>
                      </a:pPr>
                      <a:r>
                        <a:rPr lang="en-US" altLang="zh-TW" sz="1844" b="0" i="0" kern="1200" dirty="0">
                          <a:solidFill>
                            <a:schemeClr val="dk1"/>
                          </a:solidFill>
                          <a:effectLst/>
                          <a:latin typeface="+mn-lt"/>
                          <a:ea typeface="+mn-ea"/>
                          <a:cs typeface="+mn-cs"/>
                        </a:rPr>
                        <a:t>All outputs from the component (including those that are 2-state non-test signals) shall be placed in an inactive drive state (e.g., high-impedance) upon selection of the RUNBIST instruction.</a:t>
                      </a:r>
                    </a:p>
                    <a:p>
                      <a:pPr marL="457200" indent="-457200">
                        <a:buFont typeface="+mj-lt"/>
                        <a:buAutoNum type="arabicPeriod" startAt="12"/>
                      </a:pPr>
                      <a:r>
                        <a:rPr lang="en-US" altLang="zh-TW" sz="1844" b="0" i="0" kern="1200" dirty="0">
                          <a:solidFill>
                            <a:schemeClr val="dk1"/>
                          </a:solidFill>
                          <a:effectLst/>
                          <a:latin typeface="+mn-lt"/>
                          <a:ea typeface="+mn-ea"/>
                          <a:cs typeface="+mn-cs"/>
                        </a:rPr>
                        <a:t>The states of the parallel output registers or latches in boundary-scan registers cells located at system output pins (2-state, 3-state, or bidirectional) shall not change while the RUNBIST instruction is selected, unless the associated pins have been placed in an inactive drive state (e.g., high-impedance)</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30</a:t>
            </a:fld>
            <a:endParaRPr lang="zh-TW" altLang="en-US"/>
          </a:p>
        </p:txBody>
      </p:sp>
    </p:spTree>
    <p:extLst>
      <p:ext uri="{BB962C8B-B14F-4D97-AF65-F5344CB8AC3E}">
        <p14:creationId xmlns:p14="http://schemas.microsoft.com/office/powerpoint/2010/main" val="1454146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Run-Test/Idle</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8F72546-D728-8409-8EAF-AFDE122C5EF9}"/>
              </a:ext>
            </a:extLst>
          </p:cNvPr>
          <p:cNvSpPr/>
          <p:nvPr/>
        </p:nvSpPr>
        <p:spPr bwMode="auto">
          <a:xfrm>
            <a:off x="3836270" y="4596379"/>
            <a:ext cx="1538198" cy="239982"/>
          </a:xfrm>
          <a:prstGeom prst="rect">
            <a:avLst/>
          </a:prstGeom>
          <a:noFill/>
          <a:ln>
            <a:solidFill>
              <a:srgbClr val="FF0000"/>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Test Data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72392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32</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6"/>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CaptureDR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41516"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46324" y="6066059"/>
            <a:ext cx="300699"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54998" y="6066058"/>
            <a:ext cx="294778" cy="308840"/>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955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RUNBIST</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33</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p:cNvCxnSpPr>
          <p:nvPr/>
        </p:nvCxnSpPr>
        <p:spPr>
          <a:xfrm flipH="1">
            <a:off x="2999212" y="5022627"/>
            <a:ext cx="5921" cy="10285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88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CLAMP</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370766129"/>
              </p:ext>
            </p:extLst>
          </p:nvPr>
        </p:nvGraphicFramePr>
        <p:xfrm>
          <a:off x="609608" y="1148337"/>
          <a:ext cx="10972800" cy="5228336"/>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4268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4479608">
                <a:tc>
                  <a:txBody>
                    <a:bodyPr/>
                    <a:lstStyle/>
                    <a:p>
                      <a:pPr algn="ctr"/>
                      <a:r>
                        <a:rPr lang="en-US" altLang="zh-TW" dirty="0"/>
                        <a:t>CLAMP</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CLAMP instruction shall select the Bypass Register to be connected for serial access between TDI and TDO in the Shift-DR controller state. NOTE: The Bypass Register will behave fully as described in Chapter 9 while the CLAMP instruction is selected. Therefore, it will load a logic 0 during the Capture-DR controller state and shift data during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CLAMP instruction is selected, the state of all signals driven from system output pins shall be completely derived by the data held in the boundary-scan register. For example, this data may be shifted into the boundary-scan register by previous use of the SAMPLE/PRELOAD instruction.</a:t>
                      </a:r>
                    </a:p>
                    <a:p>
                      <a:pPr marL="457200" indent="-457200">
                        <a:buFont typeface="+mj-lt"/>
                        <a:buAutoNum type="arabicPeriod"/>
                      </a:pPr>
                      <a:r>
                        <a:rPr lang="en-US" altLang="zh-TW" sz="1844" b="0" i="0" kern="1200" dirty="0">
                          <a:solidFill>
                            <a:schemeClr val="dk1"/>
                          </a:solidFill>
                          <a:effectLst/>
                          <a:latin typeface="+mn-lt"/>
                          <a:ea typeface="+mn-ea"/>
                          <a:cs typeface="+mn-cs"/>
                        </a:rPr>
                        <a:t>The states of the parallel output registers or latches in boundary-scan registers shall not change while the CLAMP instruction is selected.</a:t>
                      </a:r>
                    </a:p>
                    <a:p>
                      <a:pPr marL="457200" indent="-457200">
                        <a:buFont typeface="+mj-lt"/>
                        <a:buAutoNum type="arabicPeriod"/>
                      </a:pPr>
                      <a:r>
                        <a:rPr lang="en-US" altLang="zh-TW" sz="1844" b="0" i="0" kern="1200" dirty="0">
                          <a:solidFill>
                            <a:schemeClr val="dk1"/>
                          </a:solidFill>
                          <a:effectLst/>
                          <a:latin typeface="+mn-lt"/>
                          <a:ea typeface="+mn-ea"/>
                          <a:cs typeface="+mn-cs"/>
                        </a:rPr>
                        <a:t>When the CLAMP instruction is selected, the on-chip system logic shall be controlled such that it cannot be damaged as a result of signals received at the system input or system clock input pins. NOTE: This might be achieved by placing the on-chip system logic in a reset or "hold" state while the CLAMP instruction is selected.</a:t>
                      </a:r>
                    </a:p>
                    <a:p>
                      <a:pPr marL="457200" indent="-457200">
                        <a:buFont typeface="+mj-lt"/>
                        <a:buAutoNum type="arabicPeriod"/>
                      </a:pP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34</a:t>
            </a:fld>
            <a:endParaRPr lang="zh-TW" altLang="en-US"/>
          </a:p>
        </p:txBody>
      </p:sp>
    </p:spTree>
    <p:extLst>
      <p:ext uri="{BB962C8B-B14F-4D97-AF65-F5344CB8AC3E}">
        <p14:creationId xmlns:p14="http://schemas.microsoft.com/office/powerpoint/2010/main" val="858528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CLAMP</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35</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953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IDCODE</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1723557900"/>
              </p:ext>
            </p:extLst>
          </p:nvPr>
        </p:nvGraphicFramePr>
        <p:xfrm>
          <a:off x="609608" y="1417645"/>
          <a:ext cx="10972800" cy="4102481"/>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IDCODE</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IDCODE instruction shall select only the device identification register to be connected for serial access between TDI and TDO in the Shift-DR controller state (i.e., no other test data registers may be connected in series with the device identification register).</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the vendor identification code shall be loaded into the device identification register on the rising edge of TCK following entry into the Capture-DR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all test data registers that can operate in either system or test modes shall perform their system function.</a:t>
                      </a:r>
                    </a:p>
                    <a:p>
                      <a:pPr marL="457200" indent="-457200">
                        <a:buFont typeface="+mj-lt"/>
                        <a:buAutoNum type="arabicPeriod"/>
                      </a:pPr>
                      <a:r>
                        <a:rPr lang="en-US" altLang="zh-TW" sz="1844" b="0" i="0" kern="1200" dirty="0">
                          <a:solidFill>
                            <a:schemeClr val="dk1"/>
                          </a:solidFill>
                          <a:effectLst/>
                          <a:latin typeface="+mn-lt"/>
                          <a:ea typeface="+mn-ea"/>
                          <a:cs typeface="+mn-cs"/>
                        </a:rPr>
                        <a:t>When the IDCODE instruction is selected, the operation of the test logic shall have no effect on the operation of the on-chip system logic.</a:t>
                      </a:r>
                    </a:p>
                    <a:p>
                      <a:br>
                        <a:rPr lang="en-US" altLang="zh-TW" dirty="0"/>
                      </a:b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36</a:t>
            </a:fld>
            <a:endParaRPr lang="zh-TW" altLang="en-US"/>
          </a:p>
        </p:txBody>
      </p:sp>
    </p:spTree>
    <p:extLst>
      <p:ext uri="{BB962C8B-B14F-4D97-AF65-F5344CB8AC3E}">
        <p14:creationId xmlns:p14="http://schemas.microsoft.com/office/powerpoint/2010/main" val="3734924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IDCODE</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37</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ID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D8314BA6-DD21-0292-A4E9-37DDEF0B2255}"/>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16A4126-8400-8661-0028-E8306DC1B218}"/>
              </a:ext>
            </a:extLst>
          </p:cNvPr>
          <p:cNvSpPr txBox="1"/>
          <p:nvPr/>
        </p:nvSpPr>
        <p:spPr>
          <a:xfrm>
            <a:off x="4168014" y="3835222"/>
            <a:ext cx="1950663" cy="584775"/>
          </a:xfrm>
          <a:prstGeom prst="rect">
            <a:avLst/>
          </a:prstGeom>
          <a:noFill/>
          <a:ln>
            <a:noFill/>
          </a:ln>
        </p:spPr>
        <p:txBody>
          <a:bodyPr wrap="square" rtlCol="0">
            <a:spAutoFit/>
          </a:bodyPr>
          <a:lstStyle/>
          <a:p>
            <a:r>
              <a:rPr lang="en-US" altLang="zh-TW" sz="1600" dirty="0"/>
              <a:t>Loaded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Tree>
    <p:extLst>
      <p:ext uri="{BB962C8B-B14F-4D97-AF65-F5344CB8AC3E}">
        <p14:creationId xmlns:p14="http://schemas.microsoft.com/office/powerpoint/2010/main" val="1153923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USERCODE</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2172098130"/>
              </p:ext>
            </p:extLst>
          </p:nvPr>
        </p:nvGraphicFramePr>
        <p:xfrm>
          <a:off x="609608" y="1417645"/>
          <a:ext cx="10972800" cy="3553841"/>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USERCODE</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USERCODE instruction shall select the device identification register to be connected for serial access between TDI and TDO in the Shift-DR controller state (i.e., no other test data registers may be connected in series with the device identification register).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the user-programmable identification code shall be loaded into the device identification register on the rising edge of TCK following entry into the Capture-DR controller state.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all test data registers that can operate in either system or test modes shall perform their system function. </a:t>
                      </a:r>
                    </a:p>
                    <a:p>
                      <a:pPr marL="457200" indent="-457200">
                        <a:buFont typeface="+mj-lt"/>
                        <a:buAutoNum type="arabicPeriod"/>
                      </a:pPr>
                      <a:r>
                        <a:rPr lang="en-US" altLang="zh-TW" sz="1844" b="0" i="0" kern="1200" dirty="0">
                          <a:solidFill>
                            <a:schemeClr val="dk1"/>
                          </a:solidFill>
                          <a:effectLst/>
                          <a:latin typeface="+mn-lt"/>
                          <a:ea typeface="+mn-ea"/>
                          <a:cs typeface="+mn-cs"/>
                        </a:rPr>
                        <a:t>When the USERCODE instruction is selected, the operation of the test logic shall have no effect on the operation of the on-chip system logic.</a:t>
                      </a:r>
                      <a:endParaRPr lang="en-US" altLang="zh-TW" dirty="0"/>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38</a:t>
            </a:fld>
            <a:endParaRPr lang="zh-TW" altLang="en-US"/>
          </a:p>
        </p:txBody>
      </p:sp>
    </p:spTree>
    <p:extLst>
      <p:ext uri="{BB962C8B-B14F-4D97-AF65-F5344CB8AC3E}">
        <p14:creationId xmlns:p14="http://schemas.microsoft.com/office/powerpoint/2010/main" val="498095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USERCODE</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39</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stCxn id="11" idx="3"/>
          </p:cNvCxnSpPr>
          <p:nvPr/>
        </p:nvCxnSpPr>
        <p:spPr>
          <a:xfrm>
            <a:off x="3271832"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ID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D8314BA6-DD21-0292-A4E9-37DDEF0B2255}"/>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916A4126-8400-8661-0028-E8306DC1B218}"/>
              </a:ext>
            </a:extLst>
          </p:cNvPr>
          <p:cNvSpPr txBox="1"/>
          <p:nvPr/>
        </p:nvSpPr>
        <p:spPr>
          <a:xfrm>
            <a:off x="4168014" y="3835222"/>
            <a:ext cx="1950663" cy="584775"/>
          </a:xfrm>
          <a:prstGeom prst="rect">
            <a:avLst/>
          </a:prstGeom>
          <a:noFill/>
          <a:ln>
            <a:noFill/>
          </a:ln>
        </p:spPr>
        <p:txBody>
          <a:bodyPr wrap="square" rtlCol="0">
            <a:spAutoFit/>
          </a:bodyPr>
          <a:lstStyle/>
          <a:p>
            <a:r>
              <a:rPr lang="en-US" altLang="zh-TW" sz="1600" dirty="0"/>
              <a:t>Loaded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Tree>
    <p:extLst>
      <p:ext uri="{BB962C8B-B14F-4D97-AF65-F5344CB8AC3E}">
        <p14:creationId xmlns:p14="http://schemas.microsoft.com/office/powerpoint/2010/main" val="113068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A363A6-082D-7777-C9A2-0D39FE0A705E}"/>
              </a:ext>
            </a:extLst>
          </p:cNvPr>
          <p:cNvSpPr>
            <a:spLocks noGrp="1"/>
          </p:cNvSpPr>
          <p:nvPr>
            <p:ph type="title"/>
          </p:nvPr>
        </p:nvSpPr>
        <p:spPr/>
        <p:txBody>
          <a:bodyPr/>
          <a:lstStyle/>
          <a:p>
            <a:r>
              <a:rPr lang="en-US" altLang="zh-TW" dirty="0"/>
              <a:t>Boundary Scan Cell</a:t>
            </a:r>
            <a:endParaRPr lang="zh-TW" altLang="en-US" dirty="0"/>
          </a:p>
        </p:txBody>
      </p:sp>
      <p:pic>
        <p:nvPicPr>
          <p:cNvPr id="7" name="內容版面配置區 6">
            <a:extLst>
              <a:ext uri="{FF2B5EF4-FFF2-40B4-BE49-F238E27FC236}">
                <a16:creationId xmlns:a16="http://schemas.microsoft.com/office/drawing/2014/main" id="{D0084B43-DFE6-6631-181A-444D782A8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7243" y="1865006"/>
            <a:ext cx="6634757" cy="3127988"/>
          </a:xfrm>
        </p:spPr>
      </p:pic>
      <p:sp>
        <p:nvSpPr>
          <p:cNvPr id="4" name="投影片編號版面配置區 3">
            <a:extLst>
              <a:ext uri="{FF2B5EF4-FFF2-40B4-BE49-F238E27FC236}">
                <a16:creationId xmlns:a16="http://schemas.microsoft.com/office/drawing/2014/main" id="{502863E3-1D3F-CEEF-52AF-A171D5C2577E}"/>
              </a:ext>
            </a:extLst>
          </p:cNvPr>
          <p:cNvSpPr>
            <a:spLocks noGrp="1"/>
          </p:cNvSpPr>
          <p:nvPr>
            <p:ph type="sldNum" sz="quarter" idx="12"/>
          </p:nvPr>
        </p:nvSpPr>
        <p:spPr/>
        <p:txBody>
          <a:bodyPr/>
          <a:lstStyle/>
          <a:p>
            <a:fld id="{2B502E1E-53DA-4CA8-88BB-16487AE8489E}" type="slidenum">
              <a:rPr lang="zh-TW" altLang="en-US" smtClean="0"/>
              <a:t>4</a:t>
            </a:fld>
            <a:endParaRPr lang="zh-TW" altLang="en-US"/>
          </a:p>
        </p:txBody>
      </p:sp>
      <p:sp>
        <p:nvSpPr>
          <p:cNvPr id="8" name="文字方塊 7">
            <a:extLst>
              <a:ext uri="{FF2B5EF4-FFF2-40B4-BE49-F238E27FC236}">
                <a16:creationId xmlns:a16="http://schemas.microsoft.com/office/drawing/2014/main" id="{201E9A8A-028F-1345-B7F6-8B857598C978}"/>
              </a:ext>
            </a:extLst>
          </p:cNvPr>
          <p:cNvSpPr txBox="1"/>
          <p:nvPr/>
        </p:nvSpPr>
        <p:spPr>
          <a:xfrm>
            <a:off x="838200" y="1790299"/>
            <a:ext cx="4719043" cy="3914918"/>
          </a:xfrm>
          <a:prstGeom prst="rect">
            <a:avLst/>
          </a:prstGeom>
          <a:noFill/>
        </p:spPr>
        <p:txBody>
          <a:bodyPr wrap="square" rtlCol="0">
            <a:spAutoFit/>
          </a:bodyPr>
          <a:lstStyle/>
          <a:p>
            <a:r>
              <a:rPr lang="en-US" altLang="zh-TW" b="1" dirty="0"/>
              <a:t>Input PIN</a:t>
            </a:r>
            <a:r>
              <a:rPr lang="en-US" altLang="zh-TW" dirty="0"/>
              <a:t>: </a:t>
            </a:r>
          </a:p>
          <a:p>
            <a:r>
              <a:rPr lang="en-US" altLang="zh-TW" dirty="0" err="1"/>
              <a:t>scan_in</a:t>
            </a:r>
            <a:r>
              <a:rPr lang="en-US" altLang="zh-TW" dirty="0"/>
              <a:t>:</a:t>
            </a:r>
            <a:r>
              <a:rPr lang="zh-TW" altLang="en-US" dirty="0"/>
              <a:t> </a:t>
            </a:r>
            <a:r>
              <a:rPr lang="en-US" altLang="zh-TW" dirty="0"/>
              <a:t>from TDI PIN or last cell</a:t>
            </a:r>
          </a:p>
          <a:p>
            <a:r>
              <a:rPr lang="en-US" altLang="zh-TW" dirty="0" err="1"/>
              <a:t>data_in</a:t>
            </a:r>
            <a:r>
              <a:rPr lang="en-US" altLang="zh-TW" dirty="0"/>
              <a:t>: from last block in SoC or SoC input PIN</a:t>
            </a:r>
          </a:p>
          <a:p>
            <a:r>
              <a:rPr lang="en-US" altLang="zh-TW" dirty="0"/>
              <a:t>mode: high when EXTEST or INTEST</a:t>
            </a:r>
          </a:p>
          <a:p>
            <a:r>
              <a:rPr lang="en-US" altLang="zh-TW" dirty="0" err="1"/>
              <a:t>ShiftDR</a:t>
            </a:r>
            <a:r>
              <a:rPr lang="en-US" altLang="zh-TW" dirty="0"/>
              <a:t>, </a:t>
            </a:r>
            <a:r>
              <a:rPr lang="en-US" altLang="zh-TW" dirty="0" err="1"/>
              <a:t>ClockDR</a:t>
            </a:r>
            <a:r>
              <a:rPr lang="en-US" altLang="zh-TW" dirty="0"/>
              <a:t>, </a:t>
            </a:r>
            <a:r>
              <a:rPr lang="en-US" altLang="zh-TW" dirty="0" err="1"/>
              <a:t>UpdateDR</a:t>
            </a:r>
            <a:r>
              <a:rPr lang="en-US" altLang="zh-TW" dirty="0"/>
              <a:t>: </a:t>
            </a:r>
            <a:r>
              <a:rPr lang="en-US" altLang="zh-TW" dirty="0" err="1"/>
              <a:t>Controll</a:t>
            </a:r>
            <a:r>
              <a:rPr lang="en-US" altLang="zh-TW" dirty="0"/>
              <a:t> Signal generated by TAP Controller</a:t>
            </a:r>
          </a:p>
          <a:p>
            <a:endParaRPr lang="en-US" altLang="zh-TW" dirty="0"/>
          </a:p>
          <a:p>
            <a:r>
              <a:rPr lang="en-US" altLang="zh-TW" b="1" dirty="0"/>
              <a:t>Output PIN</a:t>
            </a:r>
            <a:r>
              <a:rPr lang="en-US" altLang="zh-TW" dirty="0"/>
              <a:t>: </a:t>
            </a:r>
          </a:p>
          <a:p>
            <a:r>
              <a:rPr lang="en-US" altLang="zh-TW" dirty="0" err="1"/>
              <a:t>Scan_out</a:t>
            </a:r>
            <a:r>
              <a:rPr lang="en-US" altLang="zh-TW" dirty="0"/>
              <a:t>: to next cell or TDO PIN</a:t>
            </a:r>
          </a:p>
          <a:p>
            <a:r>
              <a:rPr lang="en-US" altLang="zh-TW" dirty="0" err="1"/>
              <a:t>Data_out</a:t>
            </a:r>
            <a:r>
              <a:rPr lang="en-US" altLang="zh-TW" dirty="0"/>
              <a:t>: to next block in SoC or SoC output PIN</a:t>
            </a:r>
          </a:p>
        </p:txBody>
      </p:sp>
    </p:spTree>
    <p:extLst>
      <p:ext uri="{BB962C8B-B14F-4D97-AF65-F5344CB8AC3E}">
        <p14:creationId xmlns:p14="http://schemas.microsoft.com/office/powerpoint/2010/main" val="1027674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HIGHZ</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471591476"/>
              </p:ext>
            </p:extLst>
          </p:nvPr>
        </p:nvGraphicFramePr>
        <p:xfrm>
          <a:off x="609608" y="1168264"/>
          <a:ext cx="10972800" cy="5516118"/>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260963">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608286">
                <a:tc>
                  <a:txBody>
                    <a:bodyPr/>
                    <a:lstStyle/>
                    <a:p>
                      <a:pPr algn="ctr"/>
                      <a:r>
                        <a:rPr lang="en-US" altLang="zh-TW" dirty="0"/>
                        <a:t>HIGHZ</a:t>
                      </a:r>
                      <a:endParaRPr lang="zh-TW" altLang="en-US" dirty="0"/>
                    </a:p>
                  </a:txBody>
                  <a:tcPr/>
                </a:tc>
                <a:tc>
                  <a:txBody>
                    <a:bodyPr/>
                    <a:lstStyle/>
                    <a:p>
                      <a:pPr marL="457200" indent="-457200">
                        <a:buFont typeface="+mj-lt"/>
                        <a:buAutoNum type="arabicPeriod"/>
                      </a:pPr>
                      <a:r>
                        <a:rPr lang="en-US" altLang="zh-TW" sz="1844" b="0" i="0" kern="1200" dirty="0">
                          <a:solidFill>
                            <a:schemeClr val="dk1"/>
                          </a:solidFill>
                          <a:effectLst/>
                          <a:latin typeface="+mn-lt"/>
                          <a:ea typeface="+mn-ea"/>
                          <a:cs typeface="+mn-cs"/>
                        </a:rPr>
                        <a:t>The HIGHZ instruction shall select the bypass register for serial access between TDI and TDO in the Shift-DR controller state. Note: The bypass register will be fully loaded with logic 0 during the Capture-DR controller state and data shifted during the Shift-DR controller state.</a:t>
                      </a:r>
                    </a:p>
                    <a:p>
                      <a:pPr marL="457200" indent="-457200">
                        <a:buFont typeface="+mj-lt"/>
                        <a:buAutoNum type="arabicPeriod"/>
                      </a:pPr>
                      <a:r>
                        <a:rPr lang="en-US" altLang="zh-TW" sz="1844" b="0" i="0" kern="1200" dirty="0">
                          <a:solidFill>
                            <a:schemeClr val="dk1"/>
                          </a:solidFill>
                          <a:effectLst/>
                          <a:latin typeface="+mn-lt"/>
                          <a:ea typeface="+mn-ea"/>
                          <a:cs typeface="+mn-cs"/>
                        </a:rPr>
                        <a:t>When the HIGHZ instruction is selected, all system logic outputs (including 2-state and 3-state outputs and bidirectional pins) of the component shall immediately be placed in a high-impedance state. Note: According to the rules in 10.5, there shall be no significant change in the states of the parallel output registers or latches in boundary-scan cells. For example, when leaving the HIGHZ instruction and selecting the EXTEST instruction, the data held in the boundary-scan register prior to the selection of the HIGHZ instruction should be applied to the system output pins.</a:t>
                      </a:r>
                    </a:p>
                    <a:p>
                      <a:pPr marL="457200" indent="-457200">
                        <a:buFont typeface="+mj-lt"/>
                        <a:buAutoNum type="arabicPeriod"/>
                      </a:pPr>
                      <a:r>
                        <a:rPr lang="en-US" altLang="zh-TW" sz="1844" b="0" i="0" kern="1200" dirty="0">
                          <a:solidFill>
                            <a:schemeClr val="dk1"/>
                          </a:solidFill>
                          <a:effectLst/>
                          <a:latin typeface="+mn-lt"/>
                          <a:ea typeface="+mn-ea"/>
                          <a:cs typeface="+mn-cs"/>
                        </a:rPr>
                        <a:t>When the HIGHZ instruction is selected, the on-chip system logic shall be controlled such that it cannot be damaged as a result of signals received at the system input or system clock input pins. Note: This might be achieved by placing the on-chip system logic in a reset or "hold" state while the HIGHZ instruction is selected.</a:t>
                      </a:r>
                    </a:p>
                    <a:p>
                      <a:endParaRPr lang="en-US" altLang="zh-TW" sz="1844" b="0" i="0" kern="1200" dirty="0">
                        <a:solidFill>
                          <a:schemeClr val="dk1"/>
                        </a:solidFill>
                        <a:effectLst/>
                        <a:latin typeface="+mn-lt"/>
                        <a:ea typeface="+mn-ea"/>
                        <a:cs typeface="+mn-cs"/>
                      </a:endParaRP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40</a:t>
            </a:fld>
            <a:endParaRPr lang="zh-TW" altLang="en-US"/>
          </a:p>
        </p:txBody>
      </p:sp>
    </p:spTree>
    <p:extLst>
      <p:ext uri="{BB962C8B-B14F-4D97-AF65-F5344CB8AC3E}">
        <p14:creationId xmlns:p14="http://schemas.microsoft.com/office/powerpoint/2010/main" val="3509696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4CEBABCD-0500-9BF1-E78A-CF8B59FA6787}"/>
              </a:ext>
            </a:extLst>
          </p:cNvPr>
          <p:cNvSpPr>
            <a:spLocks noGrp="1"/>
          </p:cNvSpPr>
          <p:nvPr>
            <p:ph type="title"/>
          </p:nvPr>
        </p:nvSpPr>
        <p:spPr/>
        <p:txBody>
          <a:bodyPr/>
          <a:lstStyle/>
          <a:p>
            <a:r>
              <a:rPr lang="en-US" altLang="zh-TW" dirty="0"/>
              <a:t>HIGHZ</a:t>
            </a:r>
            <a:endParaRPr lang="zh-TW" altLang="en-US" dirty="0"/>
          </a:p>
        </p:txBody>
      </p:sp>
      <p:sp>
        <p:nvSpPr>
          <p:cNvPr id="4" name="投影片編號版面配置區 3">
            <a:extLst>
              <a:ext uri="{FF2B5EF4-FFF2-40B4-BE49-F238E27FC236}">
                <a16:creationId xmlns:a16="http://schemas.microsoft.com/office/drawing/2014/main" id="{5B0E75FB-C9B5-EFBD-3C15-5301ACE68D7D}"/>
              </a:ext>
            </a:extLst>
          </p:cNvPr>
          <p:cNvSpPr>
            <a:spLocks noGrp="1"/>
          </p:cNvSpPr>
          <p:nvPr>
            <p:ph type="sldNum" sz="quarter" idx="12"/>
          </p:nvPr>
        </p:nvSpPr>
        <p:spPr/>
        <p:txBody>
          <a:bodyPr/>
          <a:lstStyle/>
          <a:p>
            <a:fld id="{2B502E1E-53DA-4CA8-88BB-16487AE8489E}" type="slidenum">
              <a:rPr lang="zh-TW" altLang="en-US" smtClean="0"/>
              <a:t>41</a:t>
            </a:fld>
            <a:endParaRPr lang="zh-TW" altLang="en-US"/>
          </a:p>
        </p:txBody>
      </p:sp>
      <p:sp>
        <p:nvSpPr>
          <p:cNvPr id="7" name="矩形 6">
            <a:extLst>
              <a:ext uri="{FF2B5EF4-FFF2-40B4-BE49-F238E27FC236}">
                <a16:creationId xmlns:a16="http://schemas.microsoft.com/office/drawing/2014/main" id="{AB6B8E1B-36DB-A030-F843-98224707A1B4}"/>
              </a:ext>
            </a:extLst>
          </p:cNvPr>
          <p:cNvSpPr/>
          <p:nvPr/>
        </p:nvSpPr>
        <p:spPr bwMode="auto">
          <a:xfrm>
            <a:off x="3690117" y="1805137"/>
            <a:ext cx="1818036" cy="314430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r>
              <a:rPr lang="en-US" altLang="zh-TW" sz="2100" b="1" kern="0" dirty="0">
                <a:latin typeface="微軟正黑體" panose="020B0604030504040204" pitchFamily="34" charset="-120"/>
                <a:ea typeface="微軟正黑體" panose="020B0604030504040204" pitchFamily="34" charset="-120"/>
              </a:rPr>
              <a:t>DUT</a:t>
            </a:r>
            <a:endParaRPr lang="zh-TW" altLang="en-US" sz="2100" b="1" kern="0" dirty="0">
              <a:latin typeface="微軟正黑體" panose="020B0604030504040204" pitchFamily="34" charset="-120"/>
              <a:ea typeface="微軟正黑體" panose="020B0604030504040204" pitchFamily="34" charset="-120"/>
            </a:endParaRPr>
          </a:p>
        </p:txBody>
      </p:sp>
      <p:sp>
        <p:nvSpPr>
          <p:cNvPr id="8" name="矩形 7">
            <a:extLst>
              <a:ext uri="{FF2B5EF4-FFF2-40B4-BE49-F238E27FC236}">
                <a16:creationId xmlns:a16="http://schemas.microsoft.com/office/drawing/2014/main" id="{24192127-FA86-8C24-502D-44C1E731F79B}"/>
              </a:ext>
            </a:extLst>
          </p:cNvPr>
          <p:cNvSpPr/>
          <p:nvPr/>
        </p:nvSpPr>
        <p:spPr bwMode="auto">
          <a:xfrm>
            <a:off x="2738434"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C71BF6D-5801-4D9C-FCEF-75FE28D21345}"/>
              </a:ext>
            </a:extLst>
          </p:cNvPr>
          <p:cNvCxnSpPr>
            <a:cxnSpLocks/>
            <a:stCxn id="8" idx="3"/>
          </p:cNvCxnSpPr>
          <p:nvPr/>
        </p:nvCxnSpPr>
        <p:spPr>
          <a:xfrm>
            <a:off x="3271832" y="208104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B56A419-751E-4151-EFC4-3D72397A6C87}"/>
              </a:ext>
            </a:extLst>
          </p:cNvPr>
          <p:cNvSpPr/>
          <p:nvPr/>
        </p:nvSpPr>
        <p:spPr bwMode="auto">
          <a:xfrm>
            <a:off x="2738434"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2" name="直線接點 11">
            <a:extLst>
              <a:ext uri="{FF2B5EF4-FFF2-40B4-BE49-F238E27FC236}">
                <a16:creationId xmlns:a16="http://schemas.microsoft.com/office/drawing/2014/main" id="{873A9595-11AD-84B1-7F8E-CFB2CFFC38D4}"/>
              </a:ext>
            </a:extLst>
          </p:cNvPr>
          <p:cNvCxnSpPr>
            <a:cxnSpLocks/>
          </p:cNvCxnSpPr>
          <p:nvPr/>
        </p:nvCxnSpPr>
        <p:spPr>
          <a:xfrm>
            <a:off x="3271832" y="3454369"/>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C481672C-D0EA-F36D-4AAC-80027AE10A90}"/>
              </a:ext>
            </a:extLst>
          </p:cNvPr>
          <p:cNvCxnSpPr>
            <a:cxnSpLocks/>
            <a:stCxn id="68" idx="3"/>
          </p:cNvCxnSpPr>
          <p:nvPr/>
        </p:nvCxnSpPr>
        <p:spPr>
          <a:xfrm>
            <a:off x="3257969" y="4827893"/>
            <a:ext cx="4321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53C0F6-495B-6275-44F0-CCC15F8CFBE3}"/>
              </a:ext>
            </a:extLst>
          </p:cNvPr>
          <p:cNvSpPr/>
          <p:nvPr/>
        </p:nvSpPr>
        <p:spPr bwMode="auto">
          <a:xfrm>
            <a:off x="5936538" y="1886315"/>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6" name="直線接點 15">
            <a:extLst>
              <a:ext uri="{FF2B5EF4-FFF2-40B4-BE49-F238E27FC236}">
                <a16:creationId xmlns:a16="http://schemas.microsoft.com/office/drawing/2014/main" id="{22604360-FA7A-0CA7-B698-97D8E84B4A9A}"/>
              </a:ext>
            </a:extLst>
          </p:cNvPr>
          <p:cNvCxnSpPr/>
          <p:nvPr/>
        </p:nvCxnSpPr>
        <p:spPr>
          <a:xfrm>
            <a:off x="5513203" y="20861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828DA9EA-13AA-A818-E78A-A73730A2782C}"/>
              </a:ext>
            </a:extLst>
          </p:cNvPr>
          <p:cNvSpPr/>
          <p:nvPr/>
        </p:nvSpPr>
        <p:spPr bwMode="auto">
          <a:xfrm>
            <a:off x="5936538" y="325973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5A3B3901-020B-4FBF-B1FE-5023AD6C3E4C}"/>
              </a:ext>
            </a:extLst>
          </p:cNvPr>
          <p:cNvCxnSpPr/>
          <p:nvPr/>
        </p:nvCxnSpPr>
        <p:spPr>
          <a:xfrm>
            <a:off x="5513203" y="345955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A7E78CB9-EB0E-E174-2C33-F58C37A63119}"/>
              </a:ext>
            </a:extLst>
          </p:cNvPr>
          <p:cNvCxnSpPr>
            <a:cxnSpLocks/>
            <a:endCxn id="72" idx="1"/>
          </p:cNvCxnSpPr>
          <p:nvPr/>
        </p:nvCxnSpPr>
        <p:spPr>
          <a:xfrm>
            <a:off x="5504904" y="4835091"/>
            <a:ext cx="4316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E2F58817-8B4E-F59B-E004-EC80A36DC919}"/>
              </a:ext>
            </a:extLst>
          </p:cNvPr>
          <p:cNvCxnSpPr/>
          <p:nvPr/>
        </p:nvCxnSpPr>
        <p:spPr>
          <a:xfrm>
            <a:off x="2315099" y="207088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1BAE59A2-9FEB-C2E4-51CD-414748BEC633}"/>
              </a:ext>
            </a:extLst>
          </p:cNvPr>
          <p:cNvCxnSpPr/>
          <p:nvPr/>
        </p:nvCxnSpPr>
        <p:spPr>
          <a:xfrm>
            <a:off x="2315099" y="3454471"/>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A0D983A-8F89-3281-8156-A9268AA6DF26}"/>
              </a:ext>
            </a:extLst>
          </p:cNvPr>
          <p:cNvCxnSpPr/>
          <p:nvPr/>
        </p:nvCxnSpPr>
        <p:spPr>
          <a:xfrm>
            <a:off x="2304247"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流程圖: 匯合連接點 23">
            <a:extLst>
              <a:ext uri="{FF2B5EF4-FFF2-40B4-BE49-F238E27FC236}">
                <a16:creationId xmlns:a16="http://schemas.microsoft.com/office/drawing/2014/main" id="{044654D3-1DDF-C0A7-2155-A6E1BD93380C}"/>
              </a:ext>
            </a:extLst>
          </p:cNvPr>
          <p:cNvSpPr/>
          <p:nvPr/>
        </p:nvSpPr>
        <p:spPr bwMode="auto">
          <a:xfrm>
            <a:off x="187939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0" name="流程圖: 匯合連接點 29">
            <a:extLst>
              <a:ext uri="{FF2B5EF4-FFF2-40B4-BE49-F238E27FC236}">
                <a16:creationId xmlns:a16="http://schemas.microsoft.com/office/drawing/2014/main" id="{B67AF74E-0364-5E66-FE05-EC877818F90B}"/>
              </a:ext>
            </a:extLst>
          </p:cNvPr>
          <p:cNvSpPr/>
          <p:nvPr/>
        </p:nvSpPr>
        <p:spPr bwMode="auto">
          <a:xfrm>
            <a:off x="1879394" y="325338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32" name="流程圖: 匯合連接點 31">
            <a:extLst>
              <a:ext uri="{FF2B5EF4-FFF2-40B4-BE49-F238E27FC236}">
                <a16:creationId xmlns:a16="http://schemas.microsoft.com/office/drawing/2014/main" id="{BC39028B-1F84-66DE-388A-ADB9B2C42CE0}"/>
              </a:ext>
            </a:extLst>
          </p:cNvPr>
          <p:cNvSpPr/>
          <p:nvPr/>
        </p:nvSpPr>
        <p:spPr bwMode="auto">
          <a:xfrm>
            <a:off x="1883421" y="463614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2EE8049-A319-FAB6-ECE8-190CA8040047}"/>
                  </a:ext>
                </a:extLst>
              </p:cNvPr>
              <p:cNvSpPr txBox="1"/>
              <p:nvPr/>
            </p:nvSpPr>
            <p:spPr>
              <a:xfrm>
                <a:off x="1466453" y="441999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33" name="文字方塊 32">
                <a:extLst>
                  <a:ext uri="{FF2B5EF4-FFF2-40B4-BE49-F238E27FC236}">
                    <a16:creationId xmlns:a16="http://schemas.microsoft.com/office/drawing/2014/main" id="{42EE8049-A319-FAB6-ECE8-190CA8040047}"/>
                  </a:ext>
                </a:extLst>
              </p:cNvPr>
              <p:cNvSpPr txBox="1">
                <a:spLocks noRot="1" noChangeAspect="1" noMove="1" noResize="1" noEditPoints="1" noAdjustHandles="1" noChangeArrowheads="1" noChangeShapeType="1" noTextEdit="1"/>
              </p:cNvSpPr>
              <p:nvPr/>
            </p:nvSpPr>
            <p:spPr>
              <a:xfrm>
                <a:off x="1466453" y="4419997"/>
                <a:ext cx="478366" cy="410882"/>
              </a:xfrm>
              <a:prstGeom prst="rect">
                <a:avLst/>
              </a:prstGeom>
              <a:blipFill>
                <a:blip r:embed="rId2"/>
                <a:stretch>
                  <a:fillRect b="-1493"/>
                </a:stretch>
              </a:blipFill>
            </p:spPr>
            <p:txBody>
              <a:bodyPr/>
              <a:lstStyle/>
              <a:p>
                <a:r>
                  <a:rPr lang="zh-TW" altLang="en-US">
                    <a:noFill/>
                  </a:rPr>
                  <a:t> </a:t>
                </a:r>
              </a:p>
            </p:txBody>
          </p:sp>
        </mc:Fallback>
      </mc:AlternateContent>
      <p:cxnSp>
        <p:nvCxnSpPr>
          <p:cNvPr id="34" name="直線接點 33">
            <a:extLst>
              <a:ext uri="{FF2B5EF4-FFF2-40B4-BE49-F238E27FC236}">
                <a16:creationId xmlns:a16="http://schemas.microsoft.com/office/drawing/2014/main" id="{034CBA26-CCE2-CA89-355C-D8BF43DAB7D8}"/>
              </a:ext>
            </a:extLst>
          </p:cNvPr>
          <p:cNvCxnSpPr/>
          <p:nvPr/>
        </p:nvCxnSpPr>
        <p:spPr>
          <a:xfrm>
            <a:off x="6469936" y="2083166"/>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流程圖: 匯合連接點 34">
            <a:extLst>
              <a:ext uri="{FF2B5EF4-FFF2-40B4-BE49-F238E27FC236}">
                <a16:creationId xmlns:a16="http://schemas.microsoft.com/office/drawing/2014/main" id="{067F046D-F42D-DA4B-6A81-24E6CD5A0B8B}"/>
              </a:ext>
            </a:extLst>
          </p:cNvPr>
          <p:cNvSpPr/>
          <p:nvPr/>
        </p:nvSpPr>
        <p:spPr bwMode="auto">
          <a:xfrm>
            <a:off x="6902854" y="1886315"/>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19B2EFD-7CD3-851E-2F74-C211175C99F4}"/>
                  </a:ext>
                </a:extLst>
              </p:cNvPr>
              <p:cNvSpPr txBox="1"/>
              <p:nvPr/>
            </p:nvSpPr>
            <p:spPr>
              <a:xfrm>
                <a:off x="7357792" y="168722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36" name="文字方塊 35">
                <a:extLst>
                  <a:ext uri="{FF2B5EF4-FFF2-40B4-BE49-F238E27FC236}">
                    <a16:creationId xmlns:a16="http://schemas.microsoft.com/office/drawing/2014/main" id="{A19B2EFD-7CD3-851E-2F74-C211175C99F4}"/>
                  </a:ext>
                </a:extLst>
              </p:cNvPr>
              <p:cNvSpPr txBox="1">
                <a:spLocks noRot="1" noChangeAspect="1" noMove="1" noResize="1" noEditPoints="1" noAdjustHandles="1" noChangeArrowheads="1" noChangeShapeType="1" noTextEdit="1"/>
              </p:cNvSpPr>
              <p:nvPr/>
            </p:nvSpPr>
            <p:spPr>
              <a:xfrm>
                <a:off x="7357792" y="1687224"/>
                <a:ext cx="478366" cy="410882"/>
              </a:xfrm>
              <a:prstGeom prst="rect">
                <a:avLst/>
              </a:prstGeom>
              <a:blipFill>
                <a:blip r:embed="rId3"/>
                <a:stretch>
                  <a:fillRect/>
                </a:stretch>
              </a:blipFill>
            </p:spPr>
            <p:txBody>
              <a:bodyPr/>
              <a:lstStyle/>
              <a:p>
                <a:r>
                  <a:rPr lang="zh-TW" altLang="en-US">
                    <a:noFill/>
                  </a:rPr>
                  <a:t> </a:t>
                </a:r>
              </a:p>
            </p:txBody>
          </p:sp>
        </mc:Fallback>
      </mc:AlternateContent>
      <p:cxnSp>
        <p:nvCxnSpPr>
          <p:cNvPr id="37" name="直線接點 36">
            <a:extLst>
              <a:ext uri="{FF2B5EF4-FFF2-40B4-BE49-F238E27FC236}">
                <a16:creationId xmlns:a16="http://schemas.microsoft.com/office/drawing/2014/main" id="{59FF3683-FD94-1AFF-AAF2-54393AD9FFC8}"/>
              </a:ext>
            </a:extLst>
          </p:cNvPr>
          <p:cNvCxnSpPr/>
          <p:nvPr/>
        </p:nvCxnSpPr>
        <p:spPr>
          <a:xfrm>
            <a:off x="6474986" y="3456588"/>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流程圖: 匯合連接點 37">
            <a:extLst>
              <a:ext uri="{FF2B5EF4-FFF2-40B4-BE49-F238E27FC236}">
                <a16:creationId xmlns:a16="http://schemas.microsoft.com/office/drawing/2014/main" id="{A383A477-D42F-B83B-E9E6-643E327AD1EB}"/>
              </a:ext>
            </a:extLst>
          </p:cNvPr>
          <p:cNvSpPr/>
          <p:nvPr/>
        </p:nvSpPr>
        <p:spPr bwMode="auto">
          <a:xfrm>
            <a:off x="6907904" y="3259737"/>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C17C0175-1858-6F69-AE8B-7999FC78CC40}"/>
                  </a:ext>
                </a:extLst>
              </p:cNvPr>
              <p:cNvSpPr txBox="1"/>
              <p:nvPr/>
            </p:nvSpPr>
            <p:spPr>
              <a:xfrm>
                <a:off x="7357792" y="3074948"/>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39" name="文字方塊 38">
                <a:extLst>
                  <a:ext uri="{FF2B5EF4-FFF2-40B4-BE49-F238E27FC236}">
                    <a16:creationId xmlns:a16="http://schemas.microsoft.com/office/drawing/2014/main" id="{C17C0175-1858-6F69-AE8B-7999FC78CC40}"/>
                  </a:ext>
                </a:extLst>
              </p:cNvPr>
              <p:cNvSpPr txBox="1">
                <a:spLocks noRot="1" noChangeAspect="1" noMove="1" noResize="1" noEditPoints="1" noAdjustHandles="1" noChangeArrowheads="1" noChangeShapeType="1" noTextEdit="1"/>
              </p:cNvSpPr>
              <p:nvPr/>
            </p:nvSpPr>
            <p:spPr>
              <a:xfrm>
                <a:off x="7357792" y="3074948"/>
                <a:ext cx="478366" cy="410882"/>
              </a:xfrm>
              <a:prstGeom prst="rect">
                <a:avLst/>
              </a:prstGeom>
              <a:blipFill>
                <a:blip r:embed="rId4"/>
                <a:stretch>
                  <a:fillRect/>
                </a:stretch>
              </a:blipFill>
            </p:spPr>
            <p:txBody>
              <a:bodyPr/>
              <a:lstStyle/>
              <a:p>
                <a:r>
                  <a:rPr lang="zh-TW" altLang="en-US">
                    <a:noFill/>
                  </a:rPr>
                  <a:t> </a:t>
                </a:r>
              </a:p>
            </p:txBody>
          </p:sp>
        </mc:Fallback>
      </mc:AlternateContent>
      <p:sp>
        <p:nvSpPr>
          <p:cNvPr id="41" name="流程圖: 匯合連接點 40">
            <a:extLst>
              <a:ext uri="{FF2B5EF4-FFF2-40B4-BE49-F238E27FC236}">
                <a16:creationId xmlns:a16="http://schemas.microsoft.com/office/drawing/2014/main" id="{CA5E34BE-2EB4-9EFF-E0E7-5A21815EE027}"/>
              </a:ext>
            </a:extLst>
          </p:cNvPr>
          <p:cNvSpPr/>
          <p:nvPr/>
        </p:nvSpPr>
        <p:spPr bwMode="auto">
          <a:xfrm>
            <a:off x="6911022" y="4657268"/>
            <a:ext cx="423335" cy="389468"/>
          </a:xfrm>
          <a:prstGeom prst="flowChartSummingJunction">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7" name="直線接點 46">
            <a:extLst>
              <a:ext uri="{FF2B5EF4-FFF2-40B4-BE49-F238E27FC236}">
                <a16:creationId xmlns:a16="http://schemas.microsoft.com/office/drawing/2014/main" id="{754D3B7C-EEA0-D0EB-26CB-B2E8784B314B}"/>
              </a:ext>
            </a:extLst>
          </p:cNvPr>
          <p:cNvCxnSpPr>
            <a:cxnSpLocks/>
            <a:stCxn id="8" idx="2"/>
            <a:endCxn id="11" idx="0"/>
          </p:cNvCxnSpPr>
          <p:nvPr/>
        </p:nvCxnSpPr>
        <p:spPr>
          <a:xfrm>
            <a:off x="3005133"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D3885AAC-0EF1-9984-4CB5-50DED70439BA}"/>
              </a:ext>
            </a:extLst>
          </p:cNvPr>
          <p:cNvCxnSpPr>
            <a:cxnSpLocks/>
            <a:stCxn id="8" idx="0"/>
            <a:endCxn id="15" idx="0"/>
          </p:cNvCxnSpPr>
          <p:nvPr/>
        </p:nvCxnSpPr>
        <p:spPr>
          <a:xfrm rot="5400000" flipH="1" flipV="1">
            <a:off x="4604185" y="287263"/>
            <a:ext cx="12700" cy="3198104"/>
          </a:xfrm>
          <a:prstGeom prst="bent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接點 51">
            <a:extLst>
              <a:ext uri="{FF2B5EF4-FFF2-40B4-BE49-F238E27FC236}">
                <a16:creationId xmlns:a16="http://schemas.microsoft.com/office/drawing/2014/main" id="{6FBB7746-6EA5-7CB4-94F2-A16E9B234581}"/>
              </a:ext>
            </a:extLst>
          </p:cNvPr>
          <p:cNvCxnSpPr>
            <a:cxnSpLocks/>
          </p:cNvCxnSpPr>
          <p:nvPr/>
        </p:nvCxnSpPr>
        <p:spPr>
          <a:xfrm>
            <a:off x="6203237" y="2275783"/>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67">
            <a:extLst>
              <a:ext uri="{FF2B5EF4-FFF2-40B4-BE49-F238E27FC236}">
                <a16:creationId xmlns:a16="http://schemas.microsoft.com/office/drawing/2014/main" id="{99D641A0-EDA0-45B7-4E85-26E2EEECA74B}"/>
              </a:ext>
            </a:extLst>
          </p:cNvPr>
          <p:cNvSpPr/>
          <p:nvPr/>
        </p:nvSpPr>
        <p:spPr bwMode="auto">
          <a:xfrm>
            <a:off x="2724571" y="4633159"/>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72" name="矩形 71">
            <a:extLst>
              <a:ext uri="{FF2B5EF4-FFF2-40B4-BE49-F238E27FC236}">
                <a16:creationId xmlns:a16="http://schemas.microsoft.com/office/drawing/2014/main" id="{A7491B29-B297-A429-05CB-94B9880B01A4}"/>
              </a:ext>
            </a:extLst>
          </p:cNvPr>
          <p:cNvSpPr/>
          <p:nvPr/>
        </p:nvSpPr>
        <p:spPr bwMode="auto">
          <a:xfrm>
            <a:off x="5936538" y="4640357"/>
            <a:ext cx="533398" cy="389468"/>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77" name="直線接點 76">
            <a:extLst>
              <a:ext uri="{FF2B5EF4-FFF2-40B4-BE49-F238E27FC236}">
                <a16:creationId xmlns:a16="http://schemas.microsoft.com/office/drawing/2014/main" id="{73ADC498-9DC5-3FBE-374E-0DF927054FB4}"/>
              </a:ext>
            </a:extLst>
          </p:cNvPr>
          <p:cNvCxnSpPr>
            <a:cxnSpLocks/>
          </p:cNvCxnSpPr>
          <p:nvPr/>
        </p:nvCxnSpPr>
        <p:spPr>
          <a:xfrm>
            <a:off x="3005133" y="3652830"/>
            <a:ext cx="0" cy="9839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5A72CA4B-3BBF-683B-1D80-F70C26537E36}"/>
              </a:ext>
            </a:extLst>
          </p:cNvPr>
          <p:cNvCxnSpPr>
            <a:cxnSpLocks/>
            <a:stCxn id="17" idx="2"/>
            <a:endCxn id="72" idx="0"/>
          </p:cNvCxnSpPr>
          <p:nvPr/>
        </p:nvCxnSpPr>
        <p:spPr>
          <a:xfrm>
            <a:off x="6203237" y="3649205"/>
            <a:ext cx="0" cy="9911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接點 79">
            <a:extLst>
              <a:ext uri="{FF2B5EF4-FFF2-40B4-BE49-F238E27FC236}">
                <a16:creationId xmlns:a16="http://schemas.microsoft.com/office/drawing/2014/main" id="{90872C84-9CC8-19E8-9F46-1ADD0570462C}"/>
              </a:ext>
            </a:extLst>
          </p:cNvPr>
          <p:cNvCxnSpPr>
            <a:cxnSpLocks/>
            <a:stCxn id="68" idx="2"/>
            <a:endCxn id="132" idx="0"/>
          </p:cNvCxnSpPr>
          <p:nvPr/>
        </p:nvCxnSpPr>
        <p:spPr>
          <a:xfrm flipH="1">
            <a:off x="2974515" y="5022627"/>
            <a:ext cx="16755" cy="10364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41D5DB0B-027C-AF0D-5776-EA98A44FAD55}"/>
              </a:ext>
            </a:extLst>
          </p:cNvPr>
          <p:cNvCxnSpPr>
            <a:cxnSpLocks/>
          </p:cNvCxnSpPr>
          <p:nvPr/>
        </p:nvCxnSpPr>
        <p:spPr>
          <a:xfrm>
            <a:off x="6209587" y="5029825"/>
            <a:ext cx="6350" cy="4044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0E5F4E10-680C-DAE6-F962-598AF9D0C907}"/>
              </a:ext>
            </a:extLst>
          </p:cNvPr>
          <p:cNvCxnSpPr/>
          <p:nvPr/>
        </p:nvCxnSpPr>
        <p:spPr>
          <a:xfrm>
            <a:off x="6478104" y="4822525"/>
            <a:ext cx="42333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2486CB7C-781F-EA8A-4F67-6ED6F31F9589}"/>
              </a:ext>
            </a:extLst>
          </p:cNvPr>
          <p:cNvSpPr/>
          <p:nvPr/>
        </p:nvSpPr>
        <p:spPr bwMode="auto">
          <a:xfrm>
            <a:off x="64779" y="1511977"/>
            <a:ext cx="9198723" cy="4442951"/>
          </a:xfrm>
          <a:prstGeom prst="rect">
            <a:avLst/>
          </a:prstGeom>
          <a:noFill/>
          <a:ln w="19050">
            <a:solidFill>
              <a:srgbClr val="0070C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87" name="直線接點 86">
            <a:extLst>
              <a:ext uri="{FF2B5EF4-FFF2-40B4-BE49-F238E27FC236}">
                <a16:creationId xmlns:a16="http://schemas.microsoft.com/office/drawing/2014/main" id="{AB48EAAD-D8E8-88CC-83E5-697638E80573}"/>
              </a:ext>
            </a:extLst>
          </p:cNvPr>
          <p:cNvCxnSpPr/>
          <p:nvPr/>
        </p:nvCxnSpPr>
        <p:spPr>
          <a:xfrm>
            <a:off x="1449874" y="4832997"/>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A9FBE852-BD1A-FB9B-A52C-99EB97DDF3E2}"/>
                  </a:ext>
                </a:extLst>
              </p:cNvPr>
              <p:cNvSpPr txBox="1"/>
              <p:nvPr/>
            </p:nvSpPr>
            <p:spPr>
              <a:xfrm>
                <a:off x="1457556" y="3036507"/>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2</m:t>
                          </m:r>
                        </m:sub>
                      </m:sSub>
                    </m:oMath>
                  </m:oMathPara>
                </a14:m>
                <a:endParaRPr lang="zh-TW" altLang="en-US" dirty="0"/>
              </a:p>
            </p:txBody>
          </p:sp>
        </mc:Choice>
        <mc:Fallback xmlns="">
          <p:sp>
            <p:nvSpPr>
              <p:cNvPr id="90" name="文字方塊 89">
                <a:extLst>
                  <a:ext uri="{FF2B5EF4-FFF2-40B4-BE49-F238E27FC236}">
                    <a16:creationId xmlns:a16="http://schemas.microsoft.com/office/drawing/2014/main" id="{A9FBE852-BD1A-FB9B-A52C-99EB97DDF3E2}"/>
                  </a:ext>
                </a:extLst>
              </p:cNvPr>
              <p:cNvSpPr txBox="1">
                <a:spLocks noRot="1" noChangeAspect="1" noMove="1" noResize="1" noEditPoints="1" noAdjustHandles="1" noChangeArrowheads="1" noChangeShapeType="1" noTextEdit="1"/>
              </p:cNvSpPr>
              <p:nvPr/>
            </p:nvSpPr>
            <p:spPr>
              <a:xfrm>
                <a:off x="1457556" y="3036507"/>
                <a:ext cx="478366" cy="410882"/>
              </a:xfrm>
              <a:prstGeom prst="rect">
                <a:avLst/>
              </a:prstGeom>
              <a:blipFill>
                <a:blip r:embed="rId5"/>
                <a:stretch>
                  <a:fillRect/>
                </a:stretch>
              </a:blipFill>
            </p:spPr>
            <p:txBody>
              <a:bodyPr/>
              <a:lstStyle/>
              <a:p>
                <a:r>
                  <a:rPr lang="zh-TW" altLang="en-US">
                    <a:noFill/>
                  </a:rPr>
                  <a:t> </a:t>
                </a:r>
              </a:p>
            </p:txBody>
          </p:sp>
        </mc:Fallback>
      </mc:AlternateContent>
      <p:cxnSp>
        <p:nvCxnSpPr>
          <p:cNvPr id="91" name="直線接點 90">
            <a:extLst>
              <a:ext uri="{FF2B5EF4-FFF2-40B4-BE49-F238E27FC236}">
                <a16:creationId xmlns:a16="http://schemas.microsoft.com/office/drawing/2014/main" id="{DA4CE293-8AA9-F105-3D48-F9EAD1DBA9A0}"/>
              </a:ext>
            </a:extLst>
          </p:cNvPr>
          <p:cNvCxnSpPr/>
          <p:nvPr/>
        </p:nvCxnSpPr>
        <p:spPr>
          <a:xfrm>
            <a:off x="1441547" y="345436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04615F45-8CEC-07CB-A8FA-D06FF08D3D93}"/>
                  </a:ext>
                </a:extLst>
              </p:cNvPr>
              <p:cNvSpPr txBox="1"/>
              <p:nvPr/>
            </p:nvSpPr>
            <p:spPr>
              <a:xfrm>
                <a:off x="1466453" y="1680874"/>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i="1" dirty="0">
                              <a:latin typeface="Cambria Math" panose="02040503050406030204" pitchFamily="18" charset="0"/>
                            </a:rPr>
                            <m:t>𝐼</m:t>
                          </m:r>
                        </m:e>
                        <m:sub>
                          <m:r>
                            <a:rPr lang="en-US" altLang="zh-TW" b="0" i="1" dirty="0" smtClean="0">
                              <a:latin typeface="Cambria Math" panose="02040503050406030204" pitchFamily="18" charset="0"/>
                            </a:rPr>
                            <m:t>1</m:t>
                          </m:r>
                        </m:sub>
                      </m:sSub>
                    </m:oMath>
                  </m:oMathPara>
                </a14:m>
                <a:endParaRPr lang="zh-TW" altLang="en-US" dirty="0"/>
              </a:p>
            </p:txBody>
          </p:sp>
        </mc:Choice>
        <mc:Fallback xmlns="">
          <p:sp>
            <p:nvSpPr>
              <p:cNvPr id="92" name="文字方塊 91">
                <a:extLst>
                  <a:ext uri="{FF2B5EF4-FFF2-40B4-BE49-F238E27FC236}">
                    <a16:creationId xmlns:a16="http://schemas.microsoft.com/office/drawing/2014/main" id="{04615F45-8CEC-07CB-A8FA-D06FF08D3D93}"/>
                  </a:ext>
                </a:extLst>
              </p:cNvPr>
              <p:cNvSpPr txBox="1">
                <a:spLocks noRot="1" noChangeAspect="1" noMove="1" noResize="1" noEditPoints="1" noAdjustHandles="1" noChangeArrowheads="1" noChangeShapeType="1" noTextEdit="1"/>
              </p:cNvSpPr>
              <p:nvPr/>
            </p:nvSpPr>
            <p:spPr>
              <a:xfrm>
                <a:off x="1466453" y="1680874"/>
                <a:ext cx="478366" cy="410882"/>
              </a:xfrm>
              <a:prstGeom prst="rect">
                <a:avLst/>
              </a:prstGeom>
              <a:blipFill>
                <a:blip r:embed="rId6"/>
                <a:stretch>
                  <a:fillRect/>
                </a:stretch>
              </a:blipFill>
            </p:spPr>
            <p:txBody>
              <a:bodyPr/>
              <a:lstStyle/>
              <a:p>
                <a:r>
                  <a:rPr lang="zh-TW" altLang="en-US">
                    <a:noFill/>
                  </a:rPr>
                  <a:t> </a:t>
                </a:r>
              </a:p>
            </p:txBody>
          </p:sp>
        </mc:Fallback>
      </mc:AlternateContent>
      <p:cxnSp>
        <p:nvCxnSpPr>
          <p:cNvPr id="93" name="直線接點 92">
            <a:extLst>
              <a:ext uri="{FF2B5EF4-FFF2-40B4-BE49-F238E27FC236}">
                <a16:creationId xmlns:a16="http://schemas.microsoft.com/office/drawing/2014/main" id="{F7D6E3D2-3449-AB5D-CA63-8F93BC4B8F06}"/>
              </a:ext>
            </a:extLst>
          </p:cNvPr>
          <p:cNvCxnSpPr/>
          <p:nvPr/>
        </p:nvCxnSpPr>
        <p:spPr>
          <a:xfrm>
            <a:off x="1449874" y="2094583"/>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EE79A26D-F9BD-1CC8-F670-F54A34035C22}"/>
              </a:ext>
            </a:extLst>
          </p:cNvPr>
          <p:cNvCxnSpPr/>
          <p:nvPr/>
        </p:nvCxnSpPr>
        <p:spPr>
          <a:xfrm>
            <a:off x="7334357" y="2091756"/>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接點 94">
            <a:extLst>
              <a:ext uri="{FF2B5EF4-FFF2-40B4-BE49-F238E27FC236}">
                <a16:creationId xmlns:a16="http://schemas.microsoft.com/office/drawing/2014/main" id="{7C51427A-07A8-4932-C2A6-9849A93E2CA7}"/>
              </a:ext>
            </a:extLst>
          </p:cNvPr>
          <p:cNvCxnSpPr/>
          <p:nvPr/>
        </p:nvCxnSpPr>
        <p:spPr>
          <a:xfrm>
            <a:off x="7334357" y="3476834"/>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文字方塊 95">
                <a:extLst>
                  <a:ext uri="{FF2B5EF4-FFF2-40B4-BE49-F238E27FC236}">
                    <a16:creationId xmlns:a16="http://schemas.microsoft.com/office/drawing/2014/main" id="{C8E651BD-6142-106F-862B-917BA7B6E93D}"/>
                  </a:ext>
                </a:extLst>
              </p:cNvPr>
              <p:cNvSpPr txBox="1"/>
              <p:nvPr/>
            </p:nvSpPr>
            <p:spPr>
              <a:xfrm>
                <a:off x="7366118" y="4411643"/>
                <a:ext cx="478366" cy="410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𝑂</m:t>
                          </m:r>
                        </m:e>
                        <m:sub>
                          <m:r>
                            <a:rPr lang="en-US" altLang="zh-TW" b="0" i="1" dirty="0" smtClean="0">
                              <a:latin typeface="Cambria Math" panose="02040503050406030204" pitchFamily="18" charset="0"/>
                            </a:rPr>
                            <m:t>3</m:t>
                          </m:r>
                        </m:sub>
                      </m:sSub>
                    </m:oMath>
                  </m:oMathPara>
                </a14:m>
                <a:endParaRPr lang="zh-TW" altLang="en-US" dirty="0"/>
              </a:p>
            </p:txBody>
          </p:sp>
        </mc:Choice>
        <mc:Fallback xmlns="">
          <p:sp>
            <p:nvSpPr>
              <p:cNvPr id="96" name="文字方塊 95">
                <a:extLst>
                  <a:ext uri="{FF2B5EF4-FFF2-40B4-BE49-F238E27FC236}">
                    <a16:creationId xmlns:a16="http://schemas.microsoft.com/office/drawing/2014/main" id="{C8E651BD-6142-106F-862B-917BA7B6E93D}"/>
                  </a:ext>
                </a:extLst>
              </p:cNvPr>
              <p:cNvSpPr txBox="1">
                <a:spLocks noRot="1" noChangeAspect="1" noMove="1" noResize="1" noEditPoints="1" noAdjustHandles="1" noChangeArrowheads="1" noChangeShapeType="1" noTextEdit="1"/>
              </p:cNvSpPr>
              <p:nvPr/>
            </p:nvSpPr>
            <p:spPr>
              <a:xfrm>
                <a:off x="7366118" y="4411643"/>
                <a:ext cx="478366" cy="410882"/>
              </a:xfrm>
              <a:prstGeom prst="rect">
                <a:avLst/>
              </a:prstGeom>
              <a:blipFill>
                <a:blip r:embed="rId7"/>
                <a:stretch>
                  <a:fillRect b="-1493"/>
                </a:stretch>
              </a:blipFill>
            </p:spPr>
            <p:txBody>
              <a:bodyPr/>
              <a:lstStyle/>
              <a:p>
                <a:r>
                  <a:rPr lang="zh-TW" altLang="en-US">
                    <a:noFill/>
                  </a:rPr>
                  <a:t> </a:t>
                </a:r>
              </a:p>
            </p:txBody>
          </p:sp>
        </mc:Fallback>
      </mc:AlternateContent>
      <p:cxnSp>
        <p:nvCxnSpPr>
          <p:cNvPr id="97" name="直線接點 96">
            <a:extLst>
              <a:ext uri="{FF2B5EF4-FFF2-40B4-BE49-F238E27FC236}">
                <a16:creationId xmlns:a16="http://schemas.microsoft.com/office/drawing/2014/main" id="{35D21128-D8F4-A5F3-0B7B-5542DA9AB848}"/>
              </a:ext>
            </a:extLst>
          </p:cNvPr>
          <p:cNvCxnSpPr/>
          <p:nvPr/>
        </p:nvCxnSpPr>
        <p:spPr>
          <a:xfrm>
            <a:off x="7342683" y="4813529"/>
            <a:ext cx="4233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4C2DA703-0061-407A-96FB-6852A4F33B96}"/>
              </a:ext>
            </a:extLst>
          </p:cNvPr>
          <p:cNvSpPr/>
          <p:nvPr/>
        </p:nvSpPr>
        <p:spPr bwMode="auto">
          <a:xfrm>
            <a:off x="278667" y="1892665"/>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99" name="矩形 98">
            <a:extLst>
              <a:ext uri="{FF2B5EF4-FFF2-40B4-BE49-F238E27FC236}">
                <a16:creationId xmlns:a16="http://schemas.microsoft.com/office/drawing/2014/main" id="{34D4306C-ACD1-A404-3051-F27AA8E756AE}"/>
              </a:ext>
            </a:extLst>
          </p:cNvPr>
          <p:cNvSpPr/>
          <p:nvPr/>
        </p:nvSpPr>
        <p:spPr bwMode="auto">
          <a:xfrm>
            <a:off x="7772325" y="1989957"/>
            <a:ext cx="1171836" cy="3056779"/>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11" name="矩形 110">
            <a:extLst>
              <a:ext uri="{FF2B5EF4-FFF2-40B4-BE49-F238E27FC236}">
                <a16:creationId xmlns:a16="http://schemas.microsoft.com/office/drawing/2014/main" id="{DE896D9E-8E13-EB49-4EBE-625C72DA5A41}"/>
              </a:ext>
            </a:extLst>
          </p:cNvPr>
          <p:cNvSpPr/>
          <p:nvPr/>
        </p:nvSpPr>
        <p:spPr bwMode="auto">
          <a:xfrm>
            <a:off x="3841436" y="5032579"/>
            <a:ext cx="1538198" cy="239982"/>
          </a:xfrm>
          <a:prstGeom prst="rect">
            <a:avLst/>
          </a:prstGeom>
          <a:noFill/>
          <a:ln>
            <a:solidFill>
              <a:srgbClr val="FF0000"/>
            </a:solidFill>
          </a:ln>
        </p:spPr>
        <p:txBody>
          <a:bodyPr wrap="none" lIns="29626" tIns="14812" rIns="29626" bIns="14812" rtlCol="0" anchor="ctr"/>
          <a:lstStyle/>
          <a:p>
            <a:pPr algn="ctr" eaLnBrk="1" fontAlgn="base" hangingPunct="1">
              <a:spcBef>
                <a:spcPct val="0"/>
              </a:spcBef>
              <a:spcAft>
                <a:spcPct val="0"/>
              </a:spcAft>
            </a:pPr>
            <a:r>
              <a:rPr lang="en-US" altLang="zh-TW" sz="1200" kern="0" dirty="0">
                <a:latin typeface="微軟正黑體" panose="020B0604030504040204" pitchFamily="34" charset="-120"/>
                <a:ea typeface="微軟正黑體" panose="020B0604030504040204" pitchFamily="34" charset="-120"/>
              </a:rPr>
              <a:t>Bypass Register</a:t>
            </a:r>
            <a:endParaRPr lang="zh-TW" altLang="en-US" sz="1200" kern="0" dirty="0">
              <a:latin typeface="微軟正黑體" panose="020B0604030504040204" pitchFamily="34" charset="-120"/>
              <a:ea typeface="微軟正黑體" panose="020B0604030504040204" pitchFamily="34" charset="-120"/>
            </a:endParaRPr>
          </a:p>
        </p:txBody>
      </p:sp>
      <p:sp>
        <p:nvSpPr>
          <p:cNvPr id="115" name="矩形 114">
            <a:extLst>
              <a:ext uri="{FF2B5EF4-FFF2-40B4-BE49-F238E27FC236}">
                <a16:creationId xmlns:a16="http://schemas.microsoft.com/office/drawing/2014/main" id="{D0CBBF63-1798-D749-079B-0DB6948995D1}"/>
              </a:ext>
            </a:extLst>
          </p:cNvPr>
          <p:cNvSpPr/>
          <p:nvPr/>
        </p:nvSpPr>
        <p:spPr bwMode="auto">
          <a:xfrm>
            <a:off x="3841436" y="5338192"/>
            <a:ext cx="1538198" cy="239982"/>
          </a:xfrm>
          <a:prstGeom prst="rect">
            <a:avLst/>
          </a:prstGeom>
          <a:noFill/>
          <a:ln>
            <a:solidFill>
              <a:schemeClr val="tx1"/>
            </a:solidFill>
          </a:ln>
        </p:spPr>
        <p:txBody>
          <a:bodyPr wrap="none" lIns="29626" tIns="14812" rIns="29626" bIns="14812" rtlCol="0" anchor="ctr"/>
          <a:lstStyle/>
          <a:p>
            <a:pPr algn="ctr" fontAlgn="base">
              <a:spcBef>
                <a:spcPct val="0"/>
              </a:spcBef>
              <a:spcAft>
                <a:spcPct val="0"/>
              </a:spcAft>
            </a:pPr>
            <a:endParaRPr lang="en-US" altLang="zh-TW" sz="1200" kern="0" dirty="0">
              <a:latin typeface="微軟正黑體" panose="020B0604030504040204" pitchFamily="34" charset="-120"/>
              <a:ea typeface="微軟正黑體" panose="020B0604030504040204" pitchFamily="34" charset="-120"/>
            </a:endParaRPr>
          </a:p>
          <a:p>
            <a:pPr algn="ctr" fontAlgn="base">
              <a:spcBef>
                <a:spcPct val="0"/>
              </a:spcBef>
              <a:spcAft>
                <a:spcPct val="0"/>
              </a:spcAft>
            </a:pPr>
            <a:r>
              <a:rPr lang="en-US" altLang="zh-TW" sz="1200" kern="0" dirty="0" err="1">
                <a:latin typeface="微軟正黑體" panose="020B0604030504040204" pitchFamily="34" charset="-120"/>
                <a:ea typeface="微軟正黑體" panose="020B0604030504040204" pitchFamily="34" charset="-120"/>
              </a:rPr>
              <a:t>ShiftDR</a:t>
            </a:r>
            <a:endParaRPr lang="zh-TW" altLang="en-US" sz="1200" kern="0" dirty="0">
              <a:latin typeface="微軟正黑體" panose="020B0604030504040204" pitchFamily="34" charset="-120"/>
              <a:ea typeface="微軟正黑體" panose="020B0604030504040204" pitchFamily="34" charset="-120"/>
            </a:endParaRPr>
          </a:p>
          <a:p>
            <a:pPr algn="ctr" eaLnBrk="1" fontAlgn="base" hangingPunct="1">
              <a:spcBef>
                <a:spcPct val="0"/>
              </a:spcBef>
              <a:spcAft>
                <a:spcPct val="0"/>
              </a:spcAft>
            </a:pPr>
            <a:endParaRPr lang="zh-TW" altLang="en-US" sz="1200" kern="0" dirty="0">
              <a:latin typeface="微軟正黑體" panose="020B0604030504040204" pitchFamily="34" charset="-120"/>
              <a:ea typeface="微軟正黑體" panose="020B0604030504040204" pitchFamily="34" charset="-120"/>
            </a:endParaRPr>
          </a:p>
        </p:txBody>
      </p:sp>
      <p:sp>
        <p:nvSpPr>
          <p:cNvPr id="132" name="矩形 131">
            <a:extLst>
              <a:ext uri="{FF2B5EF4-FFF2-40B4-BE49-F238E27FC236}">
                <a16:creationId xmlns:a16="http://schemas.microsoft.com/office/drawing/2014/main" id="{CEEF95BE-3174-F995-E161-FA6DB78D6698}"/>
              </a:ext>
            </a:extLst>
          </p:cNvPr>
          <p:cNvSpPr/>
          <p:nvPr/>
        </p:nvSpPr>
        <p:spPr bwMode="auto">
          <a:xfrm>
            <a:off x="2822111"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3" name="矩形 132">
            <a:extLst>
              <a:ext uri="{FF2B5EF4-FFF2-40B4-BE49-F238E27FC236}">
                <a16:creationId xmlns:a16="http://schemas.microsoft.com/office/drawing/2014/main" id="{4754D1F3-9DE8-ACDD-39B4-CB57ADA5F049}"/>
              </a:ext>
            </a:extLst>
          </p:cNvPr>
          <p:cNvSpPr/>
          <p:nvPr/>
        </p:nvSpPr>
        <p:spPr bwMode="auto">
          <a:xfrm>
            <a:off x="3126919" y="605910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4" name="矩形 133">
            <a:extLst>
              <a:ext uri="{FF2B5EF4-FFF2-40B4-BE49-F238E27FC236}">
                <a16:creationId xmlns:a16="http://schemas.microsoft.com/office/drawing/2014/main" id="{F866DCAD-ADCA-850D-0A79-6C52576AD048}"/>
              </a:ext>
            </a:extLst>
          </p:cNvPr>
          <p:cNvSpPr/>
          <p:nvPr/>
        </p:nvSpPr>
        <p:spPr bwMode="auto">
          <a:xfrm>
            <a:off x="3436709" y="6058149"/>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5" name="矩形 134">
            <a:extLst>
              <a:ext uri="{FF2B5EF4-FFF2-40B4-BE49-F238E27FC236}">
                <a16:creationId xmlns:a16="http://schemas.microsoft.com/office/drawing/2014/main" id="{B3BDC261-9CD0-3914-2DE5-C5E0325EB7BD}"/>
              </a:ext>
            </a:extLst>
          </p:cNvPr>
          <p:cNvSpPr/>
          <p:nvPr/>
        </p:nvSpPr>
        <p:spPr bwMode="auto">
          <a:xfrm>
            <a:off x="3732426"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6" name="矩形 135">
            <a:extLst>
              <a:ext uri="{FF2B5EF4-FFF2-40B4-BE49-F238E27FC236}">
                <a16:creationId xmlns:a16="http://schemas.microsoft.com/office/drawing/2014/main" id="{4FF9EF1A-64A8-2EF6-D1EC-DFC0758FA463}"/>
              </a:ext>
            </a:extLst>
          </p:cNvPr>
          <p:cNvSpPr/>
          <p:nvPr/>
        </p:nvSpPr>
        <p:spPr bwMode="auto">
          <a:xfrm>
            <a:off x="4037234" y="6056982"/>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7" name="矩形 136">
            <a:extLst>
              <a:ext uri="{FF2B5EF4-FFF2-40B4-BE49-F238E27FC236}">
                <a16:creationId xmlns:a16="http://schemas.microsoft.com/office/drawing/2014/main" id="{8CE3735F-46FB-B485-7861-233A317F3D10}"/>
              </a:ext>
            </a:extLst>
          </p:cNvPr>
          <p:cNvSpPr/>
          <p:nvPr/>
        </p:nvSpPr>
        <p:spPr bwMode="auto">
          <a:xfrm>
            <a:off x="4342042" y="6056982"/>
            <a:ext cx="260414"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8" name="矩形 137">
            <a:extLst>
              <a:ext uri="{FF2B5EF4-FFF2-40B4-BE49-F238E27FC236}">
                <a16:creationId xmlns:a16="http://schemas.microsoft.com/office/drawing/2014/main" id="{D8A603E4-0EE6-74BD-AF36-89FC1547AB1C}"/>
              </a:ext>
            </a:extLst>
          </p:cNvPr>
          <p:cNvSpPr/>
          <p:nvPr/>
        </p:nvSpPr>
        <p:spPr bwMode="auto">
          <a:xfrm>
            <a:off x="5921756"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39" name="矩形 138">
            <a:extLst>
              <a:ext uri="{FF2B5EF4-FFF2-40B4-BE49-F238E27FC236}">
                <a16:creationId xmlns:a16="http://schemas.microsoft.com/office/drawing/2014/main" id="{37BF890B-82D9-0863-697A-A3A3824E2902}"/>
              </a:ext>
            </a:extLst>
          </p:cNvPr>
          <p:cNvSpPr/>
          <p:nvPr/>
        </p:nvSpPr>
        <p:spPr bwMode="auto">
          <a:xfrm>
            <a:off x="6226564" y="6056654"/>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0" name="矩形 139">
            <a:extLst>
              <a:ext uri="{FF2B5EF4-FFF2-40B4-BE49-F238E27FC236}">
                <a16:creationId xmlns:a16="http://schemas.microsoft.com/office/drawing/2014/main" id="{6DD00785-14B7-22A6-51B8-EF1B8126128F}"/>
              </a:ext>
            </a:extLst>
          </p:cNvPr>
          <p:cNvSpPr/>
          <p:nvPr/>
        </p:nvSpPr>
        <p:spPr bwMode="auto">
          <a:xfrm>
            <a:off x="6536354" y="6055700"/>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1" name="矩形 140">
            <a:extLst>
              <a:ext uri="{FF2B5EF4-FFF2-40B4-BE49-F238E27FC236}">
                <a16:creationId xmlns:a16="http://schemas.microsoft.com/office/drawing/2014/main" id="{5A142322-2DD3-5FAD-380B-BC60CE9C1E17}"/>
              </a:ext>
            </a:extLst>
          </p:cNvPr>
          <p:cNvSpPr/>
          <p:nvPr/>
        </p:nvSpPr>
        <p:spPr bwMode="auto">
          <a:xfrm>
            <a:off x="6832071"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2" name="矩形 141">
            <a:extLst>
              <a:ext uri="{FF2B5EF4-FFF2-40B4-BE49-F238E27FC236}">
                <a16:creationId xmlns:a16="http://schemas.microsoft.com/office/drawing/2014/main" id="{C5287F10-49F0-4765-60E2-E1C898A35C0A}"/>
              </a:ext>
            </a:extLst>
          </p:cNvPr>
          <p:cNvSpPr/>
          <p:nvPr/>
        </p:nvSpPr>
        <p:spPr bwMode="auto">
          <a:xfrm>
            <a:off x="7136879" y="6054533"/>
            <a:ext cx="304808"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3" name="矩形 142">
            <a:extLst>
              <a:ext uri="{FF2B5EF4-FFF2-40B4-BE49-F238E27FC236}">
                <a16:creationId xmlns:a16="http://schemas.microsoft.com/office/drawing/2014/main" id="{CBD30B82-8DE0-44DC-6809-AF0CABAFE9B8}"/>
              </a:ext>
            </a:extLst>
          </p:cNvPr>
          <p:cNvSpPr/>
          <p:nvPr/>
        </p:nvSpPr>
        <p:spPr bwMode="auto">
          <a:xfrm>
            <a:off x="7441687" y="6054533"/>
            <a:ext cx="295717" cy="320365"/>
          </a:xfrm>
          <a:prstGeom prst="rect">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144" name="文字方塊 143">
            <a:extLst>
              <a:ext uri="{FF2B5EF4-FFF2-40B4-BE49-F238E27FC236}">
                <a16:creationId xmlns:a16="http://schemas.microsoft.com/office/drawing/2014/main" id="{8FC90E96-B211-86B6-7F4A-B59913B42BFB}"/>
              </a:ext>
            </a:extLst>
          </p:cNvPr>
          <p:cNvSpPr txBox="1"/>
          <p:nvPr/>
        </p:nvSpPr>
        <p:spPr>
          <a:xfrm>
            <a:off x="3035944" y="5332457"/>
            <a:ext cx="533398" cy="307777"/>
          </a:xfrm>
          <a:prstGeom prst="rect">
            <a:avLst/>
          </a:prstGeom>
          <a:noFill/>
        </p:spPr>
        <p:txBody>
          <a:bodyPr wrap="square" rtlCol="0">
            <a:spAutoFit/>
          </a:bodyPr>
          <a:lstStyle/>
          <a:p>
            <a:r>
              <a:rPr lang="en-US" altLang="zh-TW" sz="1400" dirty="0"/>
              <a:t>TDI</a:t>
            </a:r>
            <a:endParaRPr lang="zh-TW" altLang="en-US" sz="1400" dirty="0"/>
          </a:p>
        </p:txBody>
      </p:sp>
      <p:sp>
        <p:nvSpPr>
          <p:cNvPr id="145" name="文字方塊 144">
            <a:extLst>
              <a:ext uri="{FF2B5EF4-FFF2-40B4-BE49-F238E27FC236}">
                <a16:creationId xmlns:a16="http://schemas.microsoft.com/office/drawing/2014/main" id="{20591000-6B2E-BA20-C3D1-1B834E4ED13D}"/>
              </a:ext>
            </a:extLst>
          </p:cNvPr>
          <p:cNvSpPr txBox="1"/>
          <p:nvPr/>
        </p:nvSpPr>
        <p:spPr>
          <a:xfrm>
            <a:off x="6117842" y="5702874"/>
            <a:ext cx="533398" cy="307777"/>
          </a:xfrm>
          <a:prstGeom prst="rect">
            <a:avLst/>
          </a:prstGeom>
          <a:noFill/>
        </p:spPr>
        <p:txBody>
          <a:bodyPr wrap="square" rtlCol="0">
            <a:spAutoFit/>
          </a:bodyPr>
          <a:lstStyle/>
          <a:p>
            <a:r>
              <a:rPr lang="en-US" altLang="zh-TW" sz="1400" dirty="0"/>
              <a:t>TDO</a:t>
            </a:r>
            <a:endParaRPr lang="zh-TW" altLang="en-US" sz="1400" dirty="0"/>
          </a:p>
        </p:txBody>
      </p:sp>
      <p:cxnSp>
        <p:nvCxnSpPr>
          <p:cNvPr id="2" name="直線接點 1">
            <a:extLst>
              <a:ext uri="{FF2B5EF4-FFF2-40B4-BE49-F238E27FC236}">
                <a16:creationId xmlns:a16="http://schemas.microsoft.com/office/drawing/2014/main" id="{46BCE217-D4EB-5C01-3B14-B536234BA2CB}"/>
              </a:ext>
            </a:extLst>
          </p:cNvPr>
          <p:cNvCxnSpPr>
            <a:cxnSpLocks/>
          </p:cNvCxnSpPr>
          <p:nvPr/>
        </p:nvCxnSpPr>
        <p:spPr>
          <a:xfrm>
            <a:off x="2991270" y="5152570"/>
            <a:ext cx="84654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梯形 25">
            <a:extLst>
              <a:ext uri="{FF2B5EF4-FFF2-40B4-BE49-F238E27FC236}">
                <a16:creationId xmlns:a16="http://schemas.microsoft.com/office/drawing/2014/main" id="{FB4ABB45-2B97-61C3-09A6-EF231A6644B3}"/>
              </a:ext>
            </a:extLst>
          </p:cNvPr>
          <p:cNvSpPr/>
          <p:nvPr/>
        </p:nvSpPr>
        <p:spPr bwMode="auto">
          <a:xfrm rot="10800000">
            <a:off x="5658697" y="5434316"/>
            <a:ext cx="819407" cy="255099"/>
          </a:xfrm>
          <a:prstGeom prst="trapezoid">
            <a:avLst/>
          </a:prstGeom>
          <a:noFill/>
          <a:ln>
            <a:solidFill>
              <a:schemeClr val="tx1"/>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cxnSp>
        <p:nvCxnSpPr>
          <p:cNvPr id="44" name="接點: 肘形 43">
            <a:extLst>
              <a:ext uri="{FF2B5EF4-FFF2-40B4-BE49-F238E27FC236}">
                <a16:creationId xmlns:a16="http://schemas.microsoft.com/office/drawing/2014/main" id="{6B59EA4F-F060-E43E-7BCF-D65AED344D80}"/>
              </a:ext>
            </a:extLst>
          </p:cNvPr>
          <p:cNvCxnSpPr>
            <a:cxnSpLocks/>
            <a:stCxn id="111" idx="3"/>
          </p:cNvCxnSpPr>
          <p:nvPr/>
        </p:nvCxnSpPr>
        <p:spPr>
          <a:xfrm>
            <a:off x="5379634" y="5152570"/>
            <a:ext cx="483004" cy="281746"/>
          </a:xfrm>
          <a:prstGeom prst="bentConnector3">
            <a:avLst>
              <a:gd name="adj1" fmla="val 102259"/>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A1EB0D5-87B6-6AEC-2915-4FBD99DAB495}"/>
              </a:ext>
            </a:extLst>
          </p:cNvPr>
          <p:cNvCxnSpPr>
            <a:cxnSpLocks/>
            <a:stCxn id="26" idx="0"/>
            <a:endCxn id="138" idx="0"/>
          </p:cNvCxnSpPr>
          <p:nvPr/>
        </p:nvCxnSpPr>
        <p:spPr>
          <a:xfrm>
            <a:off x="6068400" y="5689415"/>
            <a:ext cx="5760" cy="3672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箭號: 向右 2">
            <a:extLst>
              <a:ext uri="{FF2B5EF4-FFF2-40B4-BE49-F238E27FC236}">
                <a16:creationId xmlns:a16="http://schemas.microsoft.com/office/drawing/2014/main" id="{341CCDB0-7E2A-537B-6D2B-08B4A3CB4A61}"/>
              </a:ext>
            </a:extLst>
          </p:cNvPr>
          <p:cNvSpPr/>
          <p:nvPr/>
        </p:nvSpPr>
        <p:spPr bwMode="auto">
          <a:xfrm rot="8220853">
            <a:off x="4501770" y="4634640"/>
            <a:ext cx="688488" cy="189423"/>
          </a:xfrm>
          <a:prstGeom prst="rightArrow">
            <a:avLst/>
          </a:prstGeom>
          <a:solidFill>
            <a:srgbClr val="FF0000"/>
          </a:solidFill>
          <a:ln>
            <a:solidFill>
              <a:srgbClr val="FF0000"/>
            </a:solidFill>
          </a:ln>
        </p:spPr>
        <p:txBody>
          <a:bodyPr wrap="none" lIns="29626" tIns="14812" rIns="29626" bIns="14812" rtlCol="0" anchor="ctr"/>
          <a:lstStyle/>
          <a:p>
            <a:pPr algn="ctr" eaLnBrk="1" fontAlgn="base" hangingPunct="1">
              <a:spcBef>
                <a:spcPct val="0"/>
              </a:spcBef>
              <a:spcAft>
                <a:spcPct val="0"/>
              </a:spcAft>
            </a:pPr>
            <a:endParaRPr lang="zh-TW" altLang="en-US" sz="2100" b="1" kern="0" dirty="0">
              <a:solidFill>
                <a:srgbClr val="FFFFFF"/>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2AA1F101-A2E3-CAD3-31BC-BC2B21C08631}"/>
              </a:ext>
            </a:extLst>
          </p:cNvPr>
          <p:cNvSpPr txBox="1"/>
          <p:nvPr/>
        </p:nvSpPr>
        <p:spPr>
          <a:xfrm>
            <a:off x="4168014" y="3835222"/>
            <a:ext cx="2098426" cy="584775"/>
          </a:xfrm>
          <a:prstGeom prst="rect">
            <a:avLst/>
          </a:prstGeom>
          <a:noFill/>
          <a:ln>
            <a:noFill/>
          </a:ln>
        </p:spPr>
        <p:txBody>
          <a:bodyPr wrap="square" rtlCol="0">
            <a:spAutoFit/>
          </a:bodyPr>
          <a:lstStyle/>
          <a:p>
            <a:r>
              <a:rPr lang="en-US" altLang="zh-TW" sz="1600" dirty="0"/>
              <a:t>Loaded</a:t>
            </a:r>
            <a:r>
              <a:rPr lang="zh-TW" altLang="en-US" sz="1600" dirty="0"/>
              <a:t> </a:t>
            </a:r>
            <a:r>
              <a:rPr lang="en-US" altLang="zh-TW" sz="1600" dirty="0"/>
              <a:t>0 at </a:t>
            </a:r>
            <a:r>
              <a:rPr lang="en-US" altLang="zh-TW" sz="1600" dirty="0" err="1"/>
              <a:t>CaptureDR</a:t>
            </a:r>
            <a:r>
              <a:rPr lang="en-US" altLang="zh-TW" sz="1600" dirty="0"/>
              <a:t>,</a:t>
            </a:r>
          </a:p>
          <a:p>
            <a:r>
              <a:rPr lang="en-US" altLang="zh-TW" sz="1600" dirty="0"/>
              <a:t>Shifted at </a:t>
            </a:r>
            <a:r>
              <a:rPr lang="en-US" altLang="zh-TW" sz="1600" dirty="0" err="1"/>
              <a:t>ShiftDR</a:t>
            </a:r>
            <a:endParaRPr lang="zh-TW" altLang="en-US" sz="1600" dirty="0"/>
          </a:p>
        </p:txBody>
      </p:sp>
      <p:sp>
        <p:nvSpPr>
          <p:cNvPr id="9" name="文字方塊 8">
            <a:extLst>
              <a:ext uri="{FF2B5EF4-FFF2-40B4-BE49-F238E27FC236}">
                <a16:creationId xmlns:a16="http://schemas.microsoft.com/office/drawing/2014/main" id="{F2CAE6F8-9A43-8A42-0795-EB23C8718304}"/>
              </a:ext>
            </a:extLst>
          </p:cNvPr>
          <p:cNvSpPr txBox="1"/>
          <p:nvPr/>
        </p:nvSpPr>
        <p:spPr>
          <a:xfrm>
            <a:off x="3365935" y="1749434"/>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13" name="文字方塊 12">
            <a:extLst>
              <a:ext uri="{FF2B5EF4-FFF2-40B4-BE49-F238E27FC236}">
                <a16:creationId xmlns:a16="http://schemas.microsoft.com/office/drawing/2014/main" id="{4CC901B3-B0E2-3EA2-FCC8-1609981A39A0}"/>
              </a:ext>
            </a:extLst>
          </p:cNvPr>
          <p:cNvSpPr txBox="1"/>
          <p:nvPr/>
        </p:nvSpPr>
        <p:spPr>
          <a:xfrm>
            <a:off x="3380190" y="312295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19" name="文字方塊 18">
            <a:extLst>
              <a:ext uri="{FF2B5EF4-FFF2-40B4-BE49-F238E27FC236}">
                <a16:creationId xmlns:a16="http://schemas.microsoft.com/office/drawing/2014/main" id="{60700B34-65FA-51BC-DD0C-8DF57A6AE4AC}"/>
              </a:ext>
            </a:extLst>
          </p:cNvPr>
          <p:cNvSpPr txBox="1"/>
          <p:nvPr/>
        </p:nvSpPr>
        <p:spPr>
          <a:xfrm>
            <a:off x="3360509" y="4487991"/>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5" name="文字方塊 24">
            <a:extLst>
              <a:ext uri="{FF2B5EF4-FFF2-40B4-BE49-F238E27FC236}">
                <a16:creationId xmlns:a16="http://schemas.microsoft.com/office/drawing/2014/main" id="{5BFBBAE0-A8D1-5129-5FD1-909F47B9A95B}"/>
              </a:ext>
            </a:extLst>
          </p:cNvPr>
          <p:cNvSpPr txBox="1"/>
          <p:nvPr/>
        </p:nvSpPr>
        <p:spPr>
          <a:xfrm>
            <a:off x="6569166" y="172452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7" name="文字方塊 26">
            <a:extLst>
              <a:ext uri="{FF2B5EF4-FFF2-40B4-BE49-F238E27FC236}">
                <a16:creationId xmlns:a16="http://schemas.microsoft.com/office/drawing/2014/main" id="{CDB02BC2-192A-DF6E-FA25-A982A77665BB}"/>
              </a:ext>
            </a:extLst>
          </p:cNvPr>
          <p:cNvSpPr txBox="1"/>
          <p:nvPr/>
        </p:nvSpPr>
        <p:spPr>
          <a:xfrm>
            <a:off x="6575649" y="3122957"/>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
        <p:nvSpPr>
          <p:cNvPr id="28" name="文字方塊 27">
            <a:extLst>
              <a:ext uri="{FF2B5EF4-FFF2-40B4-BE49-F238E27FC236}">
                <a16:creationId xmlns:a16="http://schemas.microsoft.com/office/drawing/2014/main" id="{356D1E36-52F6-313E-2D97-A9C31CF06AC4}"/>
              </a:ext>
            </a:extLst>
          </p:cNvPr>
          <p:cNvSpPr txBox="1"/>
          <p:nvPr/>
        </p:nvSpPr>
        <p:spPr>
          <a:xfrm>
            <a:off x="6629007" y="4480081"/>
            <a:ext cx="239183" cy="338554"/>
          </a:xfrm>
          <a:prstGeom prst="rect">
            <a:avLst/>
          </a:prstGeom>
          <a:noFill/>
          <a:ln>
            <a:noFill/>
          </a:ln>
        </p:spPr>
        <p:txBody>
          <a:bodyPr wrap="square" rtlCol="0">
            <a:spAutoFit/>
          </a:bodyPr>
          <a:lstStyle/>
          <a:p>
            <a:r>
              <a:rPr lang="en-US" altLang="zh-TW" sz="1600" dirty="0"/>
              <a:t>Z</a:t>
            </a:r>
            <a:endParaRPr lang="zh-TW" altLang="en-US" sz="1600" dirty="0"/>
          </a:p>
        </p:txBody>
      </p:sp>
    </p:spTree>
    <p:extLst>
      <p:ext uri="{BB962C8B-B14F-4D97-AF65-F5344CB8AC3E}">
        <p14:creationId xmlns:p14="http://schemas.microsoft.com/office/powerpoint/2010/main" val="2563857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內容版面配置區 6">
            <a:extLst>
              <a:ext uri="{FF2B5EF4-FFF2-40B4-BE49-F238E27FC236}">
                <a16:creationId xmlns:a16="http://schemas.microsoft.com/office/drawing/2014/main" id="{99EFF0DA-F054-9476-BD6A-58293C9D95E6}"/>
              </a:ext>
            </a:extLst>
          </p:cNvPr>
          <p:cNvPicPr>
            <a:picLocks noGrp="1" noChangeAspect="1"/>
          </p:cNvPicPr>
          <p:nvPr>
            <p:ph idx="1"/>
          </p:nvPr>
        </p:nvPicPr>
        <p:blipFill>
          <a:blip r:embed="rId2"/>
          <a:stretch>
            <a:fillRect/>
          </a:stretch>
        </p:blipFill>
        <p:spPr>
          <a:xfrm>
            <a:off x="599512" y="2376618"/>
            <a:ext cx="5687219" cy="1295581"/>
          </a:xfrm>
          <a:prstGeom prst="rect">
            <a:avLst/>
          </a:prstGeom>
        </p:spPr>
      </p:pic>
      <p:sp>
        <p:nvSpPr>
          <p:cNvPr id="4" name="投影片編號版面配置區 3">
            <a:extLst>
              <a:ext uri="{FF2B5EF4-FFF2-40B4-BE49-F238E27FC236}">
                <a16:creationId xmlns:a16="http://schemas.microsoft.com/office/drawing/2014/main" id="{13B88941-4EA4-17FE-2DAB-FCFD63C810E1}"/>
              </a:ext>
            </a:extLst>
          </p:cNvPr>
          <p:cNvSpPr>
            <a:spLocks noGrp="1"/>
          </p:cNvSpPr>
          <p:nvPr>
            <p:ph type="sldNum" sz="quarter" idx="12"/>
          </p:nvPr>
        </p:nvSpPr>
        <p:spPr/>
        <p:txBody>
          <a:bodyPr/>
          <a:lstStyle/>
          <a:p>
            <a:fld id="{2B502E1E-53DA-4CA8-88BB-16487AE8489E}" type="slidenum">
              <a:rPr lang="zh-TW" altLang="en-US" smtClean="0"/>
              <a:t>42</a:t>
            </a:fld>
            <a:endParaRPr lang="zh-TW" altLang="en-US"/>
          </a:p>
        </p:txBody>
      </p:sp>
      <p:sp>
        <p:nvSpPr>
          <p:cNvPr id="9" name="文字方塊 8">
            <a:extLst>
              <a:ext uri="{FF2B5EF4-FFF2-40B4-BE49-F238E27FC236}">
                <a16:creationId xmlns:a16="http://schemas.microsoft.com/office/drawing/2014/main" id="{37DDDE77-25AA-6369-F67A-55DB6A2E51F9}"/>
              </a:ext>
            </a:extLst>
          </p:cNvPr>
          <p:cNvSpPr txBox="1"/>
          <p:nvPr/>
        </p:nvSpPr>
        <p:spPr>
          <a:xfrm>
            <a:off x="1362437" y="1965736"/>
            <a:ext cx="3765551" cy="410882"/>
          </a:xfrm>
          <a:prstGeom prst="rect">
            <a:avLst/>
          </a:prstGeom>
          <a:noFill/>
        </p:spPr>
        <p:txBody>
          <a:bodyPr wrap="square">
            <a:spAutoFit/>
          </a:bodyPr>
          <a:lstStyle/>
          <a:p>
            <a:r>
              <a:rPr lang="en-US" altLang="zh-TW" dirty="0"/>
              <a:t>Serial Connection Using One TMS</a:t>
            </a:r>
            <a:endParaRPr lang="zh-TW" altLang="en-US" dirty="0"/>
          </a:p>
        </p:txBody>
      </p:sp>
      <p:pic>
        <p:nvPicPr>
          <p:cNvPr id="11" name="圖片 10">
            <a:extLst>
              <a:ext uri="{FF2B5EF4-FFF2-40B4-BE49-F238E27FC236}">
                <a16:creationId xmlns:a16="http://schemas.microsoft.com/office/drawing/2014/main" id="{362B679D-3A09-95FD-C360-0E5230559F34}"/>
              </a:ext>
            </a:extLst>
          </p:cNvPr>
          <p:cNvPicPr>
            <a:picLocks noChangeAspect="1"/>
          </p:cNvPicPr>
          <p:nvPr/>
        </p:nvPicPr>
        <p:blipFill>
          <a:blip r:embed="rId3"/>
          <a:stretch>
            <a:fillRect/>
          </a:stretch>
        </p:blipFill>
        <p:spPr>
          <a:xfrm>
            <a:off x="7459270" y="2171177"/>
            <a:ext cx="3924848" cy="2333951"/>
          </a:xfrm>
          <a:prstGeom prst="rect">
            <a:avLst/>
          </a:prstGeom>
        </p:spPr>
      </p:pic>
      <p:sp>
        <p:nvSpPr>
          <p:cNvPr id="12" name="文字方塊 11">
            <a:extLst>
              <a:ext uri="{FF2B5EF4-FFF2-40B4-BE49-F238E27FC236}">
                <a16:creationId xmlns:a16="http://schemas.microsoft.com/office/drawing/2014/main" id="{430C781D-F7E3-BFF2-02F0-302B3206D835}"/>
              </a:ext>
            </a:extLst>
          </p:cNvPr>
          <p:cNvSpPr txBox="1"/>
          <p:nvPr/>
        </p:nvSpPr>
        <p:spPr>
          <a:xfrm>
            <a:off x="6946691" y="1965736"/>
            <a:ext cx="4950006" cy="410882"/>
          </a:xfrm>
          <a:prstGeom prst="rect">
            <a:avLst/>
          </a:prstGeom>
          <a:noFill/>
        </p:spPr>
        <p:txBody>
          <a:bodyPr wrap="square">
            <a:spAutoFit/>
          </a:bodyPr>
          <a:lstStyle/>
          <a:p>
            <a:r>
              <a:rPr lang="en-US" altLang="zh-TW" dirty="0"/>
              <a:t>Connection In two </a:t>
            </a:r>
            <a:r>
              <a:rPr lang="en-US" altLang="zh-TW" dirty="0" err="1"/>
              <a:t>Paralled</a:t>
            </a:r>
            <a:r>
              <a:rPr lang="en-US" altLang="zh-TW" dirty="0"/>
              <a:t> Selected Chains </a:t>
            </a:r>
            <a:endParaRPr lang="zh-TW" altLang="en-US" dirty="0"/>
          </a:p>
        </p:txBody>
      </p:sp>
      <p:sp>
        <p:nvSpPr>
          <p:cNvPr id="2" name="文字方塊 1">
            <a:extLst>
              <a:ext uri="{FF2B5EF4-FFF2-40B4-BE49-F238E27FC236}">
                <a16:creationId xmlns:a16="http://schemas.microsoft.com/office/drawing/2014/main" id="{3F12DAEA-195B-D89B-123A-402105DBCB08}"/>
              </a:ext>
            </a:extLst>
          </p:cNvPr>
          <p:cNvSpPr txBox="1"/>
          <p:nvPr/>
        </p:nvSpPr>
        <p:spPr>
          <a:xfrm>
            <a:off x="1362436" y="1554854"/>
            <a:ext cx="3765551" cy="410882"/>
          </a:xfrm>
          <a:prstGeom prst="rect">
            <a:avLst/>
          </a:prstGeom>
          <a:noFill/>
        </p:spPr>
        <p:txBody>
          <a:bodyPr wrap="square">
            <a:spAutoFit/>
          </a:bodyPr>
          <a:lstStyle/>
          <a:p>
            <a:pPr algn="ctr"/>
            <a:r>
              <a:rPr lang="en-US" altLang="zh-TW" dirty="0"/>
              <a:t>Mode 1</a:t>
            </a:r>
            <a:endParaRPr lang="zh-TW" altLang="en-US" dirty="0"/>
          </a:p>
        </p:txBody>
      </p:sp>
      <p:sp>
        <p:nvSpPr>
          <p:cNvPr id="3" name="文字方塊 2">
            <a:extLst>
              <a:ext uri="{FF2B5EF4-FFF2-40B4-BE49-F238E27FC236}">
                <a16:creationId xmlns:a16="http://schemas.microsoft.com/office/drawing/2014/main" id="{6F4EC540-BB3F-D2EE-B6CE-55E25D95A8F1}"/>
              </a:ext>
            </a:extLst>
          </p:cNvPr>
          <p:cNvSpPr txBox="1"/>
          <p:nvPr/>
        </p:nvSpPr>
        <p:spPr>
          <a:xfrm>
            <a:off x="7538918" y="1554854"/>
            <a:ext cx="3765551" cy="410882"/>
          </a:xfrm>
          <a:prstGeom prst="rect">
            <a:avLst/>
          </a:prstGeom>
          <a:noFill/>
        </p:spPr>
        <p:txBody>
          <a:bodyPr wrap="square">
            <a:spAutoFit/>
          </a:bodyPr>
          <a:lstStyle/>
          <a:p>
            <a:pPr algn="ctr"/>
            <a:r>
              <a:rPr lang="en-US" altLang="zh-TW" dirty="0"/>
              <a:t>Mode 2</a:t>
            </a:r>
            <a:endParaRPr lang="zh-TW" altLang="en-US" dirty="0"/>
          </a:p>
        </p:txBody>
      </p:sp>
    </p:spTree>
    <p:extLst>
      <p:ext uri="{BB962C8B-B14F-4D97-AF65-F5344CB8AC3E}">
        <p14:creationId xmlns:p14="http://schemas.microsoft.com/office/powerpoint/2010/main" val="289996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98ED4-2F67-F03A-EE96-43ABFAEE649A}"/>
              </a:ext>
            </a:extLst>
          </p:cNvPr>
          <p:cNvSpPr>
            <a:spLocks noGrp="1"/>
          </p:cNvSpPr>
          <p:nvPr>
            <p:ph type="title"/>
          </p:nvPr>
        </p:nvSpPr>
        <p:spPr/>
        <p:txBody>
          <a:bodyPr>
            <a:normAutofit/>
          </a:bodyPr>
          <a:lstStyle/>
          <a:p>
            <a:r>
              <a:rPr lang="en-US" altLang="zh-TW" dirty="0"/>
              <a:t>A Simplified View of Boundary-Scan Register</a:t>
            </a:r>
            <a:endParaRPr lang="zh-TW" altLang="en-US" dirty="0"/>
          </a:p>
        </p:txBody>
      </p:sp>
      <p:pic>
        <p:nvPicPr>
          <p:cNvPr id="6" name="內容版面配置區 5">
            <a:extLst>
              <a:ext uri="{FF2B5EF4-FFF2-40B4-BE49-F238E27FC236}">
                <a16:creationId xmlns:a16="http://schemas.microsoft.com/office/drawing/2014/main" id="{CE8CEE35-CF8B-59D6-3BA7-E01CE9D6EDEA}"/>
              </a:ext>
            </a:extLst>
          </p:cNvPr>
          <p:cNvPicPr>
            <a:picLocks noGrp="1" noChangeAspect="1"/>
          </p:cNvPicPr>
          <p:nvPr>
            <p:ph idx="1"/>
          </p:nvPr>
        </p:nvPicPr>
        <p:blipFill>
          <a:blip r:embed="rId2"/>
          <a:stretch>
            <a:fillRect/>
          </a:stretch>
        </p:blipFill>
        <p:spPr>
          <a:xfrm>
            <a:off x="2457923" y="1825625"/>
            <a:ext cx="7276154" cy="4351338"/>
          </a:xfrm>
        </p:spPr>
      </p:pic>
      <p:sp>
        <p:nvSpPr>
          <p:cNvPr id="4" name="投影片編號版面配置區 3">
            <a:extLst>
              <a:ext uri="{FF2B5EF4-FFF2-40B4-BE49-F238E27FC236}">
                <a16:creationId xmlns:a16="http://schemas.microsoft.com/office/drawing/2014/main" id="{7805D254-E9EC-725C-B342-44ACFF451535}"/>
              </a:ext>
            </a:extLst>
          </p:cNvPr>
          <p:cNvSpPr>
            <a:spLocks noGrp="1"/>
          </p:cNvSpPr>
          <p:nvPr>
            <p:ph type="sldNum" sz="quarter" idx="12"/>
          </p:nvPr>
        </p:nvSpPr>
        <p:spPr/>
        <p:txBody>
          <a:bodyPr/>
          <a:lstStyle/>
          <a:p>
            <a:fld id="{2B502E1E-53DA-4CA8-88BB-16487AE8489E}" type="slidenum">
              <a:rPr lang="zh-TW" altLang="en-US" smtClean="0"/>
              <a:t>5</a:t>
            </a:fld>
            <a:endParaRPr lang="zh-TW" altLang="en-US"/>
          </a:p>
        </p:txBody>
      </p:sp>
      <p:pic>
        <p:nvPicPr>
          <p:cNvPr id="8" name="圖片 7">
            <a:extLst>
              <a:ext uri="{FF2B5EF4-FFF2-40B4-BE49-F238E27FC236}">
                <a16:creationId xmlns:a16="http://schemas.microsoft.com/office/drawing/2014/main" id="{08824027-6F39-A1AE-A307-0A7C48B3F8F1}"/>
              </a:ext>
            </a:extLst>
          </p:cNvPr>
          <p:cNvPicPr>
            <a:picLocks noChangeAspect="1"/>
          </p:cNvPicPr>
          <p:nvPr/>
        </p:nvPicPr>
        <p:blipFill>
          <a:blip r:embed="rId3"/>
          <a:stretch>
            <a:fillRect/>
          </a:stretch>
        </p:blipFill>
        <p:spPr>
          <a:xfrm>
            <a:off x="4724913" y="1417645"/>
            <a:ext cx="219106" cy="352474"/>
          </a:xfrm>
          <a:prstGeom prst="rect">
            <a:avLst/>
          </a:prstGeom>
        </p:spPr>
      </p:pic>
      <p:sp>
        <p:nvSpPr>
          <p:cNvPr id="9" name="文字方塊 8">
            <a:extLst>
              <a:ext uri="{FF2B5EF4-FFF2-40B4-BE49-F238E27FC236}">
                <a16:creationId xmlns:a16="http://schemas.microsoft.com/office/drawing/2014/main" id="{F6B9C309-E2B9-F62C-7A1E-B2B230FC22C1}"/>
              </a:ext>
            </a:extLst>
          </p:cNvPr>
          <p:cNvSpPr txBox="1"/>
          <p:nvPr/>
        </p:nvSpPr>
        <p:spPr>
          <a:xfrm>
            <a:off x="5046133" y="1388441"/>
            <a:ext cx="770467" cy="410882"/>
          </a:xfrm>
          <a:prstGeom prst="rect">
            <a:avLst/>
          </a:prstGeom>
          <a:noFill/>
        </p:spPr>
        <p:txBody>
          <a:bodyPr wrap="square" rtlCol="0">
            <a:spAutoFit/>
          </a:bodyPr>
          <a:lstStyle/>
          <a:p>
            <a:r>
              <a:rPr lang="en-US" altLang="zh-TW" dirty="0"/>
              <a:t>:</a:t>
            </a:r>
            <a:r>
              <a:rPr lang="zh-TW" altLang="en-US" dirty="0"/>
              <a:t> </a:t>
            </a:r>
            <a:r>
              <a:rPr lang="en-US" altLang="zh-TW" dirty="0"/>
              <a:t>PIN</a:t>
            </a:r>
            <a:endParaRPr lang="zh-TW" altLang="en-US" dirty="0"/>
          </a:p>
        </p:txBody>
      </p:sp>
    </p:spTree>
    <p:extLst>
      <p:ext uri="{BB962C8B-B14F-4D97-AF65-F5344CB8AC3E}">
        <p14:creationId xmlns:p14="http://schemas.microsoft.com/office/powerpoint/2010/main" val="97459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6491A3-4D4C-CFD7-5CBC-7F642484D15D}"/>
              </a:ext>
            </a:extLst>
          </p:cNvPr>
          <p:cNvSpPr>
            <a:spLocks noGrp="1"/>
          </p:cNvSpPr>
          <p:nvPr>
            <p:ph type="title"/>
          </p:nvPr>
        </p:nvSpPr>
        <p:spPr/>
        <p:txBody>
          <a:bodyPr/>
          <a:lstStyle/>
          <a:p>
            <a:r>
              <a:rPr lang="en-US" altLang="zh-TW" dirty="0"/>
              <a:t>TAP Controller Finite-State Machine</a:t>
            </a:r>
            <a:endParaRPr lang="zh-TW" altLang="en-US" dirty="0"/>
          </a:p>
        </p:txBody>
      </p:sp>
      <p:pic>
        <p:nvPicPr>
          <p:cNvPr id="5" name="內容版面配置區 4">
            <a:extLst>
              <a:ext uri="{FF2B5EF4-FFF2-40B4-BE49-F238E27FC236}">
                <a16:creationId xmlns:a16="http://schemas.microsoft.com/office/drawing/2014/main" id="{F6915AF4-5CB7-8AAB-E46D-685C4F59B0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833" y="1825625"/>
            <a:ext cx="5586333" cy="4351338"/>
          </a:xfrm>
        </p:spPr>
      </p:pic>
      <p:sp>
        <p:nvSpPr>
          <p:cNvPr id="6" name="投影片編號版面配置區 5">
            <a:extLst>
              <a:ext uri="{FF2B5EF4-FFF2-40B4-BE49-F238E27FC236}">
                <a16:creationId xmlns:a16="http://schemas.microsoft.com/office/drawing/2014/main" id="{CED9B78B-DA78-3457-9FDD-A91A207B2E25}"/>
              </a:ext>
            </a:extLst>
          </p:cNvPr>
          <p:cNvSpPr>
            <a:spLocks noGrp="1"/>
          </p:cNvSpPr>
          <p:nvPr>
            <p:ph type="sldNum" sz="quarter" idx="12"/>
          </p:nvPr>
        </p:nvSpPr>
        <p:spPr/>
        <p:txBody>
          <a:bodyPr/>
          <a:lstStyle/>
          <a:p>
            <a:fld id="{2B502E1E-53DA-4CA8-88BB-16487AE8489E}" type="slidenum">
              <a:rPr lang="zh-TW" altLang="en-US" smtClean="0"/>
              <a:t>6</a:t>
            </a:fld>
            <a:endParaRPr lang="zh-TW" altLang="en-US"/>
          </a:p>
        </p:txBody>
      </p:sp>
      <p:sp>
        <p:nvSpPr>
          <p:cNvPr id="3" name="文字方塊 2">
            <a:extLst>
              <a:ext uri="{FF2B5EF4-FFF2-40B4-BE49-F238E27FC236}">
                <a16:creationId xmlns:a16="http://schemas.microsoft.com/office/drawing/2014/main" id="{CE4894CA-82C8-4C85-BF9F-79EB363C3738}"/>
              </a:ext>
            </a:extLst>
          </p:cNvPr>
          <p:cNvSpPr txBox="1"/>
          <p:nvPr/>
        </p:nvSpPr>
        <p:spPr>
          <a:xfrm>
            <a:off x="11170024" y="5818094"/>
            <a:ext cx="376517" cy="369332"/>
          </a:xfrm>
          <a:prstGeom prst="rect">
            <a:avLst/>
          </a:prstGeom>
          <a:noFill/>
        </p:spPr>
        <p:txBody>
          <a:bodyPr wrap="square" rtlCol="0">
            <a:spAutoFit/>
          </a:bodyPr>
          <a:lstStyle/>
          <a:p>
            <a:r>
              <a:rPr lang="en-US" altLang="zh-TW" dirty="0">
                <a:solidFill>
                  <a:schemeClr val="bg1">
                    <a:lumMod val="75000"/>
                  </a:schemeClr>
                </a:solidFill>
              </a:rPr>
              <a:t>6</a:t>
            </a:r>
            <a:endParaRPr lang="zh-TW" altLang="en-US" dirty="0">
              <a:solidFill>
                <a:schemeClr val="bg1">
                  <a:lumMod val="75000"/>
                </a:schemeClr>
              </a:solidFill>
            </a:endParaRPr>
          </a:p>
        </p:txBody>
      </p:sp>
      <p:sp>
        <p:nvSpPr>
          <p:cNvPr id="4" name="文字方塊 3">
            <a:extLst>
              <a:ext uri="{FF2B5EF4-FFF2-40B4-BE49-F238E27FC236}">
                <a16:creationId xmlns:a16="http://schemas.microsoft.com/office/drawing/2014/main" id="{A514519C-AFCA-7894-AA72-32FAA0A75F5B}"/>
              </a:ext>
            </a:extLst>
          </p:cNvPr>
          <p:cNvSpPr txBox="1"/>
          <p:nvPr/>
        </p:nvSpPr>
        <p:spPr>
          <a:xfrm>
            <a:off x="609592" y="1277034"/>
            <a:ext cx="4138061" cy="646331"/>
          </a:xfrm>
          <a:prstGeom prst="rect">
            <a:avLst/>
          </a:prstGeom>
          <a:noFill/>
        </p:spPr>
        <p:txBody>
          <a:bodyPr wrap="square" rtlCol="0">
            <a:spAutoFit/>
          </a:bodyPr>
          <a:lstStyle/>
          <a:p>
            <a:r>
              <a:rPr lang="en-US" altLang="zh-TW" dirty="0"/>
              <a:t>TAP Controller is controlled by TMS</a:t>
            </a:r>
          </a:p>
          <a:p>
            <a:endParaRPr lang="zh-TW" altLang="en-US" dirty="0"/>
          </a:p>
        </p:txBody>
      </p:sp>
    </p:spTree>
    <p:extLst>
      <p:ext uri="{BB962C8B-B14F-4D97-AF65-F5344CB8AC3E}">
        <p14:creationId xmlns:p14="http://schemas.microsoft.com/office/powerpoint/2010/main" val="218202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0598A9-E786-84C8-4B4A-FA4F92F45BC5}"/>
              </a:ext>
            </a:extLst>
          </p:cNvPr>
          <p:cNvSpPr>
            <a:spLocks noGrp="1"/>
          </p:cNvSpPr>
          <p:nvPr>
            <p:ph type="title"/>
          </p:nvPr>
        </p:nvSpPr>
        <p:spPr/>
        <p:txBody>
          <a:bodyPr/>
          <a:lstStyle/>
          <a:p>
            <a:r>
              <a:rPr lang="en-US" altLang="zh-TW"/>
              <a:t>Instruction </a:t>
            </a:r>
            <a:r>
              <a:rPr lang="en-US" altLang="zh-TW" dirty="0"/>
              <a:t>Register</a:t>
            </a:r>
            <a:endParaRPr lang="zh-TW" altLang="en-US" dirty="0"/>
          </a:p>
        </p:txBody>
      </p:sp>
      <p:pic>
        <p:nvPicPr>
          <p:cNvPr id="5" name="內容版面配置區 4">
            <a:extLst>
              <a:ext uri="{FF2B5EF4-FFF2-40B4-BE49-F238E27FC236}">
                <a16:creationId xmlns:a16="http://schemas.microsoft.com/office/drawing/2014/main" id="{24C4FB57-EE9E-9103-4453-91DE8CF84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9825" y="2341672"/>
            <a:ext cx="6442564" cy="2174656"/>
          </a:xfrm>
        </p:spPr>
      </p:pic>
      <p:sp>
        <p:nvSpPr>
          <p:cNvPr id="6" name="投影片編號版面配置區 5">
            <a:extLst>
              <a:ext uri="{FF2B5EF4-FFF2-40B4-BE49-F238E27FC236}">
                <a16:creationId xmlns:a16="http://schemas.microsoft.com/office/drawing/2014/main" id="{C4EF0C59-8B59-B8E8-C1F2-134C070CD0AE}"/>
              </a:ext>
            </a:extLst>
          </p:cNvPr>
          <p:cNvSpPr>
            <a:spLocks noGrp="1"/>
          </p:cNvSpPr>
          <p:nvPr>
            <p:ph type="sldNum" sz="quarter" idx="12"/>
          </p:nvPr>
        </p:nvSpPr>
        <p:spPr/>
        <p:txBody>
          <a:bodyPr/>
          <a:lstStyle/>
          <a:p>
            <a:fld id="{2B502E1E-53DA-4CA8-88BB-16487AE8489E}" type="slidenum">
              <a:rPr lang="zh-TW" altLang="en-US" smtClean="0"/>
              <a:t>7</a:t>
            </a:fld>
            <a:endParaRPr lang="zh-TW" altLang="en-US"/>
          </a:p>
        </p:txBody>
      </p:sp>
      <p:sp>
        <p:nvSpPr>
          <p:cNvPr id="3" name="文字方塊 2">
            <a:extLst>
              <a:ext uri="{FF2B5EF4-FFF2-40B4-BE49-F238E27FC236}">
                <a16:creationId xmlns:a16="http://schemas.microsoft.com/office/drawing/2014/main" id="{E1FE5EA3-83C0-1451-F938-3E0A14798914}"/>
              </a:ext>
            </a:extLst>
          </p:cNvPr>
          <p:cNvSpPr txBox="1"/>
          <p:nvPr/>
        </p:nvSpPr>
        <p:spPr>
          <a:xfrm>
            <a:off x="838200" y="1790299"/>
            <a:ext cx="4719043" cy="3596369"/>
          </a:xfrm>
          <a:prstGeom prst="rect">
            <a:avLst/>
          </a:prstGeom>
          <a:noFill/>
        </p:spPr>
        <p:txBody>
          <a:bodyPr wrap="square" rtlCol="0">
            <a:spAutoFit/>
          </a:bodyPr>
          <a:lstStyle/>
          <a:p>
            <a:r>
              <a:rPr lang="en-US" altLang="zh-TW" b="1" dirty="0"/>
              <a:t>Input PIN</a:t>
            </a:r>
            <a:r>
              <a:rPr lang="en-US" altLang="zh-TW" dirty="0"/>
              <a:t>: </a:t>
            </a:r>
          </a:p>
          <a:p>
            <a:r>
              <a:rPr lang="en-US" altLang="zh-TW" dirty="0" err="1"/>
              <a:t>scan_in</a:t>
            </a:r>
            <a:r>
              <a:rPr lang="en-US" altLang="zh-TW" dirty="0"/>
              <a:t>:</a:t>
            </a:r>
            <a:r>
              <a:rPr lang="zh-TW" altLang="en-US" dirty="0"/>
              <a:t> </a:t>
            </a:r>
            <a:r>
              <a:rPr lang="en-US" altLang="zh-TW" dirty="0"/>
              <a:t>from TDI or last cell</a:t>
            </a:r>
          </a:p>
          <a:p>
            <a:r>
              <a:rPr lang="en-US" altLang="zh-TW" dirty="0" err="1"/>
              <a:t>data_in</a:t>
            </a:r>
            <a:r>
              <a:rPr lang="en-US" altLang="zh-TW" dirty="0"/>
              <a:t>: from last block in SoC or SoC input</a:t>
            </a:r>
            <a:r>
              <a:rPr lang="zh-TW" altLang="en-US" dirty="0"/>
              <a:t> </a:t>
            </a:r>
            <a:r>
              <a:rPr lang="en-US" altLang="zh-TW" dirty="0"/>
              <a:t>pin</a:t>
            </a:r>
          </a:p>
          <a:p>
            <a:r>
              <a:rPr lang="en-US" altLang="zh-TW" dirty="0" err="1"/>
              <a:t>ShiftIR</a:t>
            </a:r>
            <a:r>
              <a:rPr lang="en-US" altLang="zh-TW" dirty="0"/>
              <a:t>, </a:t>
            </a:r>
            <a:r>
              <a:rPr lang="en-US" altLang="zh-TW" dirty="0" err="1"/>
              <a:t>ClockIR</a:t>
            </a:r>
            <a:r>
              <a:rPr lang="en-US" altLang="zh-TW" dirty="0"/>
              <a:t>, </a:t>
            </a:r>
            <a:r>
              <a:rPr lang="en-US" altLang="zh-TW" dirty="0" err="1"/>
              <a:t>UpdateIR</a:t>
            </a:r>
            <a:r>
              <a:rPr lang="en-US" altLang="zh-TW" dirty="0"/>
              <a:t>, Reset: </a:t>
            </a:r>
            <a:r>
              <a:rPr lang="en-US" altLang="zh-TW" dirty="0" err="1"/>
              <a:t>Controll</a:t>
            </a:r>
            <a:r>
              <a:rPr lang="en-US" altLang="zh-TW" dirty="0"/>
              <a:t> Signal generated by TAP Controller</a:t>
            </a:r>
          </a:p>
          <a:p>
            <a:endParaRPr lang="en-US" altLang="zh-TW" dirty="0"/>
          </a:p>
          <a:p>
            <a:r>
              <a:rPr lang="en-US" altLang="zh-TW" b="1" dirty="0"/>
              <a:t>Output PIN</a:t>
            </a:r>
            <a:r>
              <a:rPr lang="en-US" altLang="zh-TW" dirty="0"/>
              <a:t>: </a:t>
            </a:r>
          </a:p>
          <a:p>
            <a:r>
              <a:rPr lang="en-US" altLang="zh-TW" dirty="0" err="1"/>
              <a:t>Scan_out</a:t>
            </a:r>
            <a:r>
              <a:rPr lang="en-US" altLang="zh-TW" dirty="0"/>
              <a:t>: to next cell or TDO</a:t>
            </a:r>
          </a:p>
          <a:p>
            <a:r>
              <a:rPr lang="en-US" altLang="zh-TW" dirty="0" err="1"/>
              <a:t>Data_out</a:t>
            </a:r>
            <a:r>
              <a:rPr lang="en-US" altLang="zh-TW" dirty="0"/>
              <a:t>: to next block in SoC or SoC output</a:t>
            </a:r>
          </a:p>
        </p:txBody>
      </p:sp>
      <p:sp>
        <p:nvSpPr>
          <p:cNvPr id="4" name="文字方塊 3">
            <a:extLst>
              <a:ext uri="{FF2B5EF4-FFF2-40B4-BE49-F238E27FC236}">
                <a16:creationId xmlns:a16="http://schemas.microsoft.com/office/drawing/2014/main" id="{F6457E3E-74E4-EFD1-5DC8-02BEF38A1851}"/>
              </a:ext>
            </a:extLst>
          </p:cNvPr>
          <p:cNvSpPr txBox="1"/>
          <p:nvPr/>
        </p:nvSpPr>
        <p:spPr>
          <a:xfrm>
            <a:off x="11170024" y="5818094"/>
            <a:ext cx="376517" cy="369332"/>
          </a:xfrm>
          <a:prstGeom prst="rect">
            <a:avLst/>
          </a:prstGeom>
          <a:noFill/>
        </p:spPr>
        <p:txBody>
          <a:bodyPr wrap="square" rtlCol="0">
            <a:spAutoFit/>
          </a:bodyPr>
          <a:lstStyle/>
          <a:p>
            <a:r>
              <a:rPr lang="en-US" altLang="zh-TW" dirty="0">
                <a:solidFill>
                  <a:schemeClr val="bg1">
                    <a:lumMod val="75000"/>
                  </a:schemeClr>
                </a:solidFill>
              </a:rPr>
              <a:t>8</a:t>
            </a:r>
            <a:endParaRPr lang="zh-TW" altLang="en-US" dirty="0">
              <a:solidFill>
                <a:schemeClr val="bg1">
                  <a:lumMod val="75000"/>
                </a:schemeClr>
              </a:solidFill>
            </a:endParaRPr>
          </a:p>
        </p:txBody>
      </p:sp>
    </p:spTree>
    <p:extLst>
      <p:ext uri="{BB962C8B-B14F-4D97-AF65-F5344CB8AC3E}">
        <p14:creationId xmlns:p14="http://schemas.microsoft.com/office/powerpoint/2010/main" val="2015164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5ACD20-A9D9-F8BE-FCE3-BB616D38EDBE}"/>
              </a:ext>
            </a:extLst>
          </p:cNvPr>
          <p:cNvSpPr>
            <a:spLocks noGrp="1"/>
          </p:cNvSpPr>
          <p:nvPr>
            <p:ph type="title"/>
          </p:nvPr>
        </p:nvSpPr>
        <p:spPr/>
        <p:txBody>
          <a:bodyPr/>
          <a:lstStyle/>
          <a:p>
            <a:r>
              <a:rPr lang="en-US" altLang="zh-TW" dirty="0"/>
              <a:t>JTAG Version</a:t>
            </a:r>
            <a:endParaRPr lang="zh-TW" altLang="en-US" dirty="0"/>
          </a:p>
        </p:txBody>
      </p:sp>
      <p:sp>
        <p:nvSpPr>
          <p:cNvPr id="3" name="內容版面配置區 2">
            <a:extLst>
              <a:ext uri="{FF2B5EF4-FFF2-40B4-BE49-F238E27FC236}">
                <a16:creationId xmlns:a16="http://schemas.microsoft.com/office/drawing/2014/main" id="{4545660C-6B73-5324-98FE-F9A53967C282}"/>
              </a:ext>
            </a:extLst>
          </p:cNvPr>
          <p:cNvSpPr>
            <a:spLocks noGrp="1"/>
          </p:cNvSpPr>
          <p:nvPr>
            <p:ph idx="1"/>
          </p:nvPr>
        </p:nvSpPr>
        <p:spPr/>
        <p:txBody>
          <a:bodyPr/>
          <a:lstStyle/>
          <a:p>
            <a:pPr>
              <a:buFont typeface="Wingdings" panose="05000000000000000000" pitchFamily="2" charset="2"/>
              <a:buChar char="ü"/>
            </a:pPr>
            <a:r>
              <a:rPr lang="en-US" altLang="zh-TW" dirty="0"/>
              <a:t>IEEE Std 1149.1-2001 </a:t>
            </a:r>
          </a:p>
          <a:p>
            <a:r>
              <a:rPr lang="en-US" altLang="zh-TW" dirty="0"/>
              <a:t>IEEE Std 1149.7™-2009</a:t>
            </a:r>
            <a:endParaRPr lang="zh-TW" altLang="en-US" dirty="0"/>
          </a:p>
        </p:txBody>
      </p:sp>
      <p:sp>
        <p:nvSpPr>
          <p:cNvPr id="4" name="投影片編號版面配置區 3">
            <a:extLst>
              <a:ext uri="{FF2B5EF4-FFF2-40B4-BE49-F238E27FC236}">
                <a16:creationId xmlns:a16="http://schemas.microsoft.com/office/drawing/2014/main" id="{1F463584-9F74-D91F-107A-A45BFC4C7FD7}"/>
              </a:ext>
            </a:extLst>
          </p:cNvPr>
          <p:cNvSpPr>
            <a:spLocks noGrp="1"/>
          </p:cNvSpPr>
          <p:nvPr>
            <p:ph type="sldNum" sz="quarter" idx="12"/>
          </p:nvPr>
        </p:nvSpPr>
        <p:spPr/>
        <p:txBody>
          <a:bodyPr/>
          <a:lstStyle/>
          <a:p>
            <a:fld id="{2B502E1E-53DA-4CA8-88BB-16487AE8489E}" type="slidenum">
              <a:rPr lang="zh-TW" altLang="en-US" smtClean="0"/>
              <a:t>8</a:t>
            </a:fld>
            <a:endParaRPr lang="zh-TW" altLang="en-US"/>
          </a:p>
        </p:txBody>
      </p:sp>
    </p:spTree>
    <p:extLst>
      <p:ext uri="{BB962C8B-B14F-4D97-AF65-F5344CB8AC3E}">
        <p14:creationId xmlns:p14="http://schemas.microsoft.com/office/powerpoint/2010/main" val="340001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09CC3-07F8-F63E-8010-EE0AAC8278BC}"/>
              </a:ext>
            </a:extLst>
          </p:cNvPr>
          <p:cNvSpPr>
            <a:spLocks noGrp="1"/>
          </p:cNvSpPr>
          <p:nvPr>
            <p:ph type="title"/>
          </p:nvPr>
        </p:nvSpPr>
        <p:spPr/>
        <p:txBody>
          <a:bodyPr/>
          <a:lstStyle/>
          <a:p>
            <a:r>
              <a:rPr lang="en-US" altLang="zh-TW" dirty="0"/>
              <a:t>Bypass</a:t>
            </a:r>
            <a:endParaRPr lang="zh-TW" altLang="en-US" dirty="0"/>
          </a:p>
        </p:txBody>
      </p:sp>
      <p:graphicFrame>
        <p:nvGraphicFramePr>
          <p:cNvPr id="8" name="內容版面配置區 7">
            <a:extLst>
              <a:ext uri="{FF2B5EF4-FFF2-40B4-BE49-F238E27FC236}">
                <a16:creationId xmlns:a16="http://schemas.microsoft.com/office/drawing/2014/main" id="{7346DC08-3998-3E7C-C52C-EE45EB4A9FC0}"/>
              </a:ext>
            </a:extLst>
          </p:cNvPr>
          <p:cNvGraphicFramePr>
            <a:graphicFrameLocks noGrp="1"/>
          </p:cNvGraphicFramePr>
          <p:nvPr>
            <p:ph idx="1"/>
            <p:extLst>
              <p:ext uri="{D42A27DB-BD31-4B8C-83A1-F6EECF244321}">
                <p14:modId xmlns:p14="http://schemas.microsoft.com/office/powerpoint/2010/main" val="907337463"/>
              </p:ext>
            </p:extLst>
          </p:nvPr>
        </p:nvGraphicFramePr>
        <p:xfrm>
          <a:off x="609600" y="1559814"/>
          <a:ext cx="10972800" cy="2108200"/>
        </p:xfrm>
        <a:graphic>
          <a:graphicData uri="http://schemas.openxmlformats.org/drawingml/2006/table">
            <a:tbl>
              <a:tblPr firstRow="1" bandRow="1">
                <a:tableStyleId>{5C22544A-7EE6-4342-B048-85BDC9FD1C3A}</a:tableStyleId>
              </a:tblPr>
              <a:tblGrid>
                <a:gridCol w="2848495">
                  <a:extLst>
                    <a:ext uri="{9D8B030D-6E8A-4147-A177-3AD203B41FA5}">
                      <a16:colId xmlns:a16="http://schemas.microsoft.com/office/drawing/2014/main" val="1427032797"/>
                    </a:ext>
                  </a:extLst>
                </a:gridCol>
                <a:gridCol w="8124305">
                  <a:extLst>
                    <a:ext uri="{9D8B030D-6E8A-4147-A177-3AD203B41FA5}">
                      <a16:colId xmlns:a16="http://schemas.microsoft.com/office/drawing/2014/main" val="2134074419"/>
                    </a:ext>
                  </a:extLst>
                </a:gridCol>
              </a:tblGrid>
              <a:tr h="370840">
                <a:tc>
                  <a:txBody>
                    <a:bodyPr/>
                    <a:lstStyle/>
                    <a:p>
                      <a:pPr algn="ctr"/>
                      <a:r>
                        <a:rPr lang="en-US" altLang="zh-TW" dirty="0"/>
                        <a:t>Instruction</a:t>
                      </a:r>
                      <a:endParaRPr lang="zh-TW" altLang="en-US" dirty="0"/>
                    </a:p>
                  </a:txBody>
                  <a:tcPr/>
                </a:tc>
                <a:tc>
                  <a:txBody>
                    <a:bodyPr/>
                    <a:lstStyle/>
                    <a:p>
                      <a:pPr algn="ctr"/>
                      <a:r>
                        <a:rPr lang="en-US" altLang="zh-TW" dirty="0"/>
                        <a:t>Goal</a:t>
                      </a:r>
                      <a:endParaRPr lang="zh-TW" altLang="en-US" dirty="0"/>
                    </a:p>
                  </a:txBody>
                  <a:tcPr/>
                </a:tc>
                <a:extLst>
                  <a:ext uri="{0D108BD9-81ED-4DB2-BD59-A6C34878D82A}">
                    <a16:rowId xmlns:a16="http://schemas.microsoft.com/office/drawing/2014/main" val="202860680"/>
                  </a:ext>
                </a:extLst>
              </a:tr>
              <a:tr h="370840">
                <a:tc>
                  <a:txBody>
                    <a:bodyPr/>
                    <a:lstStyle/>
                    <a:p>
                      <a:pPr algn="ctr"/>
                      <a:r>
                        <a:rPr lang="en-US" altLang="zh-TW" dirty="0"/>
                        <a:t>BYPASS</a:t>
                      </a:r>
                      <a:endParaRPr lang="zh-TW" altLang="en-US" dirty="0"/>
                    </a:p>
                  </a:txBody>
                  <a:tcPr/>
                </a:tc>
                <a:tc>
                  <a:txBody>
                    <a:bodyPr/>
                    <a:lstStyle/>
                    <a:p>
                      <a:pPr marL="457200" indent="-457200">
                        <a:buFont typeface="+mj-lt"/>
                        <a:buAutoNum type="arabicPeriod"/>
                      </a:pPr>
                      <a:r>
                        <a:rPr lang="en-US" altLang="zh-TW" dirty="0"/>
                        <a:t>Bypass Register shall be selected to be connected for serial access between TDI and TDO in Shift-DR</a:t>
                      </a:r>
                    </a:p>
                    <a:p>
                      <a:pPr marL="457200" indent="-457200">
                        <a:buFont typeface="+mj-lt"/>
                        <a:buAutoNum type="arabicPeriod"/>
                      </a:pPr>
                      <a:r>
                        <a:rPr lang="en-US" altLang="zh-TW" dirty="0"/>
                        <a:t>TDI and TDO shall not be connected while not in Shift-DR state</a:t>
                      </a:r>
                    </a:p>
                    <a:p>
                      <a:pPr marL="457200" indent="-457200">
                        <a:buFont typeface="+mj-lt"/>
                        <a:buAutoNum type="arabicPeriod"/>
                      </a:pPr>
                      <a:r>
                        <a:rPr lang="en-US" altLang="zh-TW" dirty="0"/>
                        <a:t>When the BYPASS instruction is selected, the operation of the test logic shall have no effect on the operation of the on-chip system logic</a:t>
                      </a:r>
                    </a:p>
                    <a:p>
                      <a:pPr marL="457200" indent="-457200">
                        <a:buFont typeface="+mj-lt"/>
                        <a:buAutoNum type="arabicPeriod"/>
                      </a:pPr>
                      <a:r>
                        <a:rPr lang="en-US" altLang="zh-TW" dirty="0"/>
                        <a:t>The Bypass Code should be {111…1}</a:t>
                      </a:r>
                    </a:p>
                  </a:txBody>
                  <a:tcPr/>
                </a:tc>
                <a:extLst>
                  <a:ext uri="{0D108BD9-81ED-4DB2-BD59-A6C34878D82A}">
                    <a16:rowId xmlns:a16="http://schemas.microsoft.com/office/drawing/2014/main" val="240353448"/>
                  </a:ext>
                </a:extLst>
              </a:tr>
            </a:tbl>
          </a:graphicData>
        </a:graphic>
      </p:graphicFrame>
      <p:sp>
        <p:nvSpPr>
          <p:cNvPr id="4" name="投影片編號版面配置區 3">
            <a:extLst>
              <a:ext uri="{FF2B5EF4-FFF2-40B4-BE49-F238E27FC236}">
                <a16:creationId xmlns:a16="http://schemas.microsoft.com/office/drawing/2014/main" id="{CDA21CDD-6333-8502-E55D-58C2CFD1E471}"/>
              </a:ext>
            </a:extLst>
          </p:cNvPr>
          <p:cNvSpPr>
            <a:spLocks noGrp="1"/>
          </p:cNvSpPr>
          <p:nvPr>
            <p:ph type="sldNum" sz="quarter" idx="12"/>
          </p:nvPr>
        </p:nvSpPr>
        <p:spPr/>
        <p:txBody>
          <a:bodyPr/>
          <a:lstStyle/>
          <a:p>
            <a:fld id="{2B502E1E-53DA-4CA8-88BB-16487AE8489E}" type="slidenum">
              <a:rPr lang="zh-TW" altLang="en-US" smtClean="0"/>
              <a:t>9</a:t>
            </a:fld>
            <a:endParaRPr lang="zh-TW" altLang="en-US"/>
          </a:p>
        </p:txBody>
      </p:sp>
    </p:spTree>
    <p:extLst>
      <p:ext uri="{BB962C8B-B14F-4D97-AF65-F5344CB8AC3E}">
        <p14:creationId xmlns:p14="http://schemas.microsoft.com/office/powerpoint/2010/main" val="902544516"/>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13694</TotalTime>
  <Words>2757</Words>
  <Application>Microsoft Office PowerPoint</Application>
  <PresentationFormat>寬螢幕</PresentationFormat>
  <Paragraphs>508</Paragraphs>
  <Slides>42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42</vt:i4>
      </vt:variant>
    </vt:vector>
  </HeadingPairs>
  <TitlesOfParts>
    <vt:vector size="49" baseType="lpstr">
      <vt:lpstr>微軟正黑體</vt:lpstr>
      <vt:lpstr>Arial</vt:lpstr>
      <vt:lpstr>Calibri</vt:lpstr>
      <vt:lpstr>Calibri Light</vt:lpstr>
      <vt:lpstr>Cambria Math</vt:lpstr>
      <vt:lpstr>Wingdings</vt:lpstr>
      <vt:lpstr>自訂設計</vt:lpstr>
      <vt:lpstr>JTAG</vt:lpstr>
      <vt:lpstr>JTAG &amp; DUT</vt:lpstr>
      <vt:lpstr>JTAG Overview</vt:lpstr>
      <vt:lpstr>Boundary Scan Cell</vt:lpstr>
      <vt:lpstr>A Simplified View of Boundary-Scan Register</vt:lpstr>
      <vt:lpstr>TAP Controller Finite-State Machine</vt:lpstr>
      <vt:lpstr>Instruction Register</vt:lpstr>
      <vt:lpstr>JTAG Version</vt:lpstr>
      <vt:lpstr>Bypass</vt:lpstr>
      <vt:lpstr>Bypass</vt:lpstr>
      <vt:lpstr>Bypass Test</vt:lpstr>
      <vt:lpstr>Sample/Preload</vt:lpstr>
      <vt:lpstr>SAMPLE/PRELOAD</vt:lpstr>
      <vt:lpstr>SAMPLE/PRELOAD</vt:lpstr>
      <vt:lpstr>SAMPLE/PRELOAD</vt:lpstr>
      <vt:lpstr>SAMPLE/PRELOAD TEST</vt:lpstr>
      <vt:lpstr>EXTEST</vt:lpstr>
      <vt:lpstr>EXTEST</vt:lpstr>
      <vt:lpstr>EXTEST</vt:lpstr>
      <vt:lpstr>EXTEST</vt:lpstr>
      <vt:lpstr>EXTEST TEST</vt:lpstr>
      <vt:lpstr>INTEST</vt:lpstr>
      <vt:lpstr>INTEST</vt:lpstr>
      <vt:lpstr>INTEST</vt:lpstr>
      <vt:lpstr>INTEST</vt:lpstr>
      <vt:lpstr>INTEST</vt:lpstr>
      <vt:lpstr>INTEST TEST</vt:lpstr>
      <vt:lpstr>RUNBIST</vt:lpstr>
      <vt:lpstr>RUNBIST</vt:lpstr>
      <vt:lpstr>RUNBIST</vt:lpstr>
      <vt:lpstr>RUNBIST</vt:lpstr>
      <vt:lpstr>RUNBIST</vt:lpstr>
      <vt:lpstr>RUNBIST</vt:lpstr>
      <vt:lpstr>CLAMP</vt:lpstr>
      <vt:lpstr>CLAMP</vt:lpstr>
      <vt:lpstr>IDCODE</vt:lpstr>
      <vt:lpstr>IDCODE</vt:lpstr>
      <vt:lpstr>USERCODE</vt:lpstr>
      <vt:lpstr>USERCODE</vt:lpstr>
      <vt:lpstr>HIGHZ</vt:lpstr>
      <vt:lpstr>HIGHZ</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JTAG</dc:title>
  <dc:creator>INSTALL TESDA</dc:creator>
  <cp:lastModifiedBy>INSTALL TESDA</cp:lastModifiedBy>
  <cp:revision>94</cp:revision>
  <dcterms:created xsi:type="dcterms:W3CDTF">2023-08-02T05:56:27Z</dcterms:created>
  <dcterms:modified xsi:type="dcterms:W3CDTF">2023-10-30T00:55:07Z</dcterms:modified>
</cp:coreProperties>
</file>