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323" r:id="rId4"/>
    <p:sldId id="295" r:id="rId5"/>
    <p:sldId id="289" r:id="rId6"/>
    <p:sldId id="296" r:id="rId7"/>
    <p:sldId id="290" r:id="rId8"/>
    <p:sldId id="291" r:id="rId9"/>
    <p:sldId id="292" r:id="rId10"/>
    <p:sldId id="293" r:id="rId11"/>
    <p:sldId id="294" r:id="rId12"/>
    <p:sldId id="298" r:id="rId13"/>
    <p:sldId id="297" r:id="rId14"/>
    <p:sldId id="299" r:id="rId15"/>
    <p:sldId id="300" r:id="rId16"/>
    <p:sldId id="301" r:id="rId17"/>
    <p:sldId id="302" r:id="rId18"/>
    <p:sldId id="304" r:id="rId19"/>
    <p:sldId id="303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7" r:id="rId38"/>
    <p:sldId id="326" r:id="rId39"/>
    <p:sldId id="328" r:id="rId40"/>
    <p:sldId id="329" r:id="rId41"/>
    <p:sldId id="331" r:id="rId42"/>
    <p:sldId id="334" r:id="rId43"/>
    <p:sldId id="335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8T16:28:22.64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0,'67'0,"378"15,19-4,-296-13,-148 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8T16:30:47.01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27,'72'-18,"20"10,147 8,-100 2,509-2,-628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8T16:30:57.87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1,'675'0,"-631"2,48 8,40 2,22-13,-134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3:42.20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1,'1801'0,"-1772"0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3:46.32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27,'0'0,"0"-1,1 0,-1 0,0 1,0-1,1 0,-1 1,1-1,-1 1,0-1,1 0,-1 1,1-1,-1 1,1-1,0 1,-1-1,1 1,-1 0,1-1,0 1,-1 0,1-1,0 1,0 0,-1 0,2-1,25-3,-22 4,440-9,-257 13,648-4,-816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3:51.05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27,'0'-1,"0"0,1 1,-1-1,0 0,1 1,-1-1,0 0,1 0,-1 1,1-1,-1 1,1-1,-1 1,1-1,0 1,-1-1,1 1,0-1,-1 1,1 0,0-1,0 1,-1 0,1-1,0 1,0 0,1 0,27-4,-23 3,469-7,-279 11,-33-4,165 3,-269 3,113 25,-118-18,1-2,88 4,-92-10,-30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4:06.70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51,'3'-3,"0"1,0 0,0 0,1 0,-1 0,1 1,-1-1,1 1,0 0,-1 0,1 0,6 0,52-1,-38 2,180-3,172-9,447 0,-497 15,-304-3,-2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4:11.60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0,'1549'0,"-1512"2,52 9,-51-6,46 2,-64-7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4:23.84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1,'1229'0,"-1199"0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4:28.62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25,'684'0,"-659"-1,0-2,27-5,-27 3,51-3,320 9,-376-1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4:34.76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0,'1372'0,"-1343"0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8T16:28:24.32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0,'1003'0,"-983"0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4:39.69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1,'187'4,"292"44,-362-36,225-4,-208-10,-114 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4:44.69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33,'209'2,"225"-5,-259-7,124-2,-200 14,130-5,-210 0,-4-2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4:57.20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0,'1330'0,"-1310"0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5:07.08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0,'134'9,"-28"0,274-4,214 14,-471-13,-106-6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5:12.88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1,'1172'0,"-1150"0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5:17.24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0,'1462'0,"-1439"0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5:22.58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3,'245'-2,"308"8,-454 2,135 4,-210-13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6:01.53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7,'2'-1,"-1"0,0 0,1 1,-1-1,1 0,-1 1,1-1,-1 1,1 0,-1-1,1 1,-1 0,1 0,0 0,-1 0,1 0,-1 1,4 0,0-1,888 5,-871-5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6:02.42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21,'226'2,"238"-5,-354-7,-86 6,1 1,-1 2,1 0,0 1,0 1,-1 2,40 8,5 10,-35-9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6:04.85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1,'4'0,"14"0,14 0,23 0,25 0,27 0,16 0,17 0,14 0,-4 0,-16 0,-18 0,-22 0,-26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8T16:28:33.18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0,'865'0,"-845"0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6:06.26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0,'4'0,"21"0,34 4,34 5,18 2,18 2,-10-1,-20-3,-16 2,-10 3,3-2,-4-2,-10-3,-12-3,-14-2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6:18.71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1,'671'18,"-279"24,-366-39,50 0,-55-3,1 0,-1 2,26 4,-30-1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6:28.38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1,'952'0,"-929"0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6:33.29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1,'999'0,"-976"0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4:09:59.21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26,'40'-2,"50"-9,-49 5,46 0,-28 5,0 3,75 12,-56-5,0-4,124-6,-63-2,370 3,-488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4:10:00.95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80,'0'-1,"0"0,1-1,0 1,-1 0,1 0,0 0,-1 0,1 0,0 0,0 0,0 0,0 1,0-1,0 0,0 0,0 1,0-1,0 1,0-1,1 1,-1-1,0 1,0 0,0-1,1 1,-1 0,0 0,2 0,46-3,-41 3,255-26,-94 6,-3 19,-9 0,-134-3,-3-1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6:38.25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0,'1772'0,"-1752"0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6:43.26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27,'368'-18,"74"10,-253 10,-63-2,-94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4:10:10.9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1,'568'18,"-454"-17,-81-2,0 2,-1 0,53 11,-66-7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9T03:16:47.93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25,'1038'0,"-874"-12,-3 0,216 13,-352-1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8T16:28:35.14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1,'864'0,"-845"0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4:33:59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1 219 24575,'3'1'0,"0"0"0,0 0 0,0 0 0,0 0 0,-1 0 0,1 1 0,0-1 0,-1 1 0,1-1 0,-1 1 0,1 0 0,-1 0 0,4 5 0,26 33 0,54 118 0,34 54 0,-81-155 0,-38-56 0,-1-1 0,0 1 0,1 0 0,-1-1 0,1 1 0,-1 0 0,1-1 0,-1 1 0,1-1 0,0 1 0,-1-1 0,1 1 0,0-1 0,-1 0 0,1 1 0,0-1 0,-1 0 0,1 1 0,0-1 0,0 0 0,-1 0 0,1 0 0,0 0 0,0 0 0,0 0 0,-1 0 0,1 0 0,0 0 0,0 0 0,-1 0 0,1 0 0,0 0 0,0-1 0,-1 1 0,1 0 0,0 0 0,-1-1 0,1 1 0,0-1 0,-1 1 0,1-1 0,0 1 0,-1-1 0,1 1 0,-1-1 0,1 1 0,-1-1 0,1 0 0,-1 1 0,0-1 0,1 0 0,0-1 0,24-53 0,-18 38 0,183-453-1365,-121 303-5461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4:34:06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1 731 24575,'2'11'0,"0"-1"0,1 0 0,0-1 0,1 1 0,0-1 0,1 1 0,0-1 0,0 0 0,1-1 0,6 9 0,1 2 0,222 317 0,-232-332 0,-1 0 0,1-1 0,1 1 0,-1 0 0,0-1 0,1 0 0,-1 0 0,1 0 0,0 0 0,0 0 0,0-1 0,1 0 0,6 3 0,-9-5 0,1 0 0,0 0 0,-1-1 0,1 1 0,0-1 0,-1 1 0,1-1 0,-1 0 0,1 0 0,-1 0 0,1 0 0,-1 0 0,1-1 0,-1 1 0,0-1 0,0 1 0,0-1 0,0 0 0,0 0 0,0 0 0,0 0 0,-1 0 0,1 0 0,-1-1 0,2-3 0,24-38 0,-2 0 0,-2-2 0,31-88 0,-30 70 0,57-145-70,158-374-1225,-199 501-5531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4:34:07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0 741 24575,'30'30'0,"2"-1"0,0-2 0,2-1 0,0-1 0,63 32 0,-93-55 0,0 0 0,0 0 0,0-1 0,0 1 0,0-1 0,0 0 0,1 0 0,-1-1 0,0 0 0,0 1 0,1-1 0,-1 0 0,0-1 0,1 1 0,-1-1 0,5-1 0,-4-1 0,-1 1 0,0-1 0,0 0 0,0 0 0,0 0 0,0 0 0,0-1 0,-1 0 0,0 1 0,0-1 0,0-1 0,0 1 0,4-9 0,18-35 0,-2-1 0,27-84 0,17-112 0,19-54 0,-61 235-1365,-6 15-5461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4:34:09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0 672 24575,'6'11'0,"14"33"0,3-1 0,1-1 0,41 53 0,-63-92 0,-1-1 0,1 0 0,0 1 0,0-1 0,0 0 0,1-1 0,-1 1 0,1 0 0,-1-1 0,1 1 0,-1-1 0,1 0 0,0 0 0,-1 0 0,1 0 0,0 0 0,5 0 0,-5-1 0,0 0 0,-1-1 0,1 1 0,-1-1 0,1 0 0,-1 1 0,0-1 0,1 0 0,-1-1 0,0 1 0,0 0 0,1-1 0,-1 1 0,0-1 0,-1 0 0,4-2 0,3-7 0,0 1 0,-1-1 0,0-1 0,-1 1 0,0-1 0,8-22 0,23-79 60,27-139 0,3-120-1545,-55 294-5341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4:34:11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2 640 24575,'-1'50'0,"0"-19"0,5 57 0,-3-78 0,1-1 0,0 0 0,0 0 0,1-1 0,0 1 0,1 0 0,0-1 0,0 0 0,0 0 0,11 13 0,-8-12 0,-1-1 0,-1-1 0,1-1 0,1 1 0,-1-1 0,13 10 0,-16-15 0,-1 0 0,0 0 0,0 0 0,1 0 0,-1 0 0,0 0 0,1-1 0,-1 1 0,1-1 0,-1 1 0,1-1 0,-1 0 0,1 0 0,-1 0 0,1-1 0,-1 1 0,1-1 0,-1 1 0,1-1 0,-1 0 0,0 0 0,1 0 0,-1 0 0,0 0 0,4-3 0,4-3 0,-1-1 0,0 0 0,0 0 0,-1-1 0,0 0 0,0-1 0,-1 1 0,0-2 0,-1 1 0,0-1 0,-1 1 0,5-15 0,5-20 0,18-82 0,-26 97 0,30-134-682,97-265-1,-116 386-6143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8T16:28:43.23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0,'1049'0,"-1029"0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8T16:28:47.00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25,'724'0,"-697"-1,51-10,-50 6,49-3,39 9,-97-1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8T16:28:48.77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0,'1141'0,"-1118"0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8T16:28:50.25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0,'1073'0,"-1052"0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8T16:28:52.72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0,'1050'0,"-1030"0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12706-B135-3D7C-7425-4069C1574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E9C6B9-D552-CD7E-A8E9-88C3135FD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C0A03-1A09-B8A5-6DC5-5E4EB623D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452B2-3A7F-407A-B2DB-914E399F256A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F82FE4-F632-7EB0-EF68-5106E9D9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630F05-9562-1E40-D36D-2CE0F794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8A01-5B1E-412B-833D-112E3742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78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9AA48-AEA7-4C30-0A4B-26115F90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F09B5A-0976-5A87-25D4-BB50F7A75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C0479-CAA8-2937-81C3-5285F5B2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452B2-3A7F-407A-B2DB-914E399F256A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A383F-03B0-5215-2BBE-9AAD52FE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CCCB4E-9E52-DBE9-C764-6D51FA7A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8A01-5B1E-412B-833D-112E3742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11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AF7C03-4D4C-4976-115A-7A32C4746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86A5DB-D7BC-99BA-0C54-7C262AB94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2FC2E2-265B-4594-7964-A90277AC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452B2-3A7F-407A-B2DB-914E399F256A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A9A2D-D669-A20B-C225-E77848880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9D4A7A-2929-5BE3-C817-431E607B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8A01-5B1E-412B-833D-112E3742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01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CE92A-693A-1A27-9555-63915526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F37629-B566-A14C-6C9D-1E4FA5045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D801A0-6B91-ADF2-A896-A71E26860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452B2-3A7F-407A-B2DB-914E399F256A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20574D-44B6-D65D-58F7-31900575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BC56C-5241-87EB-D1AB-50EBB87B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8A01-5B1E-412B-833D-112E3742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1F456-3B45-8D68-7186-A8A55FA4A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C75082-558F-2649-9117-9CCE12EFB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571D0A-8986-1C08-AFEE-1CCB14AA3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452B2-3A7F-407A-B2DB-914E399F256A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D3F404-5D04-15DD-0E6A-D23F6F49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35067-2A73-B067-5888-E3108AB4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8A01-5B1E-412B-833D-112E3742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27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8798F-EF65-38B9-3731-B19E1866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B94EE0-53C8-4552-2056-394BF124D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D69072-73B1-C18F-B84B-CD4E9475C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18D7F-EAD3-9653-29E7-89CC8E29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452B2-3A7F-407A-B2DB-914E399F256A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7A5720-6ED6-3685-C05A-835C39F5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325EDE-FC13-EF30-ED3D-A6E4ABFE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8A01-5B1E-412B-833D-112E3742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15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A8071-E474-BF56-1AE6-B9E2AB70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803968-9DDE-1059-FA52-75D3E92C1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DBF9C8-20E0-A90A-838F-21F52962A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0CFC64-CF40-BBD0-EB6F-9B7ECAE51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0E2519-DD21-695F-F7B5-650A8A294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CECBA1-8A5D-594F-8CC7-FF1CAFA8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452B2-3A7F-407A-B2DB-914E399F256A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BFD83D-A9DA-62FD-6FB9-32D4E515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7E843B-2ADE-8122-253A-9855558B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8A01-5B1E-412B-833D-112E3742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67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D8D3B-663B-B938-A5A4-FD59A35E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00E20E-4DF6-EEA1-B825-ED6F7A30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452B2-3A7F-407A-B2DB-914E399F256A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E77116-17F4-476E-C03D-D0CC6957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A484B5-E6DD-D494-DAF5-B96A963D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8A01-5B1E-412B-833D-112E3742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515BDF-19FE-9E0F-6DA1-43CFBAE7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452B2-3A7F-407A-B2DB-914E399F256A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EA2B02-7000-FF0B-0B5B-1788AE12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AC3A03-E7DA-C44A-A83D-DC816A8F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8A01-5B1E-412B-833D-112E3742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65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98E8B-6C68-F17D-020D-16C3DD240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A1E0D3-159D-3BDC-F50D-8CFEED6F5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A24B4D-837B-2C47-510B-48EAB7E7B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FAA82-340C-A6CF-3C58-E7579FA9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452B2-3A7F-407A-B2DB-914E399F256A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60AD2-2676-40D6-6C65-0E639F17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878A6D-B91B-A930-A249-8AA01583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8A01-5B1E-412B-833D-112E3742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10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155B2-2780-35ED-54C3-A0410F7DC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C64584-4830-4786-6718-269753D20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C786F1-8D54-436D-E468-14D20684B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D04E7C-89DE-83EC-E289-6AFA94E64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452B2-3A7F-407A-B2DB-914E399F256A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04A709-98C4-B1A7-8729-39E6FC92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F3462E-643B-9F10-78F7-6E008C2B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8A01-5B1E-412B-833D-112E3742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77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4E1B02-3FED-9968-4265-71D409C91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7360F6-83C2-C514-9BEC-0EC8728CA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0FF8A7-4FEA-A5C9-BEF0-31D34176B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452B2-3A7F-407A-B2DB-914E399F256A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602460-24F1-6C21-FF59-560B07404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C80C4-D81A-FCDC-0A11-B026EC7B3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38A01-5B1E-412B-833D-112E37429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1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11" Type="http://schemas.openxmlformats.org/officeDocument/2006/relationships/image" Target="../media/image11.png"/><Relationship Id="rId5" Type="http://schemas.openxmlformats.org/officeDocument/2006/relationships/image" Target="../media/image13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.xml"/><Relationship Id="rId5" Type="http://schemas.openxmlformats.org/officeDocument/2006/relationships/image" Target="../media/image17.png"/><Relationship Id="rId4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customXml" Target="../ink/ink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customXml" Target="../ink/ink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customXml" Target="../ink/ink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customXml" Target="../ink/ink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customXml" Target="../ink/ink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customXml" Target="../ink/ink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customXml" Target="../ink/ink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customXml" Target="../ink/ink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customXml" Target="../ink/ink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customXml" Target="../ink/ink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customXml" Target="../ink/ink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customXml" Target="../ink/ink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customXml" Target="../ink/ink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customXml" Target="../ink/ink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customXml" Target="../ink/ink2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customXml" Target="../ink/ink28.xml"/><Relationship Id="rId12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customXml" Target="../ink/ink30.xml"/><Relationship Id="rId5" Type="http://schemas.openxmlformats.org/officeDocument/2006/relationships/customXml" Target="../ink/ink27.xml"/><Relationship Id="rId10" Type="http://schemas.openxmlformats.org/officeDocument/2006/relationships/image" Target="../media/image51.png"/><Relationship Id="rId4" Type="http://schemas.openxmlformats.org/officeDocument/2006/relationships/image" Target="../media/image35.png"/><Relationship Id="rId9" Type="http://schemas.openxmlformats.org/officeDocument/2006/relationships/customXml" Target="../ink/ink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2.xml"/><Relationship Id="rId5" Type="http://schemas.openxmlformats.org/officeDocument/2006/relationships/image" Target="../media/image54.png"/><Relationship Id="rId4" Type="http://schemas.openxmlformats.org/officeDocument/2006/relationships/customXml" Target="../ink/ink3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3" Type="http://schemas.openxmlformats.org/officeDocument/2006/relationships/image" Target="../media/image53.png"/><Relationship Id="rId7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4.xml"/><Relationship Id="rId5" Type="http://schemas.openxmlformats.org/officeDocument/2006/relationships/image" Target="../media/image57.png"/><Relationship Id="rId4" Type="http://schemas.openxmlformats.org/officeDocument/2006/relationships/customXml" Target="../ink/ink33.xml"/><Relationship Id="rId9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customXml" Target="../ink/ink3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8.xml"/><Relationship Id="rId5" Type="http://schemas.openxmlformats.org/officeDocument/2006/relationships/image" Target="../media/image63.png"/><Relationship Id="rId4" Type="http://schemas.openxmlformats.org/officeDocument/2006/relationships/customXml" Target="../ink/ink3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customXml" Target="../ink/ink3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customXml" Target="../ink/ink44.xml"/><Relationship Id="rId3" Type="http://schemas.openxmlformats.org/officeDocument/2006/relationships/image" Target="../media/image68.PNG"/><Relationship Id="rId7" Type="http://schemas.openxmlformats.org/officeDocument/2006/relationships/customXml" Target="../ink/ink41.xml"/><Relationship Id="rId12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11" Type="http://schemas.openxmlformats.org/officeDocument/2006/relationships/customXml" Target="../ink/ink43.xml"/><Relationship Id="rId5" Type="http://schemas.openxmlformats.org/officeDocument/2006/relationships/customXml" Target="../ink/ink40.xml"/><Relationship Id="rId10" Type="http://schemas.openxmlformats.org/officeDocument/2006/relationships/image" Target="../media/image74.png"/><Relationship Id="rId4" Type="http://schemas.openxmlformats.org/officeDocument/2006/relationships/image" Target="../media/image69.PNG"/><Relationship Id="rId9" Type="http://schemas.openxmlformats.org/officeDocument/2006/relationships/customXml" Target="../ink/ink42.xml"/><Relationship Id="rId14" Type="http://schemas.openxmlformats.org/officeDocument/2006/relationships/image" Target="../media/image7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1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microsoft.com/office/2007/relationships/hdphoto" Target="../media/hdphoto3.wdp"/><Relationship Id="rId5" Type="http://schemas.openxmlformats.org/officeDocument/2006/relationships/image" Target="../media/image78.png"/><Relationship Id="rId10" Type="http://schemas.openxmlformats.org/officeDocument/2006/relationships/image" Target="../media/image81.png"/><Relationship Id="rId4" Type="http://schemas.openxmlformats.org/officeDocument/2006/relationships/image" Target="../media/image77.png"/><Relationship Id="rId9" Type="http://schemas.microsoft.com/office/2007/relationships/hdphoto" Target="../media/hdphoto2.wdp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510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5" Type="http://schemas.openxmlformats.org/officeDocument/2006/relationships/image" Target="../media/image8.png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-1" y="1996570"/>
            <a:ext cx="12192000" cy="1736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25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4</a:t>
            </a:r>
            <a:r>
              <a:rPr lang="ko-KR" altLang="en-US" sz="25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분기 게임 설계 제안서</a:t>
            </a:r>
            <a:endParaRPr lang="en-US" altLang="ko-KR" sz="25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50000"/>
              </a:lnSpc>
            </a:pPr>
            <a:r>
              <a:rPr lang="en-US" altLang="ko-KR" sz="2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- </a:t>
            </a:r>
            <a:r>
              <a:rPr lang="ko-KR" altLang="en-US" sz="2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 시각화를 중심으로 </a:t>
            </a:r>
            <a:r>
              <a:rPr lang="en-US" altLang="ko-KR" sz="2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0030A-1D52-4D39-BFFD-469DDE139FC3}"/>
              </a:ext>
            </a:extLst>
          </p:cNvPr>
          <p:cNvSpPr txBox="1"/>
          <p:nvPr/>
        </p:nvSpPr>
        <p:spPr>
          <a:xfrm>
            <a:off x="-1" y="5343636"/>
            <a:ext cx="12192000" cy="68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발표자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이새벽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2E6B61-3A39-41CA-B830-726DB2A8CC18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D44F-8D97-434B-9332-573BCBB845F7}"/>
              </a:ext>
            </a:extLst>
          </p:cNvPr>
          <p:cNvSpPr txBox="1"/>
          <p:nvPr/>
        </p:nvSpPr>
        <p:spPr>
          <a:xfrm>
            <a:off x="0" y="1602963"/>
            <a:ext cx="12192000" cy="49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프로젝트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DA40625B-AA9B-1C72-42DD-1C6742668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05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분석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1 –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기타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34BAAD1-AEB3-16F5-BFFC-D2705DB3C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871537"/>
            <a:ext cx="779145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F113CF15-1131-73C8-8765-F48F0B57E6E8}"/>
                  </a:ext>
                </a:extLst>
              </p14:cNvPr>
              <p14:cNvContentPartPr/>
              <p14:nvPr/>
            </p14:nvContentPartPr>
            <p14:xfrm>
              <a:off x="3984520" y="4965536"/>
              <a:ext cx="385200" cy="9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F113CF15-1131-73C8-8765-F48F0B57E6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0520" y="4857536"/>
                <a:ext cx="4928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E722262-9925-18A6-6788-306A0D899055}"/>
                  </a:ext>
                </a:extLst>
              </p14:cNvPr>
              <p14:cNvContentPartPr/>
              <p14:nvPr/>
            </p14:nvContentPartPr>
            <p14:xfrm>
              <a:off x="4571680" y="5117096"/>
              <a:ext cx="4197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E722262-9925-18A6-6788-306A0D8990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18040" y="5009096"/>
                <a:ext cx="527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8F7E1D99-7AC0-A48A-D739-5BAA45E52D1E}"/>
                  </a:ext>
                </a:extLst>
              </p14:cNvPr>
              <p14:cNvContentPartPr/>
              <p14:nvPr/>
            </p14:nvContentPartPr>
            <p14:xfrm>
              <a:off x="5712520" y="5134016"/>
              <a:ext cx="39384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8F7E1D99-7AC0-A48A-D739-5BAA45E52D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58520" y="5026016"/>
                <a:ext cx="501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2C4A1143-0E13-FE3A-AEC9-252E72885CE6}"/>
                  </a:ext>
                </a:extLst>
              </p14:cNvPr>
              <p14:cNvContentPartPr/>
              <p14:nvPr/>
            </p14:nvContentPartPr>
            <p14:xfrm>
              <a:off x="7977640" y="5134016"/>
              <a:ext cx="3855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2C4A1143-0E13-FE3A-AEC9-252E72885CE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23640" y="5026016"/>
                <a:ext cx="4932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7464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분석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1 –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전세계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217E3AE8-03DC-1C55-C5FD-114524F20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4" y="871537"/>
            <a:ext cx="779145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442014CD-65AF-640A-FFBB-D031090D0FFC}"/>
                  </a:ext>
                </a:extLst>
              </p14:cNvPr>
              <p14:cNvContentPartPr/>
              <p14:nvPr/>
            </p14:nvContentPartPr>
            <p14:xfrm>
              <a:off x="4538200" y="1667936"/>
              <a:ext cx="435960" cy="972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442014CD-65AF-640A-FFBB-D031090D0F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4200" y="1560296"/>
                <a:ext cx="5436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518F77FB-F949-9CD3-2099-271DAC37CEC6}"/>
                  </a:ext>
                </a:extLst>
              </p14:cNvPr>
              <p14:cNvContentPartPr/>
              <p14:nvPr/>
            </p14:nvContentPartPr>
            <p14:xfrm>
              <a:off x="3975880" y="2038016"/>
              <a:ext cx="402480" cy="9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518F77FB-F949-9CD3-2099-271DAC37CEC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22240" y="1930376"/>
                <a:ext cx="510120" cy="22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9284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2419293"/>
            <a:ext cx="12192000" cy="8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5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연도별 게임의 트렌드</a:t>
            </a:r>
            <a:endParaRPr lang="en-US" altLang="ko-KR" sz="25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2E6B61-3A39-41CA-B830-726DB2A8CC18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D44F-8D97-434B-9332-573BCBB845F7}"/>
              </a:ext>
            </a:extLst>
          </p:cNvPr>
          <p:cNvSpPr txBox="1"/>
          <p:nvPr/>
        </p:nvSpPr>
        <p:spPr>
          <a:xfrm>
            <a:off x="0" y="2057513"/>
            <a:ext cx="12192000" cy="49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Q2</a:t>
            </a: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DA40625B-AA9B-1C72-42DD-1C6742668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71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분석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2 –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미국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장르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2C87E46-A7C8-D45C-4370-746D96647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004" y="970054"/>
            <a:ext cx="6157214" cy="509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A7BD4F-CBB1-5F2B-6A25-9FC70445F2C2}"/>
              </a:ext>
            </a:extLst>
          </p:cNvPr>
          <p:cNvCxnSpPr/>
          <p:nvPr/>
        </p:nvCxnSpPr>
        <p:spPr>
          <a:xfrm flipV="1">
            <a:off x="8053431" y="2985250"/>
            <a:ext cx="548780" cy="100668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8060B-008E-EA2E-50E0-F617A6AB0529}"/>
              </a:ext>
            </a:extLst>
          </p:cNvPr>
          <p:cNvSpPr txBox="1"/>
          <p:nvPr/>
        </p:nvSpPr>
        <p:spPr>
          <a:xfrm>
            <a:off x="8629322" y="2773616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Action</a:t>
            </a:r>
            <a:endParaRPr lang="ko-KR" altLang="en-US" sz="1400" dirty="0">
              <a:solidFill>
                <a:srgbClr val="00B0F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CC1DD25-6F54-9458-067C-C0E0C8418B55}"/>
              </a:ext>
            </a:extLst>
          </p:cNvPr>
          <p:cNvCxnSpPr/>
          <p:nvPr/>
        </p:nvCxnSpPr>
        <p:spPr>
          <a:xfrm flipV="1">
            <a:off x="8247776" y="4044524"/>
            <a:ext cx="548780" cy="100668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5428B5-E764-3354-6B82-E2C0B7EDC30D}"/>
              </a:ext>
            </a:extLst>
          </p:cNvPr>
          <p:cNvSpPr txBox="1"/>
          <p:nvPr/>
        </p:nvSpPr>
        <p:spPr>
          <a:xfrm>
            <a:off x="8823667" y="3832890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Shooter</a:t>
            </a:r>
            <a:endParaRPr lang="ko-KR" altLang="en-US" sz="1400" dirty="0">
              <a:solidFill>
                <a:srgbClr val="00B05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49AE3A52-757E-6018-7B60-0B630401FABB}"/>
                  </a:ext>
                </a:extLst>
              </p14:cNvPr>
              <p14:cNvContentPartPr/>
              <p14:nvPr/>
            </p14:nvContentPartPr>
            <p14:xfrm>
              <a:off x="8690800" y="2952416"/>
              <a:ext cx="65916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49AE3A52-757E-6018-7B60-0B630401FA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36800" y="2844776"/>
                <a:ext cx="7668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7942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ADC19C9-85F5-2F62-F5BA-7748397BD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756" y="912383"/>
            <a:ext cx="6256244" cy="517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분석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2 –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유럽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장르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A7BD4F-CBB1-5F2B-6A25-9FC70445F2C2}"/>
              </a:ext>
            </a:extLst>
          </p:cNvPr>
          <p:cNvCxnSpPr/>
          <p:nvPr/>
        </p:nvCxnSpPr>
        <p:spPr>
          <a:xfrm flipV="1">
            <a:off x="7877262" y="3081823"/>
            <a:ext cx="548780" cy="100668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8060B-008E-EA2E-50E0-F617A6AB0529}"/>
              </a:ext>
            </a:extLst>
          </p:cNvPr>
          <p:cNvSpPr txBox="1"/>
          <p:nvPr/>
        </p:nvSpPr>
        <p:spPr>
          <a:xfrm>
            <a:off x="8453153" y="2870189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Action</a:t>
            </a:r>
            <a:endParaRPr lang="ko-KR" altLang="en-US" sz="1400" dirty="0">
              <a:solidFill>
                <a:srgbClr val="00B0F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CC1DD25-6F54-9458-067C-C0E0C8418B55}"/>
              </a:ext>
            </a:extLst>
          </p:cNvPr>
          <p:cNvCxnSpPr>
            <a:cxnSpLocks/>
          </p:cNvCxnSpPr>
          <p:nvPr/>
        </p:nvCxnSpPr>
        <p:spPr>
          <a:xfrm>
            <a:off x="7605591" y="4010565"/>
            <a:ext cx="576897" cy="94376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5428B5-E764-3354-6B82-E2C0B7EDC30D}"/>
              </a:ext>
            </a:extLst>
          </p:cNvPr>
          <p:cNvSpPr txBox="1"/>
          <p:nvPr/>
        </p:nvSpPr>
        <p:spPr>
          <a:xfrm>
            <a:off x="8182488" y="4029146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Shooter</a:t>
            </a:r>
            <a:endParaRPr lang="ko-KR" altLang="en-US" sz="1400" dirty="0">
              <a:solidFill>
                <a:srgbClr val="00B05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4CCA8AF-04FB-9431-38DE-A41D4F8AC78B}"/>
              </a:ext>
            </a:extLst>
          </p:cNvPr>
          <p:cNvCxnSpPr>
            <a:cxnSpLocks/>
          </p:cNvCxnSpPr>
          <p:nvPr/>
        </p:nvCxnSpPr>
        <p:spPr>
          <a:xfrm>
            <a:off x="8086987" y="4951596"/>
            <a:ext cx="576897" cy="94376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FB8D02-228F-1FF8-C9BB-ACDE1A528464}"/>
              </a:ext>
            </a:extLst>
          </p:cNvPr>
          <p:cNvSpPr txBox="1"/>
          <p:nvPr/>
        </p:nvSpPr>
        <p:spPr>
          <a:xfrm>
            <a:off x="8680663" y="4937555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Sports</a:t>
            </a:r>
            <a:endParaRPr lang="ko-KR" altLang="en-US" sz="1400" dirty="0">
              <a:solidFill>
                <a:srgbClr val="00206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3B4542C-1F17-8842-E4BF-D1FE7A6F3486}"/>
                  </a:ext>
                </a:extLst>
              </p14:cNvPr>
              <p14:cNvContentPartPr/>
              <p14:nvPr/>
            </p14:nvContentPartPr>
            <p14:xfrm>
              <a:off x="8531320" y="3060416"/>
              <a:ext cx="553320" cy="1008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3B4542C-1F17-8842-E4BF-D1FE7A6F34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77320" y="2952416"/>
                <a:ext cx="660960" cy="22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2939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AA1E627-9091-A7E1-0230-56401BB8E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391" y="977552"/>
            <a:ext cx="6150049" cy="509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분석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2 –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일본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장르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A7BD4F-CBB1-5F2B-6A25-9FC70445F2C2}"/>
              </a:ext>
            </a:extLst>
          </p:cNvPr>
          <p:cNvCxnSpPr/>
          <p:nvPr/>
        </p:nvCxnSpPr>
        <p:spPr>
          <a:xfrm flipV="1">
            <a:off x="8087993" y="5333853"/>
            <a:ext cx="548780" cy="100668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8060B-008E-EA2E-50E0-F617A6AB0529}"/>
              </a:ext>
            </a:extLst>
          </p:cNvPr>
          <p:cNvSpPr txBox="1"/>
          <p:nvPr/>
        </p:nvSpPr>
        <p:spPr>
          <a:xfrm>
            <a:off x="8663884" y="5122219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Action</a:t>
            </a:r>
            <a:endParaRPr lang="ko-KR" altLang="en-US" sz="1400" dirty="0">
              <a:solidFill>
                <a:srgbClr val="00B0F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4CCA8AF-04FB-9431-38DE-A41D4F8AC78B}"/>
              </a:ext>
            </a:extLst>
          </p:cNvPr>
          <p:cNvCxnSpPr>
            <a:cxnSpLocks/>
          </p:cNvCxnSpPr>
          <p:nvPr/>
        </p:nvCxnSpPr>
        <p:spPr>
          <a:xfrm flipV="1">
            <a:off x="7885651" y="4538327"/>
            <a:ext cx="587230" cy="262477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FB8D02-228F-1FF8-C9BB-ACDE1A528464}"/>
              </a:ext>
            </a:extLst>
          </p:cNvPr>
          <p:cNvSpPr txBox="1"/>
          <p:nvPr/>
        </p:nvSpPr>
        <p:spPr>
          <a:xfrm>
            <a:off x="8472881" y="4358886"/>
            <a:ext cx="1476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7030A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Role-Playing</a:t>
            </a:r>
            <a:endParaRPr lang="ko-KR" altLang="en-US" sz="1400" dirty="0">
              <a:solidFill>
                <a:srgbClr val="7030A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D1021C6D-F121-6C92-C184-8325531F38C4}"/>
                  </a:ext>
                </a:extLst>
              </p14:cNvPr>
              <p14:cNvContentPartPr/>
              <p14:nvPr/>
            </p14:nvContentPartPr>
            <p14:xfrm>
              <a:off x="8707360" y="5292056"/>
              <a:ext cx="637560" cy="306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D1021C6D-F121-6C92-C184-8325531F38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53720" y="5184056"/>
                <a:ext cx="745200" cy="24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4665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1F2B1A5-C0EF-78A6-B17C-39F5DE80E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845" y="929340"/>
            <a:ext cx="6218155" cy="514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분석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2 –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기타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장르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A7BD4F-CBB1-5F2B-6A25-9FC70445F2C2}"/>
              </a:ext>
            </a:extLst>
          </p:cNvPr>
          <p:cNvCxnSpPr/>
          <p:nvPr/>
        </p:nvCxnSpPr>
        <p:spPr>
          <a:xfrm flipV="1">
            <a:off x="7976217" y="5031019"/>
            <a:ext cx="548780" cy="100668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8060B-008E-EA2E-50E0-F617A6AB0529}"/>
              </a:ext>
            </a:extLst>
          </p:cNvPr>
          <p:cNvSpPr txBox="1"/>
          <p:nvPr/>
        </p:nvSpPr>
        <p:spPr>
          <a:xfrm>
            <a:off x="8552108" y="4819385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Action</a:t>
            </a:r>
            <a:endParaRPr lang="ko-KR" altLang="en-US" sz="1400" dirty="0">
              <a:solidFill>
                <a:srgbClr val="00B0F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B6A49F5-135A-6B34-CCF8-2008F47D78F9}"/>
              </a:ext>
            </a:extLst>
          </p:cNvPr>
          <p:cNvCxnSpPr>
            <a:cxnSpLocks/>
          </p:cNvCxnSpPr>
          <p:nvPr/>
        </p:nvCxnSpPr>
        <p:spPr>
          <a:xfrm flipV="1">
            <a:off x="8086987" y="5310293"/>
            <a:ext cx="654341" cy="71693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A477A6-E6C9-4189-4705-66AC19F12E7F}"/>
              </a:ext>
            </a:extLst>
          </p:cNvPr>
          <p:cNvSpPr txBox="1"/>
          <p:nvPr/>
        </p:nvSpPr>
        <p:spPr>
          <a:xfrm>
            <a:off x="8754219" y="5162194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Shooter</a:t>
            </a:r>
            <a:endParaRPr lang="ko-KR" altLang="en-US" sz="1400" dirty="0">
              <a:solidFill>
                <a:srgbClr val="00B05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ABDC3D-317B-2365-F85A-06D845F728C2}"/>
              </a:ext>
            </a:extLst>
          </p:cNvPr>
          <p:cNvCxnSpPr>
            <a:cxnSpLocks/>
          </p:cNvCxnSpPr>
          <p:nvPr/>
        </p:nvCxnSpPr>
        <p:spPr>
          <a:xfrm>
            <a:off x="7746226" y="5639627"/>
            <a:ext cx="1146104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42F6B0-1D66-67A3-E295-B12591E21B08}"/>
              </a:ext>
            </a:extLst>
          </p:cNvPr>
          <p:cNvSpPr txBox="1"/>
          <p:nvPr/>
        </p:nvSpPr>
        <p:spPr>
          <a:xfrm>
            <a:off x="8892330" y="5451676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Sports</a:t>
            </a:r>
            <a:endParaRPr lang="ko-KR" altLang="en-US" sz="1400" dirty="0">
              <a:solidFill>
                <a:srgbClr val="00206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87E349D7-1771-BA88-0C6E-8A9FF88A433F}"/>
                  </a:ext>
                </a:extLst>
              </p14:cNvPr>
              <p14:cNvContentPartPr/>
              <p14:nvPr/>
            </p14:nvContentPartPr>
            <p14:xfrm>
              <a:off x="8816440" y="5308616"/>
              <a:ext cx="687240" cy="183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87E349D7-1771-BA88-0C6E-8A9FF88A43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62800" y="5200976"/>
                <a:ext cx="794880" cy="2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1654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FFA1581-13DF-9A63-ADAF-588CCC4B3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835" y="957458"/>
            <a:ext cx="6117386" cy="502875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분석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2 –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전세계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장르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A7BD4F-CBB1-5F2B-6A25-9FC70445F2C2}"/>
              </a:ext>
            </a:extLst>
          </p:cNvPr>
          <p:cNvCxnSpPr/>
          <p:nvPr/>
        </p:nvCxnSpPr>
        <p:spPr>
          <a:xfrm flipV="1">
            <a:off x="7959439" y="2971098"/>
            <a:ext cx="548780" cy="100668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8060B-008E-EA2E-50E0-F617A6AB0529}"/>
              </a:ext>
            </a:extLst>
          </p:cNvPr>
          <p:cNvSpPr txBox="1"/>
          <p:nvPr/>
        </p:nvSpPr>
        <p:spPr>
          <a:xfrm>
            <a:off x="8535330" y="2759464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Action</a:t>
            </a:r>
            <a:endParaRPr lang="ko-KR" altLang="en-US" sz="1400" dirty="0">
              <a:solidFill>
                <a:srgbClr val="00B0F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B6A49F5-135A-6B34-CCF8-2008F47D78F9}"/>
              </a:ext>
            </a:extLst>
          </p:cNvPr>
          <p:cNvCxnSpPr>
            <a:cxnSpLocks/>
          </p:cNvCxnSpPr>
          <p:nvPr/>
        </p:nvCxnSpPr>
        <p:spPr>
          <a:xfrm flipV="1">
            <a:off x="7837100" y="3563945"/>
            <a:ext cx="654341" cy="71693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A477A6-E6C9-4189-4705-66AC19F12E7F}"/>
              </a:ext>
            </a:extLst>
          </p:cNvPr>
          <p:cNvSpPr txBox="1"/>
          <p:nvPr/>
        </p:nvSpPr>
        <p:spPr>
          <a:xfrm>
            <a:off x="8504332" y="3415846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Shooter</a:t>
            </a:r>
            <a:endParaRPr lang="ko-KR" altLang="en-US" sz="1400" dirty="0">
              <a:solidFill>
                <a:srgbClr val="00B05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ABDC3D-317B-2365-F85A-06D845F728C2}"/>
              </a:ext>
            </a:extLst>
          </p:cNvPr>
          <p:cNvCxnSpPr>
            <a:cxnSpLocks/>
          </p:cNvCxnSpPr>
          <p:nvPr/>
        </p:nvCxnSpPr>
        <p:spPr>
          <a:xfrm>
            <a:off x="8081786" y="4584393"/>
            <a:ext cx="658491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42F6B0-1D66-67A3-E295-B12591E21B08}"/>
              </a:ext>
            </a:extLst>
          </p:cNvPr>
          <p:cNvSpPr txBox="1"/>
          <p:nvPr/>
        </p:nvSpPr>
        <p:spPr>
          <a:xfrm>
            <a:off x="8796269" y="4393250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Sports</a:t>
            </a:r>
            <a:endParaRPr lang="ko-KR" altLang="en-US" sz="1400" dirty="0">
              <a:solidFill>
                <a:srgbClr val="00206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198F9D7C-C03C-3B9B-1AF5-7ECF49EFBA89}"/>
                  </a:ext>
                </a:extLst>
              </p14:cNvPr>
              <p14:cNvContentPartPr/>
              <p14:nvPr/>
            </p14:nvContentPartPr>
            <p14:xfrm>
              <a:off x="8564800" y="2910656"/>
              <a:ext cx="654120" cy="9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198F9D7C-C03C-3B9B-1AF5-7ECF49EFBA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10800" y="2802656"/>
                <a:ext cx="761760" cy="22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5728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분석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2 –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플랫폼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graphicFrame>
        <p:nvGraphicFramePr>
          <p:cNvPr id="9" name="표 14">
            <a:extLst>
              <a:ext uri="{FF2B5EF4-FFF2-40B4-BE49-F238E27FC236}">
                <a16:creationId xmlns:a16="http://schemas.microsoft.com/office/drawing/2014/main" id="{2F3E7368-7CC9-C4A9-E2C1-274BB3495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70440"/>
              </p:ext>
            </p:extLst>
          </p:nvPr>
        </p:nvGraphicFramePr>
        <p:xfrm>
          <a:off x="2031999" y="2428504"/>
          <a:ext cx="8128000" cy="153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709">
                  <a:extLst>
                    <a:ext uri="{9D8B030D-6E8A-4147-A177-3AD203B41FA5}">
                      <a16:colId xmlns:a16="http://schemas.microsoft.com/office/drawing/2014/main" val="2181726175"/>
                    </a:ext>
                  </a:extLst>
                </a:gridCol>
                <a:gridCol w="6737291">
                  <a:extLst>
                    <a:ext uri="{9D8B030D-6E8A-4147-A177-3AD203B41FA5}">
                      <a16:colId xmlns:a16="http://schemas.microsoft.com/office/drawing/2014/main" val="1850312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휴대용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DS 3DS PSP GB GBA PSV WS GG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WiiU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 SAT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68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콘솔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Wii GC XB X360 PS PS2 PS3 PS4 2600 NES SNES DC N64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XOne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 GEN SCD NG TG16 3DO PCFX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비교를 위해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PC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도 포함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72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137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4A48224-82ED-AF1B-A28C-29CCDAAB0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518" y="1040432"/>
            <a:ext cx="5960751" cy="493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분석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2 –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미국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휴대용 플랫폼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A7BD4F-CBB1-5F2B-6A25-9FC70445F2C2}"/>
              </a:ext>
            </a:extLst>
          </p:cNvPr>
          <p:cNvCxnSpPr/>
          <p:nvPr/>
        </p:nvCxnSpPr>
        <p:spPr>
          <a:xfrm flipV="1">
            <a:off x="7415919" y="4923214"/>
            <a:ext cx="548780" cy="100668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8060B-008E-EA2E-50E0-F617A6AB0529}"/>
              </a:ext>
            </a:extLst>
          </p:cNvPr>
          <p:cNvSpPr txBox="1"/>
          <p:nvPr/>
        </p:nvSpPr>
        <p:spPr>
          <a:xfrm>
            <a:off x="7991810" y="4711580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DS</a:t>
            </a:r>
            <a:endParaRPr lang="ko-KR" altLang="en-US" sz="1400" dirty="0">
              <a:solidFill>
                <a:schemeClr val="accent2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B6A49F5-135A-6B34-CCF8-2008F47D78F9}"/>
              </a:ext>
            </a:extLst>
          </p:cNvPr>
          <p:cNvCxnSpPr>
            <a:cxnSpLocks/>
          </p:cNvCxnSpPr>
          <p:nvPr/>
        </p:nvCxnSpPr>
        <p:spPr>
          <a:xfrm flipV="1">
            <a:off x="7632268" y="5171981"/>
            <a:ext cx="654341" cy="71693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A477A6-E6C9-4189-4705-66AC19F12E7F}"/>
              </a:ext>
            </a:extLst>
          </p:cNvPr>
          <p:cNvSpPr txBox="1"/>
          <p:nvPr/>
        </p:nvSpPr>
        <p:spPr>
          <a:xfrm>
            <a:off x="8299500" y="5023882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7030A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WiiU</a:t>
            </a:r>
            <a:endParaRPr lang="ko-KR" altLang="en-US" sz="1400" dirty="0">
              <a:solidFill>
                <a:srgbClr val="7030A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ABDC3D-317B-2365-F85A-06D845F728C2}"/>
              </a:ext>
            </a:extLst>
          </p:cNvPr>
          <p:cNvCxnSpPr>
            <a:cxnSpLocks/>
          </p:cNvCxnSpPr>
          <p:nvPr/>
        </p:nvCxnSpPr>
        <p:spPr>
          <a:xfrm>
            <a:off x="7991810" y="5700934"/>
            <a:ext cx="658491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42F6B0-1D66-67A3-E295-B12591E21B08}"/>
              </a:ext>
            </a:extLst>
          </p:cNvPr>
          <p:cNvSpPr txBox="1"/>
          <p:nvPr/>
        </p:nvSpPr>
        <p:spPr>
          <a:xfrm>
            <a:off x="8706293" y="5509791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3DS</a:t>
            </a:r>
            <a:endParaRPr lang="ko-KR" altLang="en-US" sz="1400" dirty="0">
              <a:solidFill>
                <a:srgbClr val="00206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DB9482D1-0FBD-B765-57E3-14902E6E2A06}"/>
                  </a:ext>
                </a:extLst>
              </p14:cNvPr>
              <p14:cNvContentPartPr/>
              <p14:nvPr/>
            </p14:nvContentPartPr>
            <p14:xfrm>
              <a:off x="8699080" y="5645576"/>
              <a:ext cx="45360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DB9482D1-0FBD-B765-57E3-14902E6E2A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45080" y="5537936"/>
                <a:ext cx="5612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031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46EA65-EB46-4323-B340-127A52CC38B9}"/>
              </a:ext>
            </a:extLst>
          </p:cNvPr>
          <p:cNvSpPr txBox="1"/>
          <p:nvPr/>
        </p:nvSpPr>
        <p:spPr>
          <a:xfrm>
            <a:off x="4144162" y="1185395"/>
            <a:ext cx="7930391" cy="418268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 요약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나라에 따른 선호 게임 장르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800100" lvl="1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분산분석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800100" lvl="1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시각화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연도별 게임의 트렌드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800100" lvl="1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연도별 게임 장르 트렌드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800100" lvl="1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연도별 게임 플랫폼 트렌드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출고량이 높은 게임에 대한 분석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결론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1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목 차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pic>
        <p:nvPicPr>
          <p:cNvPr id="9" name="그림 8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AD3AF405-09BC-0684-7A12-DB6D27EFC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18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C5705614-F01E-8258-CFD4-AD2A7F854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017" y="1013590"/>
            <a:ext cx="6041378" cy="50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분석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2 –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유럽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휴대용 플랫폼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A7BD4F-CBB1-5F2B-6A25-9FC70445F2C2}"/>
              </a:ext>
            </a:extLst>
          </p:cNvPr>
          <p:cNvCxnSpPr/>
          <p:nvPr/>
        </p:nvCxnSpPr>
        <p:spPr>
          <a:xfrm flipV="1">
            <a:off x="7256529" y="4568394"/>
            <a:ext cx="548780" cy="100668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8060B-008E-EA2E-50E0-F617A6AB0529}"/>
              </a:ext>
            </a:extLst>
          </p:cNvPr>
          <p:cNvSpPr txBox="1"/>
          <p:nvPr/>
        </p:nvSpPr>
        <p:spPr>
          <a:xfrm>
            <a:off x="7832420" y="4356760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DS</a:t>
            </a:r>
            <a:endParaRPr lang="ko-KR" altLang="en-US" sz="1400" dirty="0">
              <a:solidFill>
                <a:schemeClr val="accent2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B6A49F5-135A-6B34-CCF8-2008F47D78F9}"/>
              </a:ext>
            </a:extLst>
          </p:cNvPr>
          <p:cNvCxnSpPr>
            <a:cxnSpLocks/>
          </p:cNvCxnSpPr>
          <p:nvPr/>
        </p:nvCxnSpPr>
        <p:spPr>
          <a:xfrm flipV="1">
            <a:off x="7664639" y="5405815"/>
            <a:ext cx="654341" cy="71693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A477A6-E6C9-4189-4705-66AC19F12E7F}"/>
              </a:ext>
            </a:extLst>
          </p:cNvPr>
          <p:cNvSpPr txBox="1"/>
          <p:nvPr/>
        </p:nvSpPr>
        <p:spPr>
          <a:xfrm>
            <a:off x="8331871" y="5257716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7030A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WiiU</a:t>
            </a:r>
            <a:endParaRPr lang="ko-KR" altLang="en-US" sz="1400" dirty="0">
              <a:solidFill>
                <a:srgbClr val="7030A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ABDC3D-317B-2365-F85A-06D845F728C2}"/>
              </a:ext>
            </a:extLst>
          </p:cNvPr>
          <p:cNvCxnSpPr>
            <a:cxnSpLocks/>
          </p:cNvCxnSpPr>
          <p:nvPr/>
        </p:nvCxnSpPr>
        <p:spPr>
          <a:xfrm>
            <a:off x="7991810" y="5700934"/>
            <a:ext cx="658491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42F6B0-1D66-67A3-E295-B12591E21B08}"/>
              </a:ext>
            </a:extLst>
          </p:cNvPr>
          <p:cNvSpPr txBox="1"/>
          <p:nvPr/>
        </p:nvSpPr>
        <p:spPr>
          <a:xfrm>
            <a:off x="8706293" y="5509791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3DS</a:t>
            </a:r>
            <a:endParaRPr lang="ko-KR" altLang="en-US" sz="1400" dirty="0">
              <a:solidFill>
                <a:srgbClr val="00206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34FDDBB-F561-7344-C771-E44F5B53E1C0}"/>
                  </a:ext>
                </a:extLst>
              </p14:cNvPr>
              <p14:cNvContentPartPr/>
              <p14:nvPr/>
            </p14:nvContentPartPr>
            <p14:xfrm>
              <a:off x="8724280" y="5678696"/>
              <a:ext cx="469080" cy="9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34FDDBB-F561-7344-C771-E44F5B53E1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70280" y="5570696"/>
                <a:ext cx="576720" cy="22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0086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568A3C98-D577-0F96-3500-7882DFEA0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338" y="932881"/>
            <a:ext cx="6138863" cy="508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분석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2 –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일본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휴대용 플랫폼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ABDC3D-317B-2365-F85A-06D845F728C2}"/>
              </a:ext>
            </a:extLst>
          </p:cNvPr>
          <p:cNvCxnSpPr>
            <a:cxnSpLocks/>
          </p:cNvCxnSpPr>
          <p:nvPr/>
        </p:nvCxnSpPr>
        <p:spPr>
          <a:xfrm>
            <a:off x="7932765" y="4888344"/>
            <a:ext cx="658491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42F6B0-1D66-67A3-E295-B12591E21B08}"/>
              </a:ext>
            </a:extLst>
          </p:cNvPr>
          <p:cNvSpPr txBox="1"/>
          <p:nvPr/>
        </p:nvSpPr>
        <p:spPr>
          <a:xfrm>
            <a:off x="8647248" y="4697201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3DS</a:t>
            </a:r>
            <a:endParaRPr lang="ko-KR" altLang="en-US" sz="1400" dirty="0">
              <a:solidFill>
                <a:srgbClr val="00206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F96F3093-502A-0F32-C37D-6CD6A6ECDF81}"/>
                  </a:ext>
                </a:extLst>
              </p14:cNvPr>
              <p14:cNvContentPartPr/>
              <p14:nvPr/>
            </p14:nvContentPartPr>
            <p14:xfrm>
              <a:off x="8648680" y="4865456"/>
              <a:ext cx="50472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F96F3093-502A-0F32-C37D-6CD6A6ECDF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95040" y="4757456"/>
                <a:ext cx="6123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2515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2B1629-8D28-2A24-B7E3-ABC333771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246" y="991079"/>
            <a:ext cx="5889393" cy="487584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분석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2 –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기타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휴대용 플랫폼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A7BD4F-CBB1-5F2B-6A25-9FC70445F2C2}"/>
              </a:ext>
            </a:extLst>
          </p:cNvPr>
          <p:cNvCxnSpPr/>
          <p:nvPr/>
        </p:nvCxnSpPr>
        <p:spPr>
          <a:xfrm flipV="1">
            <a:off x="7925732" y="5544207"/>
            <a:ext cx="548780" cy="100668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8060B-008E-EA2E-50E0-F617A6AB0529}"/>
              </a:ext>
            </a:extLst>
          </p:cNvPr>
          <p:cNvSpPr txBox="1"/>
          <p:nvPr/>
        </p:nvSpPr>
        <p:spPr>
          <a:xfrm>
            <a:off x="8494340" y="5363424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WiiU</a:t>
            </a:r>
            <a:endParaRPr lang="ko-KR" altLang="en-US" sz="1400" dirty="0">
              <a:solidFill>
                <a:srgbClr val="0070C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ABDC3D-317B-2365-F85A-06D845F728C2}"/>
              </a:ext>
            </a:extLst>
          </p:cNvPr>
          <p:cNvCxnSpPr>
            <a:cxnSpLocks/>
          </p:cNvCxnSpPr>
          <p:nvPr/>
        </p:nvCxnSpPr>
        <p:spPr>
          <a:xfrm flipV="1">
            <a:off x="7401081" y="5274010"/>
            <a:ext cx="714483" cy="210277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42F6B0-1D66-67A3-E295-B12591E21B08}"/>
              </a:ext>
            </a:extLst>
          </p:cNvPr>
          <p:cNvSpPr txBox="1"/>
          <p:nvPr/>
        </p:nvSpPr>
        <p:spPr>
          <a:xfrm>
            <a:off x="8115564" y="5048174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3DS</a:t>
            </a:r>
            <a:endParaRPr lang="ko-KR" altLang="en-US" sz="1400" dirty="0">
              <a:solidFill>
                <a:srgbClr val="00206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EEF00B36-EFAD-6E8C-FCCE-1ABF71DBC3AD}"/>
                  </a:ext>
                </a:extLst>
              </p14:cNvPr>
              <p14:cNvContentPartPr/>
              <p14:nvPr/>
            </p14:nvContentPartPr>
            <p14:xfrm>
              <a:off x="8137120" y="5200616"/>
              <a:ext cx="460800" cy="2628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EEF00B36-EFAD-6E8C-FCCE-1ABF71DBC3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3120" y="5092976"/>
                <a:ext cx="568440" cy="24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3590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29C6ACEA-AFCC-F851-E42F-275BF1B77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644" y="952508"/>
            <a:ext cx="6130591" cy="50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분석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2 –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전세계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휴대용 플랫폼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A7BD4F-CBB1-5F2B-6A25-9FC70445F2C2}"/>
              </a:ext>
            </a:extLst>
          </p:cNvPr>
          <p:cNvCxnSpPr/>
          <p:nvPr/>
        </p:nvCxnSpPr>
        <p:spPr>
          <a:xfrm flipV="1">
            <a:off x="8000117" y="4955226"/>
            <a:ext cx="548780" cy="100668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8060B-008E-EA2E-50E0-F617A6AB0529}"/>
              </a:ext>
            </a:extLst>
          </p:cNvPr>
          <p:cNvSpPr txBox="1"/>
          <p:nvPr/>
        </p:nvSpPr>
        <p:spPr>
          <a:xfrm>
            <a:off x="8568725" y="4774443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WiiU</a:t>
            </a:r>
            <a:endParaRPr lang="ko-KR" altLang="en-US" sz="1400" dirty="0">
              <a:solidFill>
                <a:srgbClr val="0070C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ABDC3D-317B-2365-F85A-06D845F728C2}"/>
              </a:ext>
            </a:extLst>
          </p:cNvPr>
          <p:cNvCxnSpPr>
            <a:cxnSpLocks/>
          </p:cNvCxnSpPr>
          <p:nvPr/>
        </p:nvCxnSpPr>
        <p:spPr>
          <a:xfrm flipV="1">
            <a:off x="7920684" y="4015644"/>
            <a:ext cx="714483" cy="210277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42F6B0-1D66-67A3-E295-B12591E21B08}"/>
              </a:ext>
            </a:extLst>
          </p:cNvPr>
          <p:cNvSpPr txBox="1"/>
          <p:nvPr/>
        </p:nvSpPr>
        <p:spPr>
          <a:xfrm>
            <a:off x="8635167" y="3789808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3DS</a:t>
            </a:r>
            <a:endParaRPr lang="ko-KR" altLang="en-US" sz="1400" dirty="0">
              <a:solidFill>
                <a:srgbClr val="00206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10C2126-238B-55CD-9C90-20B8023FA5B9}"/>
                  </a:ext>
                </a:extLst>
              </p14:cNvPr>
              <p14:cNvContentPartPr/>
              <p14:nvPr/>
            </p14:nvContentPartPr>
            <p14:xfrm>
              <a:off x="8615200" y="3939176"/>
              <a:ext cx="532800" cy="126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10C2126-238B-55CD-9C90-20B8023FA5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1560" y="3831536"/>
                <a:ext cx="640440" cy="22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2740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4461B8F1-D4D4-E532-E17D-F4615B660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758" y="999536"/>
            <a:ext cx="6009970" cy="494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분석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2 –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미국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콘솔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A7BD4F-CBB1-5F2B-6A25-9FC70445F2C2}"/>
              </a:ext>
            </a:extLst>
          </p:cNvPr>
          <p:cNvCxnSpPr/>
          <p:nvPr/>
        </p:nvCxnSpPr>
        <p:spPr>
          <a:xfrm flipV="1">
            <a:off x="8121594" y="5382475"/>
            <a:ext cx="548780" cy="100668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8060B-008E-EA2E-50E0-F617A6AB0529}"/>
              </a:ext>
            </a:extLst>
          </p:cNvPr>
          <p:cNvSpPr txBox="1"/>
          <p:nvPr/>
        </p:nvSpPr>
        <p:spPr>
          <a:xfrm>
            <a:off x="8670374" y="5194572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XOne</a:t>
            </a:r>
            <a:endParaRPr lang="ko-KR" altLang="en-US" sz="1400" dirty="0">
              <a:solidFill>
                <a:srgbClr val="0070C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ABDC3D-317B-2365-F85A-06D845F728C2}"/>
              </a:ext>
            </a:extLst>
          </p:cNvPr>
          <p:cNvCxnSpPr>
            <a:cxnSpLocks/>
          </p:cNvCxnSpPr>
          <p:nvPr/>
        </p:nvCxnSpPr>
        <p:spPr>
          <a:xfrm flipV="1">
            <a:off x="8021965" y="3893288"/>
            <a:ext cx="714483" cy="210277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42F6B0-1D66-67A3-E295-B12591E21B08}"/>
              </a:ext>
            </a:extLst>
          </p:cNvPr>
          <p:cNvSpPr txBox="1"/>
          <p:nvPr/>
        </p:nvSpPr>
        <p:spPr>
          <a:xfrm>
            <a:off x="8736448" y="3667452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PS4</a:t>
            </a:r>
            <a:endParaRPr lang="ko-KR" altLang="en-US" sz="1400" dirty="0">
              <a:solidFill>
                <a:srgbClr val="00206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EC464E50-A5FA-C9D7-BD35-67E98ABA2B08}"/>
                  </a:ext>
                </a:extLst>
              </p14:cNvPr>
              <p14:cNvContentPartPr/>
              <p14:nvPr/>
            </p14:nvContentPartPr>
            <p14:xfrm>
              <a:off x="8724280" y="3833696"/>
              <a:ext cx="486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EC464E50-A5FA-C9D7-BD35-67E98ABA2B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70280" y="3725696"/>
                <a:ext cx="594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45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253E34-4493-8E8B-AE16-19C88F65A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036" y="897635"/>
            <a:ext cx="6152493" cy="506273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분석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2 –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유럽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콘솔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A7BD4F-CBB1-5F2B-6A25-9FC70445F2C2}"/>
              </a:ext>
            </a:extLst>
          </p:cNvPr>
          <p:cNvCxnSpPr/>
          <p:nvPr/>
        </p:nvCxnSpPr>
        <p:spPr>
          <a:xfrm flipV="1">
            <a:off x="8188706" y="5382475"/>
            <a:ext cx="548780" cy="100668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8060B-008E-EA2E-50E0-F617A6AB0529}"/>
              </a:ext>
            </a:extLst>
          </p:cNvPr>
          <p:cNvSpPr txBox="1"/>
          <p:nvPr/>
        </p:nvSpPr>
        <p:spPr>
          <a:xfrm>
            <a:off x="8737486" y="5194572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XOne</a:t>
            </a:r>
            <a:endParaRPr lang="ko-KR" altLang="en-US" sz="1400" dirty="0">
              <a:solidFill>
                <a:srgbClr val="0070C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ABDC3D-317B-2365-F85A-06D845F728C2}"/>
              </a:ext>
            </a:extLst>
          </p:cNvPr>
          <p:cNvCxnSpPr>
            <a:cxnSpLocks/>
          </p:cNvCxnSpPr>
          <p:nvPr/>
        </p:nvCxnSpPr>
        <p:spPr>
          <a:xfrm flipV="1">
            <a:off x="8121594" y="3775842"/>
            <a:ext cx="714483" cy="210277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42F6B0-1D66-67A3-E295-B12591E21B08}"/>
              </a:ext>
            </a:extLst>
          </p:cNvPr>
          <p:cNvSpPr txBox="1"/>
          <p:nvPr/>
        </p:nvSpPr>
        <p:spPr>
          <a:xfrm>
            <a:off x="8836077" y="3550006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PS4</a:t>
            </a:r>
            <a:endParaRPr lang="ko-KR" altLang="en-US" sz="1400" dirty="0">
              <a:solidFill>
                <a:srgbClr val="00206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88ECD9A-2442-68CF-F18B-9F8DC41E0B7F}"/>
                  </a:ext>
                </a:extLst>
              </p14:cNvPr>
              <p14:cNvContentPartPr/>
              <p14:nvPr/>
            </p14:nvContentPartPr>
            <p14:xfrm>
              <a:off x="8833360" y="3724616"/>
              <a:ext cx="487440" cy="176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88ECD9A-2442-68CF-F18B-9F8DC41E0B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79360" y="3616616"/>
                <a:ext cx="595080" cy="23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2463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8B6725DC-A77B-295B-47C4-E2C313E39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462" y="932022"/>
            <a:ext cx="6069043" cy="499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분석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2 –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일본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콘솔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A7BD4F-CBB1-5F2B-6A25-9FC70445F2C2}"/>
              </a:ext>
            </a:extLst>
          </p:cNvPr>
          <p:cNvCxnSpPr/>
          <p:nvPr/>
        </p:nvCxnSpPr>
        <p:spPr>
          <a:xfrm flipV="1">
            <a:off x="7639926" y="5089046"/>
            <a:ext cx="548780" cy="100668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8060B-008E-EA2E-50E0-F617A6AB0529}"/>
              </a:ext>
            </a:extLst>
          </p:cNvPr>
          <p:cNvSpPr txBox="1"/>
          <p:nvPr/>
        </p:nvSpPr>
        <p:spPr>
          <a:xfrm>
            <a:off x="8188706" y="4901143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PS3</a:t>
            </a:r>
            <a:endParaRPr lang="ko-KR" altLang="en-US" sz="1400" dirty="0">
              <a:solidFill>
                <a:srgbClr val="FFC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ABDC3D-317B-2365-F85A-06D845F728C2}"/>
              </a:ext>
            </a:extLst>
          </p:cNvPr>
          <p:cNvCxnSpPr>
            <a:cxnSpLocks/>
          </p:cNvCxnSpPr>
          <p:nvPr/>
        </p:nvCxnSpPr>
        <p:spPr>
          <a:xfrm flipV="1">
            <a:off x="8188706" y="5376035"/>
            <a:ext cx="714483" cy="210277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42F6B0-1D66-67A3-E295-B12591E21B08}"/>
              </a:ext>
            </a:extLst>
          </p:cNvPr>
          <p:cNvSpPr txBox="1"/>
          <p:nvPr/>
        </p:nvSpPr>
        <p:spPr>
          <a:xfrm>
            <a:off x="8903189" y="5150199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PS4</a:t>
            </a:r>
            <a:endParaRPr lang="ko-KR" altLang="en-US" sz="1400" dirty="0">
              <a:solidFill>
                <a:srgbClr val="00206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B76DDA7-B231-1CF1-4DAD-356C0FAD3D38}"/>
                  </a:ext>
                </a:extLst>
              </p14:cNvPr>
              <p14:cNvContentPartPr/>
              <p14:nvPr/>
            </p14:nvContentPartPr>
            <p14:xfrm>
              <a:off x="8942440" y="5326616"/>
              <a:ext cx="42984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B76DDA7-B231-1CF1-4DAD-356C0FAD3D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88440" y="5218976"/>
                <a:ext cx="5374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7389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43C0364E-9937-5EE3-1D51-E0F1E0A94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050" y="929340"/>
            <a:ext cx="6048671" cy="497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분석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2 –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기타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콘솔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A7BD4F-CBB1-5F2B-6A25-9FC70445F2C2}"/>
              </a:ext>
            </a:extLst>
          </p:cNvPr>
          <p:cNvCxnSpPr/>
          <p:nvPr/>
        </p:nvCxnSpPr>
        <p:spPr>
          <a:xfrm flipV="1">
            <a:off x="8121594" y="5501147"/>
            <a:ext cx="548780" cy="100668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8060B-008E-EA2E-50E0-F617A6AB0529}"/>
              </a:ext>
            </a:extLst>
          </p:cNvPr>
          <p:cNvSpPr txBox="1"/>
          <p:nvPr/>
        </p:nvSpPr>
        <p:spPr>
          <a:xfrm>
            <a:off x="8670374" y="5313244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XOne</a:t>
            </a:r>
            <a:endParaRPr lang="ko-KR" altLang="en-US" sz="1400" dirty="0">
              <a:solidFill>
                <a:srgbClr val="0070C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ABDC3D-317B-2365-F85A-06D845F728C2}"/>
              </a:ext>
            </a:extLst>
          </p:cNvPr>
          <p:cNvCxnSpPr>
            <a:cxnSpLocks/>
          </p:cNvCxnSpPr>
          <p:nvPr/>
        </p:nvCxnSpPr>
        <p:spPr>
          <a:xfrm flipV="1">
            <a:off x="8121594" y="4880128"/>
            <a:ext cx="932597" cy="287782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42F6B0-1D66-67A3-E295-B12591E21B08}"/>
              </a:ext>
            </a:extLst>
          </p:cNvPr>
          <p:cNvSpPr txBox="1"/>
          <p:nvPr/>
        </p:nvSpPr>
        <p:spPr>
          <a:xfrm>
            <a:off x="9054191" y="4654292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PS4</a:t>
            </a:r>
            <a:endParaRPr lang="ko-KR" altLang="en-US" sz="1400" dirty="0">
              <a:solidFill>
                <a:srgbClr val="00206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D3DA418-9B79-579D-CCC0-E12D5AEE3FF2}"/>
              </a:ext>
            </a:extLst>
          </p:cNvPr>
          <p:cNvCxnSpPr/>
          <p:nvPr/>
        </p:nvCxnSpPr>
        <p:spPr>
          <a:xfrm flipV="1">
            <a:off x="7572814" y="4651309"/>
            <a:ext cx="548780" cy="100668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17895F8-6DB9-4A9B-C66B-DC0BBE529B34}"/>
              </a:ext>
            </a:extLst>
          </p:cNvPr>
          <p:cNvSpPr txBox="1"/>
          <p:nvPr/>
        </p:nvSpPr>
        <p:spPr>
          <a:xfrm>
            <a:off x="8121594" y="4463406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PS3</a:t>
            </a:r>
            <a:endParaRPr lang="ko-KR" altLang="en-US" sz="1400" dirty="0">
              <a:solidFill>
                <a:srgbClr val="FFC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EA622B56-D372-A0A5-9FDC-A15D54F56A81}"/>
                  </a:ext>
                </a:extLst>
              </p14:cNvPr>
              <p14:cNvContentPartPr/>
              <p14:nvPr/>
            </p14:nvContentPartPr>
            <p14:xfrm>
              <a:off x="9076360" y="4815056"/>
              <a:ext cx="53496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EA622B56-D372-A0A5-9FDC-A15D54F56A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22720" y="4707056"/>
                <a:ext cx="6426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6456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분석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2 –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전세계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콘솔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A8143907-8916-F89A-5B69-EE47BEB8E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148" y="929340"/>
            <a:ext cx="6116090" cy="502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726DD2A-6ECC-EADE-AB64-5E9483B98BEF}"/>
              </a:ext>
            </a:extLst>
          </p:cNvPr>
          <p:cNvCxnSpPr/>
          <p:nvPr/>
        </p:nvCxnSpPr>
        <p:spPr>
          <a:xfrm flipV="1">
            <a:off x="8179266" y="4678794"/>
            <a:ext cx="548780" cy="100668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D0B1DA-579C-39B0-5BC9-DCCC6BE6A210}"/>
              </a:ext>
            </a:extLst>
          </p:cNvPr>
          <p:cNvSpPr txBox="1"/>
          <p:nvPr/>
        </p:nvSpPr>
        <p:spPr>
          <a:xfrm>
            <a:off x="8816130" y="4471685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XOne</a:t>
            </a:r>
            <a:endParaRPr lang="ko-KR" altLang="en-US" sz="1400" dirty="0">
              <a:solidFill>
                <a:srgbClr val="0070C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BC1F758-28A6-5E97-DFFD-6B3608091B08}"/>
              </a:ext>
            </a:extLst>
          </p:cNvPr>
          <p:cNvCxnSpPr>
            <a:cxnSpLocks/>
          </p:cNvCxnSpPr>
          <p:nvPr/>
        </p:nvCxnSpPr>
        <p:spPr>
          <a:xfrm flipV="1">
            <a:off x="8179266" y="3772781"/>
            <a:ext cx="2217164" cy="81941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DAE89E3-CCE2-C28C-8A22-B6420A11D4D2}"/>
              </a:ext>
            </a:extLst>
          </p:cNvPr>
          <p:cNvSpPr txBox="1"/>
          <p:nvPr/>
        </p:nvSpPr>
        <p:spPr>
          <a:xfrm>
            <a:off x="10396430" y="3546945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PS4</a:t>
            </a:r>
            <a:endParaRPr lang="ko-KR" altLang="en-US" sz="1400" dirty="0">
              <a:solidFill>
                <a:srgbClr val="00206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61DF6A3-F401-61D5-3735-7205C610F1FF}"/>
              </a:ext>
            </a:extLst>
          </p:cNvPr>
          <p:cNvCxnSpPr>
            <a:cxnSpLocks/>
          </p:cNvCxnSpPr>
          <p:nvPr/>
        </p:nvCxnSpPr>
        <p:spPr>
          <a:xfrm flipV="1">
            <a:off x="7868873" y="3060725"/>
            <a:ext cx="1290507" cy="95093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EFA960-E7C6-17DE-52FA-5456C7182EBD}"/>
              </a:ext>
            </a:extLst>
          </p:cNvPr>
          <p:cNvSpPr txBox="1"/>
          <p:nvPr/>
        </p:nvSpPr>
        <p:spPr>
          <a:xfrm>
            <a:off x="9159380" y="2872822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PS3</a:t>
            </a:r>
            <a:endParaRPr lang="ko-KR" altLang="en-US" sz="1400" dirty="0">
              <a:solidFill>
                <a:srgbClr val="FFC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423E7E1A-614B-A0E2-E020-AEB06A7B8BF6}"/>
                  </a:ext>
                </a:extLst>
              </p14:cNvPr>
              <p14:cNvContentPartPr/>
              <p14:nvPr/>
            </p14:nvContentPartPr>
            <p14:xfrm>
              <a:off x="10435360" y="3723536"/>
              <a:ext cx="416160" cy="972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423E7E1A-614B-A0E2-E020-AEB06A7B8B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81720" y="3615896"/>
                <a:ext cx="523800" cy="22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5367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분석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2 –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플랫폼 트렌드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A8143907-8916-F89A-5B69-EE47BEB8E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753" y="1499791"/>
            <a:ext cx="4530572" cy="372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726DD2A-6ECC-EADE-AB64-5E9483B98BEF}"/>
              </a:ext>
            </a:extLst>
          </p:cNvPr>
          <p:cNvCxnSpPr>
            <a:cxnSpLocks/>
          </p:cNvCxnSpPr>
          <p:nvPr/>
        </p:nvCxnSpPr>
        <p:spPr>
          <a:xfrm flipV="1">
            <a:off x="10282293" y="4428341"/>
            <a:ext cx="365108" cy="66186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D0B1DA-579C-39B0-5BC9-DCCC6BE6A210}"/>
              </a:ext>
            </a:extLst>
          </p:cNvPr>
          <p:cNvSpPr txBox="1"/>
          <p:nvPr/>
        </p:nvSpPr>
        <p:spPr>
          <a:xfrm>
            <a:off x="10647401" y="4241483"/>
            <a:ext cx="1073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XOne</a:t>
            </a:r>
            <a:endParaRPr lang="ko-KR" altLang="en-US" sz="1100" dirty="0">
              <a:solidFill>
                <a:srgbClr val="0070C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BC1F758-28A6-5E97-DFFD-6B3608091B08}"/>
              </a:ext>
            </a:extLst>
          </p:cNvPr>
          <p:cNvCxnSpPr>
            <a:cxnSpLocks/>
          </p:cNvCxnSpPr>
          <p:nvPr/>
        </p:nvCxnSpPr>
        <p:spPr>
          <a:xfrm flipV="1">
            <a:off x="10233171" y="3450098"/>
            <a:ext cx="414230" cy="24781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DAE89E3-CCE2-C28C-8A22-B6420A11D4D2}"/>
              </a:ext>
            </a:extLst>
          </p:cNvPr>
          <p:cNvSpPr txBox="1"/>
          <p:nvPr/>
        </p:nvSpPr>
        <p:spPr>
          <a:xfrm>
            <a:off x="10724625" y="3267678"/>
            <a:ext cx="1073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PS4</a:t>
            </a:r>
            <a:endParaRPr lang="ko-KR" altLang="en-US" sz="1100" dirty="0">
              <a:solidFill>
                <a:srgbClr val="00206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F3852C1-C10E-858B-492C-FAF08C743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23" y="1499791"/>
            <a:ext cx="4530572" cy="372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18E7B4C-291E-34EB-1221-E395ECB0EA47}"/>
              </a:ext>
            </a:extLst>
          </p:cNvPr>
          <p:cNvCxnSpPr>
            <a:cxnSpLocks/>
          </p:cNvCxnSpPr>
          <p:nvPr/>
        </p:nvCxnSpPr>
        <p:spPr>
          <a:xfrm flipV="1">
            <a:off x="4614968" y="4494527"/>
            <a:ext cx="356745" cy="5890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576644C-D348-F1BC-709A-C2310CD385B3}"/>
              </a:ext>
            </a:extLst>
          </p:cNvPr>
          <p:cNvSpPr txBox="1"/>
          <p:nvPr/>
        </p:nvSpPr>
        <p:spPr>
          <a:xfrm>
            <a:off x="4983185" y="4340638"/>
            <a:ext cx="793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WiiU</a:t>
            </a:r>
            <a:endParaRPr lang="ko-KR" altLang="en-US" sz="1100" dirty="0">
              <a:solidFill>
                <a:srgbClr val="0070C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ED31354-6741-765D-65F7-0525DB690CCB}"/>
              </a:ext>
            </a:extLst>
          </p:cNvPr>
          <p:cNvCxnSpPr>
            <a:cxnSpLocks/>
          </p:cNvCxnSpPr>
          <p:nvPr/>
        </p:nvCxnSpPr>
        <p:spPr>
          <a:xfrm flipV="1">
            <a:off x="4607964" y="3876017"/>
            <a:ext cx="327975" cy="4791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B385CD2-B415-993E-4E84-E1502607D793}"/>
              </a:ext>
            </a:extLst>
          </p:cNvPr>
          <p:cNvSpPr txBox="1"/>
          <p:nvPr/>
        </p:nvSpPr>
        <p:spPr>
          <a:xfrm>
            <a:off x="4971713" y="3745212"/>
            <a:ext cx="793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206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3DS</a:t>
            </a:r>
            <a:endParaRPr lang="ko-KR" altLang="en-US" sz="1100" dirty="0">
              <a:solidFill>
                <a:srgbClr val="00206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3A9EA8DC-F179-BFB4-4B8B-B60B69363F74}"/>
                  </a:ext>
                </a:extLst>
              </p14:cNvPr>
              <p14:cNvContentPartPr/>
              <p14:nvPr/>
            </p14:nvContentPartPr>
            <p14:xfrm>
              <a:off x="4965880" y="3915056"/>
              <a:ext cx="343080" cy="288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3A9EA8DC-F179-BFB4-4B8B-B60B69363F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11880" y="3807056"/>
                <a:ext cx="45072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609CCEB8-52FF-2399-0134-2683C4BEC883}"/>
                  </a:ext>
                </a:extLst>
              </p14:cNvPr>
              <p14:cNvContentPartPr/>
              <p14:nvPr/>
            </p14:nvContentPartPr>
            <p14:xfrm>
              <a:off x="5058400" y="4480256"/>
              <a:ext cx="410040" cy="1764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609CCEB8-52FF-2399-0134-2683C4BEC88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04400" y="4372616"/>
                <a:ext cx="51768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43ACF93C-A177-B0EC-D9F8-032336DDE2AB}"/>
                  </a:ext>
                </a:extLst>
              </p14:cNvPr>
              <p14:cNvContentPartPr/>
              <p14:nvPr/>
            </p14:nvContentPartPr>
            <p14:xfrm>
              <a:off x="10779520" y="3422216"/>
              <a:ext cx="45936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43ACF93C-A177-B0EC-D9F8-032336DDE2A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725520" y="3314576"/>
                <a:ext cx="567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3DC2D8EA-4326-B51B-E61D-0801F06302A5}"/>
                  </a:ext>
                </a:extLst>
              </p14:cNvPr>
              <p14:cNvContentPartPr/>
              <p14:nvPr/>
            </p14:nvContentPartPr>
            <p14:xfrm>
              <a:off x="10695640" y="4370456"/>
              <a:ext cx="393120" cy="428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3DC2D8EA-4326-B51B-E61D-0801F06302A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642000" y="4262456"/>
                <a:ext cx="500760" cy="25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849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1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 요약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pic>
        <p:nvPicPr>
          <p:cNvPr id="9" name="그림 8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AD3AF405-09BC-0684-7A12-DB6D27EFC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37EBC2D-DAAF-BB03-9C5E-1D665D019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590" y="1018420"/>
            <a:ext cx="9054817" cy="30655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ED08C7-2DA4-8065-9278-267161EE4157}"/>
              </a:ext>
            </a:extLst>
          </p:cNvPr>
          <p:cNvSpPr txBox="1"/>
          <p:nvPr/>
        </p:nvSpPr>
        <p:spPr>
          <a:xfrm>
            <a:off x="1" y="3827927"/>
            <a:ext cx="12191999" cy="228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중복치 및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결측치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제거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1978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~2020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년까지의 데이터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게임명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플랫폼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년도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장르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배급사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미국 출고량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유럽 출고량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일본 출고량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기타 출고량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출고량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출고량 값의 단위는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밀리언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소수점 둘째자리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9039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2419293"/>
            <a:ext cx="12192000" cy="8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5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출고량이 높은 게임에 대한 분석</a:t>
            </a:r>
            <a:endParaRPr lang="en-US" altLang="ko-KR" sz="25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2E6B61-3A39-41CA-B830-726DB2A8CC18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D44F-8D97-434B-9332-573BCBB845F7}"/>
              </a:ext>
            </a:extLst>
          </p:cNvPr>
          <p:cNvSpPr txBox="1"/>
          <p:nvPr/>
        </p:nvSpPr>
        <p:spPr>
          <a:xfrm>
            <a:off x="0" y="2057513"/>
            <a:ext cx="12192000" cy="49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Q3</a:t>
            </a: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DA40625B-AA9B-1C72-42DD-1C6742668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89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분석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3 –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미국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id="{A0258FEE-37D7-2CA6-3AF8-FB55445C0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290" y="1027911"/>
            <a:ext cx="4211415" cy="414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17E1E8-D228-E53C-5D96-2BCAA8253E9C}"/>
              </a:ext>
            </a:extLst>
          </p:cNvPr>
          <p:cNvSpPr txBox="1"/>
          <p:nvPr/>
        </p:nvSpPr>
        <p:spPr>
          <a:xfrm>
            <a:off x="-1" y="4859513"/>
            <a:ext cx="12191999" cy="2125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미국 기준 출고량 높은 게임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장르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배급사 닌텐도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7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8D44CBFD-4AAE-A81B-7EE4-7BFE7FCBE8B5}"/>
                  </a:ext>
                </a:extLst>
              </p14:cNvPr>
              <p14:cNvContentPartPr/>
              <p14:nvPr/>
            </p14:nvContentPartPr>
            <p14:xfrm>
              <a:off x="5243080" y="1551514"/>
              <a:ext cx="465840" cy="288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8D44CBFD-4AAE-A81B-7EE4-7BFE7FCBE8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89080" y="1443874"/>
                <a:ext cx="5734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E6510B7B-B4C9-28FF-E1C7-2151DF9C2365}"/>
                  </a:ext>
                </a:extLst>
              </p14:cNvPr>
              <p14:cNvContentPartPr/>
              <p14:nvPr/>
            </p14:nvContentPartPr>
            <p14:xfrm>
              <a:off x="7306240" y="4370314"/>
              <a:ext cx="35136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E6510B7B-B4C9-28FF-E1C7-2151DF9C23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52600" y="4262674"/>
                <a:ext cx="459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8993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분석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3 –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유럽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17E1E8-D228-E53C-5D96-2BCAA8253E9C}"/>
              </a:ext>
            </a:extLst>
          </p:cNvPr>
          <p:cNvSpPr txBox="1"/>
          <p:nvPr/>
        </p:nvSpPr>
        <p:spPr>
          <a:xfrm>
            <a:off x="-1" y="4859513"/>
            <a:ext cx="12191999" cy="1725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유럽 기준 출고량 높은 게임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장르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배급사 닌텐도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10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B4DFA5D9-40BA-05B7-261A-25F9BF133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328" y="1060858"/>
            <a:ext cx="4076566" cy="412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C54D86A-ED8D-420C-E064-92B3A213F49B}"/>
                  </a:ext>
                </a:extLst>
              </p14:cNvPr>
              <p14:cNvContentPartPr/>
              <p14:nvPr/>
            </p14:nvContentPartPr>
            <p14:xfrm>
              <a:off x="7415320" y="4168856"/>
              <a:ext cx="36864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C54D86A-ED8D-420C-E064-92B3A213F4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61680" y="4061216"/>
                <a:ext cx="476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4493FCEC-72EF-7FE0-6C82-4933C5D651EB}"/>
                  </a:ext>
                </a:extLst>
              </p14:cNvPr>
              <p14:cNvContentPartPr/>
              <p14:nvPr/>
            </p14:nvContentPartPr>
            <p14:xfrm>
              <a:off x="4060120" y="2398376"/>
              <a:ext cx="553680" cy="111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4493FCEC-72EF-7FE0-6C82-4933C5D651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06120" y="2290376"/>
                <a:ext cx="6613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52FCD4E6-A0B5-5453-A27D-F5BF6D4556DD}"/>
                  </a:ext>
                </a:extLst>
              </p14:cNvPr>
              <p14:cNvContentPartPr/>
              <p14:nvPr/>
            </p14:nvContentPartPr>
            <p14:xfrm>
              <a:off x="7591720" y="2362016"/>
              <a:ext cx="318600" cy="288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52FCD4E6-A0B5-5453-A27D-F5BF6D4556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38080" y="2254016"/>
                <a:ext cx="426240" cy="24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9535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분석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3 –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일본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17E1E8-D228-E53C-5D96-2BCAA8253E9C}"/>
              </a:ext>
            </a:extLst>
          </p:cNvPr>
          <p:cNvSpPr txBox="1"/>
          <p:nvPr/>
        </p:nvSpPr>
        <p:spPr>
          <a:xfrm>
            <a:off x="1" y="4733678"/>
            <a:ext cx="12191999" cy="2202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일본 기준 출고량 높은 게임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장르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배급사 닌텐도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17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E25FA08C-4145-190F-C882-2714418A6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250" y="1148493"/>
            <a:ext cx="4123496" cy="407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B579358E-8330-C9BA-F164-B75777C4FC8F}"/>
                  </a:ext>
                </a:extLst>
              </p14:cNvPr>
              <p14:cNvContentPartPr/>
              <p14:nvPr/>
            </p14:nvContentPartPr>
            <p14:xfrm>
              <a:off x="4722520" y="1761394"/>
              <a:ext cx="64548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B579358E-8330-C9BA-F164-B75777C4FC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68880" y="1653394"/>
                <a:ext cx="7531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956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분석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3 –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기타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17E1E8-D228-E53C-5D96-2BCAA8253E9C}"/>
              </a:ext>
            </a:extLst>
          </p:cNvPr>
          <p:cNvSpPr txBox="1"/>
          <p:nvPr/>
        </p:nvSpPr>
        <p:spPr>
          <a:xfrm>
            <a:off x="-1" y="4859513"/>
            <a:ext cx="12191999" cy="2202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기타 기준 출고량 높은 게임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장르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배급사 닌텐도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8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EB91FA-BC52-E616-5362-AE3AC2E32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796" y="1063564"/>
            <a:ext cx="4140404" cy="41872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7AAACD4-375A-ADE9-130C-81C055870C14}"/>
                  </a:ext>
                </a:extLst>
              </p14:cNvPr>
              <p14:cNvContentPartPr/>
              <p14:nvPr/>
            </p14:nvContentPartPr>
            <p14:xfrm>
              <a:off x="7121920" y="1852474"/>
              <a:ext cx="416520" cy="97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7AAACD4-375A-ADE9-130C-81C055870C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67920" y="1744834"/>
                <a:ext cx="5241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983E05D-5F26-9D00-F40F-7F0D9038263D}"/>
                  </a:ext>
                </a:extLst>
              </p14:cNvPr>
              <p14:cNvContentPartPr/>
              <p14:nvPr/>
            </p14:nvContentPartPr>
            <p14:xfrm>
              <a:off x="7465720" y="4252954"/>
              <a:ext cx="318600" cy="1368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983E05D-5F26-9D00-F40F-7F0D903826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12080" y="4145314"/>
                <a:ext cx="426240" cy="22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2249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분석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3 –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전세계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17E1E8-D228-E53C-5D96-2BCAA8253E9C}"/>
              </a:ext>
            </a:extLst>
          </p:cNvPr>
          <p:cNvSpPr txBox="1"/>
          <p:nvPr/>
        </p:nvSpPr>
        <p:spPr>
          <a:xfrm>
            <a:off x="-1" y="4859513"/>
            <a:ext cx="12191999" cy="2125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전세계 기준 출고량 높은 게임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장르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배급사 닌텐도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12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4EF1D8-51EE-1278-CA72-F1D0D4299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3" y="1086025"/>
            <a:ext cx="4038594" cy="40843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AD3525DB-D3C1-52F0-9616-CC5DBB8F68E1}"/>
                  </a:ext>
                </a:extLst>
              </p14:cNvPr>
              <p14:cNvContentPartPr/>
              <p14:nvPr/>
            </p14:nvContentPartPr>
            <p14:xfrm>
              <a:off x="4596880" y="1819714"/>
              <a:ext cx="635760" cy="90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AD3525DB-D3C1-52F0-9616-CC5DBB8F68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2880" y="1712074"/>
                <a:ext cx="743400" cy="22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9438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2419293"/>
            <a:ext cx="12192000" cy="8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25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4</a:t>
            </a:r>
            <a:r>
              <a:rPr lang="ko-KR" altLang="en-US" sz="25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분기 게임 설계 제안</a:t>
            </a:r>
            <a:endParaRPr lang="en-US" altLang="ko-KR" sz="25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2E6B61-3A39-41CA-B830-726DB2A8CC18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D44F-8D97-434B-9332-573BCBB845F7}"/>
              </a:ext>
            </a:extLst>
          </p:cNvPr>
          <p:cNvSpPr txBox="1"/>
          <p:nvPr/>
        </p:nvSpPr>
        <p:spPr>
          <a:xfrm>
            <a:off x="0" y="2057513"/>
            <a:ext cx="12192000" cy="49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결론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DA40625B-AA9B-1C72-42DD-1C6742668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30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결론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17E1E8-D228-E53C-5D96-2BCAA8253E9C}"/>
              </a:ext>
            </a:extLst>
          </p:cNvPr>
          <p:cNvSpPr txBox="1"/>
          <p:nvPr/>
        </p:nvSpPr>
        <p:spPr>
          <a:xfrm>
            <a:off x="1" y="4518821"/>
            <a:ext cx="12191999" cy="2202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닌텐도 스위치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(2017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발매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1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억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1,108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만대 판매 </a:t>
            </a:r>
            <a:r>
              <a:rPr lang="en-US" altLang="ko-KR" sz="1100" dirty="0">
                <a:latin typeface="HY신명조" panose="02030600000101010101" pitchFamily="18" charset="-127"/>
                <a:ea typeface="HY신명조" panose="02030600000101010101" pitchFamily="18" charset="-127"/>
              </a:rPr>
              <a:t>(2022</a:t>
            </a:r>
            <a:r>
              <a:rPr lang="ko-KR" altLang="en-US" sz="11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</a:t>
            </a:r>
            <a:r>
              <a:rPr lang="en-US" altLang="ko-KR" sz="1100" dirty="0">
                <a:latin typeface="HY신명조" panose="02030600000101010101" pitchFamily="18" charset="-127"/>
                <a:ea typeface="HY신명조" panose="02030600000101010101" pitchFamily="18" charset="-127"/>
              </a:rPr>
              <a:t>06</a:t>
            </a:r>
            <a:r>
              <a:rPr lang="ko-KR" altLang="en-US" sz="11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월 기준</a:t>
            </a:r>
            <a:r>
              <a:rPr lang="en-US" altLang="ko-KR" sz="11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PS4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(2013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발매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1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억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1,720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대 판매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53D8AAB-B2E0-4D3F-F618-C248ACEA7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289" y="802823"/>
            <a:ext cx="4725420" cy="384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48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결론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17E1E8-D228-E53C-5D96-2BCAA8253E9C}"/>
              </a:ext>
            </a:extLst>
          </p:cNvPr>
          <p:cNvSpPr txBox="1"/>
          <p:nvPr/>
        </p:nvSpPr>
        <p:spPr>
          <a:xfrm>
            <a:off x="1" y="4364562"/>
            <a:ext cx="12191999" cy="2695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2022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월 기준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닌텐도 스위치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Sales : 21,447,588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PS5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(2020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발매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Sales : 20,937,686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0217D2-8308-8885-E88C-27F505A8F030}"/>
              </a:ext>
            </a:extLst>
          </p:cNvPr>
          <p:cNvSpPr txBox="1"/>
          <p:nvPr/>
        </p:nvSpPr>
        <p:spPr>
          <a:xfrm>
            <a:off x="8698684" y="4462625"/>
            <a:ext cx="1283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출처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VGchartz</a:t>
            </a:r>
            <a:endParaRPr lang="ko-KR" altLang="en-US" sz="10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FD4CE9-F418-C41E-46E4-F544EFA99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468" y="1125490"/>
            <a:ext cx="4983061" cy="351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572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결론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17E1E8-D228-E53C-5D96-2BCAA8253E9C}"/>
              </a:ext>
            </a:extLst>
          </p:cNvPr>
          <p:cNvSpPr txBox="1"/>
          <p:nvPr/>
        </p:nvSpPr>
        <p:spPr>
          <a:xfrm>
            <a:off x="-1" y="4752514"/>
            <a:ext cx="12191999" cy="2202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장르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Racing, Adventure, Fighting, Role-Playing, Action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2000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년대부터 꾸준히 인기 많은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Action, RPG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장르 채택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BC633F5-C20D-D9EB-D4AA-AAF0A07D7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553" y="1004159"/>
            <a:ext cx="3039711" cy="37720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E2F2182-6174-7391-460D-34ABDE6DC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64" y="957799"/>
            <a:ext cx="3363983" cy="386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6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2419293"/>
            <a:ext cx="12192000" cy="8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5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나라에 따른 선호 게임 장르</a:t>
            </a:r>
            <a:endParaRPr lang="en-US" altLang="ko-KR" sz="25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2E6B61-3A39-41CA-B830-726DB2A8CC18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D44F-8D97-434B-9332-573BCBB845F7}"/>
              </a:ext>
            </a:extLst>
          </p:cNvPr>
          <p:cNvSpPr txBox="1"/>
          <p:nvPr/>
        </p:nvSpPr>
        <p:spPr>
          <a:xfrm>
            <a:off x="0" y="2057513"/>
            <a:ext cx="12192000" cy="49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Q1</a:t>
            </a: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DA40625B-AA9B-1C72-42DD-1C6742668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81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결론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17E1E8-D228-E53C-5D96-2BCAA8253E9C}"/>
              </a:ext>
            </a:extLst>
          </p:cNvPr>
          <p:cNvSpPr txBox="1"/>
          <p:nvPr/>
        </p:nvSpPr>
        <p:spPr>
          <a:xfrm>
            <a:off x="-1" y="4757329"/>
            <a:ext cx="12191999" cy="1848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게임을 즐기는 연령대가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12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세 이하부터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45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세 이상까지 다양함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친구나 가족 같은 다양한 연령대가 함께 즐길 수 있는 게임 계획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A965C2-8AF9-49A5-881A-BBB5E8A29BA9}"/>
              </a:ext>
            </a:extLst>
          </p:cNvPr>
          <p:cNvSpPr txBox="1"/>
          <p:nvPr/>
        </p:nvSpPr>
        <p:spPr>
          <a:xfrm>
            <a:off x="9118133" y="4333423"/>
            <a:ext cx="1283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출처 </a:t>
            </a:r>
            <a:r>
              <a:rPr lang="en-US" altLang="ko-KR" sz="1050" dirty="0"/>
              <a:t>: Nintendo</a:t>
            </a:r>
            <a:endParaRPr lang="ko-KR" altLang="en-US" sz="1050" dirty="0"/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A27934BB-C9ED-F666-82ED-0657AA633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909" y="1068642"/>
            <a:ext cx="6186182" cy="368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6324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결론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17E1E8-D228-E53C-5D96-2BCAA8253E9C}"/>
              </a:ext>
            </a:extLst>
          </p:cNvPr>
          <p:cNvSpPr txBox="1"/>
          <p:nvPr/>
        </p:nvSpPr>
        <p:spPr>
          <a:xfrm>
            <a:off x="-1" y="5001440"/>
            <a:ext cx="12191999" cy="2202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상위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게임 중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개가 멀티플레이어 게임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BC633F5-C20D-D9EB-D4AA-AAF0A07D7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553" y="1004159"/>
            <a:ext cx="3039711" cy="37720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E2F2182-6174-7391-460D-34ABDE6DC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64" y="957799"/>
            <a:ext cx="3363983" cy="38647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6FA1BFED-36A7-3A9F-A7D5-1F4F550FF0D2}"/>
                  </a:ext>
                </a:extLst>
              </p14:cNvPr>
              <p14:cNvContentPartPr/>
              <p14:nvPr/>
            </p14:nvContentPartPr>
            <p14:xfrm>
              <a:off x="2180560" y="1321976"/>
              <a:ext cx="231840" cy="2599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6FA1BFED-36A7-3A9F-A7D5-1F4F550FF0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71920" y="1312976"/>
                <a:ext cx="24948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E1E95DC1-5F63-0621-032F-0F44BE431704}"/>
                  </a:ext>
                </a:extLst>
              </p14:cNvPr>
              <p14:cNvContentPartPr/>
              <p14:nvPr/>
            </p14:nvContentPartPr>
            <p14:xfrm>
              <a:off x="2281360" y="2479736"/>
              <a:ext cx="334440" cy="4478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E1E95DC1-5F63-0621-032F-0F44BE43170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72720" y="2471096"/>
                <a:ext cx="35208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90F1969D-1B35-8914-8727-DDA2FD15B73D}"/>
                  </a:ext>
                </a:extLst>
              </p14:cNvPr>
              <p14:cNvContentPartPr/>
              <p14:nvPr/>
            </p14:nvContentPartPr>
            <p14:xfrm>
              <a:off x="2323480" y="3978056"/>
              <a:ext cx="246600" cy="3416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90F1969D-1B35-8914-8727-DDA2FD15B73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14480" y="3969056"/>
                <a:ext cx="26424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CB730E8A-25C5-393F-4951-765776FA7779}"/>
                  </a:ext>
                </a:extLst>
              </p14:cNvPr>
              <p14:cNvContentPartPr/>
              <p14:nvPr/>
            </p14:nvContentPartPr>
            <p14:xfrm>
              <a:off x="9982840" y="2710856"/>
              <a:ext cx="167400" cy="33732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CB730E8A-25C5-393F-4951-765776FA777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73840" y="2701856"/>
                <a:ext cx="18504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DC3231CA-9463-DA7B-745C-18D3C4893EA8}"/>
                  </a:ext>
                </a:extLst>
              </p14:cNvPr>
              <p14:cNvContentPartPr/>
              <p14:nvPr/>
            </p14:nvContentPartPr>
            <p14:xfrm>
              <a:off x="9923080" y="4014416"/>
              <a:ext cx="186120" cy="3549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DC3231CA-9463-DA7B-745C-18D3C4893EA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914080" y="4005416"/>
                <a:ext cx="203760" cy="37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73800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제안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17E1E8-D228-E53C-5D96-2BCAA8253E9C}"/>
              </a:ext>
            </a:extLst>
          </p:cNvPr>
          <p:cNvSpPr txBox="1"/>
          <p:nvPr/>
        </p:nvSpPr>
        <p:spPr>
          <a:xfrm>
            <a:off x="15679" y="4980929"/>
            <a:ext cx="12191999" cy="804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멀티플레이어 액션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RPG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제안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31746" name="Picture 2" descr="젤다의 전설 브레스 오브 더 와일드/몬스터">
            <a:extLst>
              <a:ext uri="{FF2B5EF4-FFF2-40B4-BE49-F238E27FC236}">
                <a16:creationId xmlns:a16="http://schemas.microsoft.com/office/drawing/2014/main" id="{AA04C546-D77F-8FAD-C2BF-0C88B4978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73" y="1818500"/>
            <a:ext cx="3912916" cy="277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CE8A2A5-D54C-5C8E-9E07-114CE6648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6586" y="1508786"/>
            <a:ext cx="1224007" cy="2209655"/>
          </a:xfrm>
          <a:prstGeom prst="rect">
            <a:avLst/>
          </a:prstGeom>
        </p:spPr>
      </p:pic>
      <p:pic>
        <p:nvPicPr>
          <p:cNvPr id="31748" name="Picture 4" descr="일반 백과">
            <a:extLst>
              <a:ext uri="{FF2B5EF4-FFF2-40B4-BE49-F238E27FC236}">
                <a16:creationId xmlns:a16="http://schemas.microsoft.com/office/drawing/2014/main" id="{132EA3AB-8C83-808C-E820-842A8060E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478" y="2894769"/>
            <a:ext cx="1630348" cy="201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0" name="Picture 6" descr="젤다 로스트 우즈의 전설 커비 슈퍼 스타 마스터 소드 우주, 푸른 칼, 음식, 잎, 다른 사람 png | PNGWing">
            <a:extLst>
              <a:ext uri="{FF2B5EF4-FFF2-40B4-BE49-F238E27FC236}">
                <a16:creationId xmlns:a16="http://schemas.microsoft.com/office/drawing/2014/main" id="{D7E45B67-D003-6188-FFDF-A7C5CF1F7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114" b="95404" l="4022" r="93587">
                        <a14:foregroundMark x1="9130" y1="61765" x2="4022" y2="68382"/>
                        <a14:foregroundMark x1="4022" y1="68382" x2="10761" y2="62408"/>
                        <a14:foregroundMark x1="10761" y1="62408" x2="10761" y2="62408"/>
                        <a14:foregroundMark x1="71957" y1="39614" x2="74022" y2="30790"/>
                        <a14:foregroundMark x1="74022" y1="30790" x2="67065" y2="26746"/>
                        <a14:foregroundMark x1="67065" y1="26746" x2="65652" y2="15717"/>
                        <a14:foregroundMark x1="65652" y1="15717" x2="59565" y2="7996"/>
                        <a14:foregroundMark x1="59565" y1="7996" x2="54022" y2="14338"/>
                        <a14:foregroundMark x1="54022" y1="14338" x2="62391" y2="35018"/>
                        <a14:foregroundMark x1="62391" y1="35018" x2="55543" y2="38971"/>
                        <a14:foregroundMark x1="55543" y1="38971" x2="65326" y2="42004"/>
                        <a14:foregroundMark x1="65326" y1="42004" x2="72500" y2="38419"/>
                        <a14:foregroundMark x1="72391" y1="32169" x2="58043" y2="20313"/>
                        <a14:foregroundMark x1="58043" y1="20313" x2="68370" y2="29779"/>
                        <a14:foregroundMark x1="68370" y1="29779" x2="67717" y2="32996"/>
                        <a14:foregroundMark x1="66848" y1="33640" x2="63478" y2="26838"/>
                        <a14:foregroundMark x1="63478" y1="26838" x2="66848" y2="32904"/>
                        <a14:foregroundMark x1="69022" y1="39798" x2="69022" y2="38327"/>
                        <a14:foregroundMark x1="68043" y1="25092" x2="62935" y2="17923"/>
                        <a14:foregroundMark x1="62935" y1="17923" x2="66522" y2="25000"/>
                        <a14:foregroundMark x1="65978" y1="39798" x2="65652" y2="38695"/>
                        <a14:foregroundMark x1="71739" y1="37592" x2="67174" y2="39522"/>
                        <a14:foregroundMark x1="69891" y1="38879" x2="62826" y2="41268"/>
                        <a14:foregroundMark x1="41630" y1="91268" x2="51630" y2="91544"/>
                        <a14:foregroundMark x1="51630" y1="91544" x2="42391" y2="90993"/>
                        <a14:foregroundMark x1="43261" y1="94210" x2="43696" y2="95680"/>
                        <a14:foregroundMark x1="88370" y1="23254" x2="90543" y2="9007"/>
                        <a14:foregroundMark x1="90543" y1="9007" x2="93261" y2="6342"/>
                        <a14:foregroundMark x1="58696" y1="8456" x2="56522" y2="5974"/>
                        <a14:foregroundMark x1="93587" y1="3217" x2="92609" y2="2114"/>
                        <a14:foregroundMark x1="46739" y1="59651" x2="43587" y2="59559"/>
                        <a14:foregroundMark x1="44022" y1="62040" x2="41522" y2="62592"/>
                        <a14:foregroundMark x1="41522" y1="62408" x2="42065" y2="63511"/>
                        <a14:foregroundMark x1="49674" y1="65074" x2="43913" y2="56893"/>
                        <a14:foregroundMark x1="43913" y1="56893" x2="77174" y2="34467"/>
                        <a14:foregroundMark x1="77174" y1="34467" x2="53804" y2="53309"/>
                        <a14:foregroundMark x1="53804" y1="53309" x2="53696" y2="534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578" y="1212722"/>
            <a:ext cx="1929498" cy="228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7E6291-2BEB-3B7C-7AB5-9B27D0A375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167" b="96944" l="6111" r="99167">
                        <a14:foregroundMark x1="86944" y1="13056" x2="87500" y2="11944"/>
                        <a14:foregroundMark x1="86667" y1="9722" x2="86667" y2="13889"/>
                        <a14:foregroundMark x1="94444" y1="8889" x2="94722" y2="7778"/>
                        <a14:foregroundMark x1="97500" y1="4444" x2="99444" y2="4722"/>
                        <a14:foregroundMark x1="14722" y1="94722" x2="10000" y2="92500"/>
                        <a14:foregroundMark x1="9167" y1="96944" x2="7778" y2="92778"/>
                        <a14:foregroundMark x1="8333" y1="96111" x2="6111" y2="969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3458" y="3156785"/>
            <a:ext cx="1593807" cy="15938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5214213-A213-6FA4-23B4-772C99B41E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361" b="90000" l="10000" r="90000">
                        <a14:foregroundMark x1="46250" y1="89583" x2="47917" y2="90000"/>
                        <a14:foregroundMark x1="47292" y1="22361" x2="48125" y2="20556"/>
                        <a14:foregroundMark x1="50417" y1="10139" x2="56875" y2="2917"/>
                        <a14:foregroundMark x1="56875" y1="2917" x2="52292" y2="9444"/>
                        <a14:foregroundMark x1="52292" y1="9444" x2="49167" y2="7778"/>
                        <a14:foregroundMark x1="42292" y1="10694" x2="37083" y2="2361"/>
                        <a14:foregroundMark x1="37083" y1="2361" x2="42917" y2="81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27103" y="780686"/>
            <a:ext cx="2097250" cy="314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785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2419293"/>
            <a:ext cx="12192000" cy="8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5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감사합니다</a:t>
            </a:r>
            <a:r>
              <a:rPr lang="en-US" altLang="ko-KR" sz="25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2E6B61-3A39-41CA-B830-726DB2A8CC18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DA40625B-AA9B-1C72-42DD-1C6742668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9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분석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1 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B1AA18E-1458-443D-DD23-FE87827BC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594" y="1308225"/>
            <a:ext cx="3932810" cy="262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36FF96-6DD2-4ED5-1258-232E22B741D4}"/>
              </a:ext>
            </a:extLst>
          </p:cNvPr>
          <p:cNvSpPr txBox="1"/>
          <p:nvPr/>
        </p:nvSpPr>
        <p:spPr>
          <a:xfrm>
            <a:off x="-1" y="4022377"/>
            <a:ext cx="12191999" cy="3664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‘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대립가설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: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나라에 따라 선호하는 게임 장르가 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.’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사진 상으로는 차이가 있어 보이지만 평균값의 차이가 실제로 의미 있는 차이인지 분산이 커서 그런 것인지 애매함 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-&gt;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분산분석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(ANOVA)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실행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4865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분산분석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(ANOVA)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36FF96-6DD2-4ED5-1258-232E22B741D4}"/>
              </a:ext>
            </a:extLst>
          </p:cNvPr>
          <p:cNvSpPr txBox="1"/>
          <p:nvPr/>
        </p:nvSpPr>
        <p:spPr>
          <a:xfrm>
            <a:off x="1" y="2784890"/>
            <a:ext cx="12191999" cy="514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Analysis Of Variance,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서로 다른 그룹의 평균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또는 산술평균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분산값을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비교하는 데 사용되는 분석 기법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주어진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4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그룹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미국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유럽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일본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기타 국가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평균에 대하여 차이가 있는지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ANOVA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통해 가설검정을 시행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분석 결과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나라에 따른 게임 장르의 평균 차이는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F value 19.59, p value 0.05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이하로 유의미한 차이가 있었음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-&gt;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나라에 따라 선호하는 게임 장르가 있다는 가설 채택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FA9CC1-43B4-8FB3-7828-11EACCF83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636" y="1074596"/>
            <a:ext cx="1802663" cy="2924004"/>
          </a:xfrm>
          <a:prstGeom prst="rect">
            <a:avLst/>
          </a:prstGeom>
        </p:spPr>
      </p:pic>
      <p:graphicFrame>
        <p:nvGraphicFramePr>
          <p:cNvPr id="6" name="표 9">
            <a:extLst>
              <a:ext uri="{FF2B5EF4-FFF2-40B4-BE49-F238E27FC236}">
                <a16:creationId xmlns:a16="http://schemas.microsoft.com/office/drawing/2014/main" id="{B10826B2-5420-3BAC-7C5B-8545517B1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074036"/>
              </p:ext>
            </p:extLst>
          </p:nvPr>
        </p:nvGraphicFramePr>
        <p:xfrm>
          <a:off x="7095237" y="2276906"/>
          <a:ext cx="3030726" cy="626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363">
                  <a:extLst>
                    <a:ext uri="{9D8B030D-6E8A-4147-A177-3AD203B41FA5}">
                      <a16:colId xmlns:a16="http://schemas.microsoft.com/office/drawing/2014/main" val="2244098079"/>
                    </a:ext>
                  </a:extLst>
                </a:gridCol>
                <a:gridCol w="1515363">
                  <a:extLst>
                    <a:ext uri="{9D8B030D-6E8A-4147-A177-3AD203B41FA5}">
                      <a16:colId xmlns:a16="http://schemas.microsoft.com/office/drawing/2014/main" val="637387144"/>
                    </a:ext>
                  </a:extLst>
                </a:gridCol>
              </a:tblGrid>
              <a:tr h="313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 Value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 Value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735973"/>
                  </a:ext>
                </a:extLst>
              </a:tr>
              <a:tr h="313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19.59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&lt;0.05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709236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851F962-3574-61BE-489D-65461C75BBD9}"/>
              </a:ext>
            </a:extLst>
          </p:cNvPr>
          <p:cNvCxnSpPr/>
          <p:nvPr/>
        </p:nvCxnSpPr>
        <p:spPr>
          <a:xfrm>
            <a:off x="4689446" y="2539721"/>
            <a:ext cx="1895912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568C52-5B50-9563-EC38-1B48ED993467}"/>
              </a:ext>
            </a:extLst>
          </p:cNvPr>
          <p:cNvSpPr txBox="1"/>
          <p:nvPr/>
        </p:nvSpPr>
        <p:spPr>
          <a:xfrm>
            <a:off x="4857226" y="2581844"/>
            <a:ext cx="1572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평균 차이 분석</a:t>
            </a:r>
          </a:p>
        </p:txBody>
      </p:sp>
    </p:spTree>
    <p:extLst>
      <p:ext uri="{BB962C8B-B14F-4D97-AF65-F5344CB8AC3E}">
        <p14:creationId xmlns:p14="http://schemas.microsoft.com/office/powerpoint/2010/main" val="245267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분석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1 –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미국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6FC19A1-C313-E04B-F67C-47A0A2E60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4" y="871537"/>
            <a:ext cx="779145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FC5F994A-6D6D-04EA-D9B4-189AB501904E}"/>
                  </a:ext>
                </a:extLst>
              </p14:cNvPr>
              <p14:cNvContentPartPr/>
              <p14:nvPr/>
            </p14:nvContentPartPr>
            <p14:xfrm>
              <a:off x="3975880" y="1669016"/>
              <a:ext cx="419400" cy="97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FC5F994A-6D6D-04EA-D9B4-189AB50190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2240" y="1561016"/>
                <a:ext cx="52704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89F54266-4A27-9B36-648D-170CCD2A80A7}"/>
                  </a:ext>
                </a:extLst>
              </p14:cNvPr>
              <p14:cNvContentPartPr/>
              <p14:nvPr/>
            </p14:nvContentPartPr>
            <p14:xfrm>
              <a:off x="4563040" y="1786736"/>
              <a:ext cx="36864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89F54266-4A27-9B36-648D-170CCD2A80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09400" y="1678736"/>
                <a:ext cx="4762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590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분석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1 –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유럽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E917483C-6CFF-8287-D0D2-A9122BE4F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4" y="871537"/>
            <a:ext cx="779145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1818907-FAEF-092A-60AB-3583C01391DE}"/>
                  </a:ext>
                </a:extLst>
              </p14:cNvPr>
              <p14:cNvContentPartPr/>
              <p14:nvPr/>
            </p14:nvContentPartPr>
            <p14:xfrm>
              <a:off x="4009360" y="3456056"/>
              <a:ext cx="3189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1818907-FAEF-092A-60AB-3583C01391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5720" y="3348056"/>
                <a:ext cx="426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789DC2DC-A4EC-5C11-7CD1-5B5667BD0A82}"/>
                  </a:ext>
                </a:extLst>
              </p14:cNvPr>
              <p14:cNvContentPartPr/>
              <p14:nvPr/>
            </p14:nvContentPartPr>
            <p14:xfrm>
              <a:off x="4613440" y="3539936"/>
              <a:ext cx="31824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789DC2DC-A4EC-5C11-7CD1-5B5667BD0A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59800" y="3432296"/>
                <a:ext cx="4258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2072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16BC2-E1CF-4125-ABB8-CE439583955F}"/>
              </a:ext>
            </a:extLst>
          </p:cNvPr>
          <p:cNvSpPr/>
          <p:nvPr/>
        </p:nvSpPr>
        <p:spPr>
          <a:xfrm>
            <a:off x="0" y="83890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A3D6A-405E-4E97-3BDE-A6A742944862}"/>
              </a:ext>
            </a:extLst>
          </p:cNvPr>
          <p:cNvSpPr txBox="1"/>
          <p:nvPr/>
        </p:nvSpPr>
        <p:spPr>
          <a:xfrm>
            <a:off x="0" y="302686"/>
            <a:ext cx="12192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분석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1 –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일본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</a:p>
        </p:txBody>
      </p:sp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BE9CB-43F8-227A-451A-D8865415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9BE86C5-3C95-3883-927A-D1DB09218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4" y="871537"/>
            <a:ext cx="779145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84DD637A-9AD8-75CD-ADCA-F03BC0CD787A}"/>
                  </a:ext>
                </a:extLst>
              </p14:cNvPr>
              <p14:cNvContentPartPr/>
              <p14:nvPr/>
            </p14:nvContentPartPr>
            <p14:xfrm>
              <a:off x="6266560" y="3573416"/>
              <a:ext cx="38520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84DD637A-9AD8-75CD-ADCA-F03BC0CD78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12560" y="3465416"/>
                <a:ext cx="4928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542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759</Words>
  <Application>Microsoft Office PowerPoint</Application>
  <PresentationFormat>와이드스크린</PresentationFormat>
  <Paragraphs>202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HY신명조</vt:lpstr>
      <vt:lpstr>나눔고딕 ExtraBold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수</dc:creator>
  <cp:lastModifiedBy>ax2366@office.khu.ac.kr</cp:lastModifiedBy>
  <cp:revision>10</cp:revision>
  <dcterms:created xsi:type="dcterms:W3CDTF">2022-08-28T04:31:28Z</dcterms:created>
  <dcterms:modified xsi:type="dcterms:W3CDTF">2022-09-29T12:56:59Z</dcterms:modified>
</cp:coreProperties>
</file>