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323" r:id="rId4"/>
    <p:sldId id="295" r:id="rId5"/>
    <p:sldId id="289" r:id="rId6"/>
    <p:sldId id="296" r:id="rId7"/>
    <p:sldId id="290" r:id="rId8"/>
    <p:sldId id="291" r:id="rId9"/>
    <p:sldId id="292" r:id="rId10"/>
    <p:sldId id="293" r:id="rId11"/>
    <p:sldId id="294" r:id="rId12"/>
    <p:sldId id="298" r:id="rId13"/>
    <p:sldId id="297" r:id="rId14"/>
    <p:sldId id="299" r:id="rId15"/>
    <p:sldId id="300" r:id="rId16"/>
    <p:sldId id="301" r:id="rId17"/>
    <p:sldId id="302" r:id="rId18"/>
    <p:sldId id="304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39" r:id="rId37"/>
    <p:sldId id="340" r:id="rId38"/>
    <p:sldId id="344" r:id="rId39"/>
    <p:sldId id="341" r:id="rId40"/>
    <p:sldId id="342" r:id="rId41"/>
    <p:sldId id="343" r:id="rId42"/>
    <p:sldId id="321" r:id="rId43"/>
    <p:sldId id="337" r:id="rId44"/>
    <p:sldId id="338" r:id="rId45"/>
    <p:sldId id="33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22.6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0,'67'0,"378"15,19-4,-296-13,-148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30:47.0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27,'72'-18,"20"10,147 8,-100 2,509-2,-628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30:57.8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1,'675'0,"-631"2,48 8,40 2,22-13,-134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3:42.2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1,'1801'0,"-1772"0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3:46.3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27,'0'0,"0"-1,1 0,-1 0,0 1,0-1,1 0,-1 1,1-1,-1 1,0-1,1 0,-1 1,1-1,-1 1,1-1,0 1,-1-1,1 1,-1 0,1-1,0 1,-1 0,1-1,0 1,0 0,-1 0,2-1,25-3,-22 4,440-9,-257 13,648-4,-816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3:51.0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27,'0'-1,"0"0,1 1,-1-1,0 0,1 1,-1-1,0 0,1 0,-1 1,1-1,-1 1,1-1,-1 1,1-1,0 1,-1-1,1 1,0-1,-1 1,1 0,0-1,0 1,-1 0,1-1,0 1,0 0,1 0,27-4,-23 3,469-7,-279 11,-33-4,165 3,-269 3,113 25,-118-18,1-2,88 4,-92-10,-30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06.7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51,'3'-3,"0"1,0 0,0 0,1 0,-1 0,1 1,-1-1,1 1,0 0,-1 0,1 0,6 0,52-1,-38 2,180-3,172-9,447 0,-497 15,-304-3,-2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11.6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0,'1549'0,"-1512"2,52 9,-51-6,46 2,-64-7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23.8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1,'1229'0,"-1199"0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28.6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25,'684'0,"-659"-1,0-2,27-5,-27 3,51-3,320 9,-376-1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34.7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0,'1372'0,"-1343"0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24.3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0,'1003'0,"-983"0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39.6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1,'187'4,"292"44,-362-36,225-4,-208-10,-114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44.6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33,'209'2,"225"-5,-259-7,124-2,-200 14,130-5,-210 0,-4-2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57.2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0,'1330'0,"-1310"0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5:07.08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0,'134'9,"-28"0,274-4,214 14,-471-13,-106-6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5:12.8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1,'1172'0,"-1150"0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5:17.2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0,'1462'0,"-1439"0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5:22.5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3,'245'-2,"308"8,-454 2,135 4,-210-13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01.5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7,'2'-1,"-1"0,0 0,1 1,-1-1,1 0,-1 1,1-1,-1 1,1 0,-1-1,1 1,-1 0,1 0,0 0,-1 0,1 0,-1 1,4 0,0-1,888 5,-871-5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02.4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21,'226'2,"238"-5,-354-7,-86 6,1 1,-1 2,1 0,0 1,0 1,-1 2,40 8,5 10,-35-9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04.8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1,'4'0,"14"0,14 0,23 0,25 0,27 0,16 0,17 0,14 0,-4 0,-16 0,-18 0,-22 0,-26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33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0,'865'0,"-845"0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06.2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0,'4'0,"21"0,34 4,34 5,18 2,18 2,-10-1,-20-3,-16 2,-10 3,3-2,-4-2,-10-3,-12-3,-14-2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18.7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1,'671'18,"-279"24,-366-39,50 0,-55-3,1 0,-1 2,26 4,-30-1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28.3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1,'952'0,"-929"0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33.2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1,'999'0,"-976"0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4:09:59.2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26,'40'-2,"50"-9,-49 5,46 0,-28 5,0 3,75 12,-56-5,0-4,124-6,-63-2,370 3,-488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4:10:00.9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80,'0'-1,"0"0,1-1,0 1,-1 0,1 0,0 0,-1 0,1 0,0 0,0 0,0 0,0 1,0-1,0 0,0 0,0 1,0-1,0 1,0-1,1 1,-1-1,0 1,0 0,0-1,1 1,-1 0,0 0,2 0,46-3,-41 3,255-26,-94 6,-3 19,-9 0,-134-3,-3-1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38.2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0,'1772'0,"-1752"0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3.2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27,'368'-18,"74"10,-253 10,-63-2,-94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4:10:10.9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1,'568'18,"-454"-17,-81-2,0 2,-1 0,53 11,-66-7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7.9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25,'1038'0,"-874"-12,-3 0,216 13,-352-1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35.1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1,'864'0,"-845"0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7.9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25,'1038'0,"-874"-12,-3 0,216 13,-352-1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7.9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25,'1038'0,"-874"-12,-3 0,216 13,-352-1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7.9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25,'1038'0,"-874"-12,-3 0,216 13,-352-1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7.9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25,'1038'0,"-874"-12,-3 0,216 13,-352-1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7.9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25,'1038'0,"-874"-12,-3 0,216 13,-352-1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43.2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0,'1049'0,"-1029"0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47.0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25,'724'0,"-697"-1,51-10,-50 6,49-3,39 9,-97-1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48.7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0,'1141'0,"-1118"0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50.2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0,'1073'0,"-1052"0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52.7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0,'1050'0,"-1030"0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12706-B135-3D7C-7425-4069C157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9C6B9-D552-CD7E-A8E9-88C3135F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C0A03-1A09-B8A5-6DC5-5E4EB623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82FE4-F632-7EB0-EF68-5106E9D9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30F05-9562-1E40-D36D-2CE0F79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9AA48-AEA7-4C30-0A4B-26115F9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09B5A-0976-5A87-25D4-BB50F7A7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C0479-CAA8-2937-81C3-5285F5B2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A383F-03B0-5215-2BBE-9AAD52FE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CCB4E-9E52-DBE9-C764-6D51FA7A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AF7C03-4D4C-4976-115A-7A32C4746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6A5DB-D7BC-99BA-0C54-7C262AB9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FC2E2-265B-4594-7964-A90277AC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A9A2D-D669-A20B-C225-E7784888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D4A7A-2929-5BE3-C817-431E607B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1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E92A-693A-1A27-9555-63915526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37629-B566-A14C-6C9D-1E4FA504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801A0-6B91-ADF2-A896-A71E2686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0574D-44B6-D65D-58F7-31900575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BC56C-5241-87EB-D1AB-50EBB87B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F456-3B45-8D68-7186-A8A55FA4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75082-558F-2649-9117-9CCE12EF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71D0A-8986-1C08-AFEE-1CCB14AA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3F404-5D04-15DD-0E6A-D23F6F4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35067-2A73-B067-5888-E3108AB4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7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8798F-EF65-38B9-3731-B19E1866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94EE0-53C8-4552-2056-394BF124D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69072-73B1-C18F-B84B-CD4E9475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18D7F-EAD3-9653-29E7-89CC8E29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A5720-6ED6-3685-C05A-835C39F5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25EDE-FC13-EF30-ED3D-A6E4ABFE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5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A8071-E474-BF56-1AE6-B9E2AB70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03968-9DDE-1059-FA52-75D3E92C1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BF9C8-20E0-A90A-838F-21F52962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CFC64-CF40-BBD0-EB6F-9B7ECAE5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E2519-DD21-695F-F7B5-650A8A29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ECBA1-8A5D-594F-8CC7-FF1CAFA8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BFD83D-A9DA-62FD-6FB9-32D4E515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7E843B-2ADE-8122-253A-9855558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D8D3B-663B-B938-A5A4-FD59A35E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00E20E-4DF6-EEA1-B825-ED6F7A30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77116-17F4-476E-C03D-D0CC6957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484B5-E6DD-D494-DAF5-B96A963D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515BDF-19FE-9E0F-6DA1-43CFBAE7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A2B02-7000-FF0B-0B5B-1788AE1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C3A03-E7DA-C44A-A83D-DC816A8F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98E8B-6C68-F17D-020D-16C3DD24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1E0D3-159D-3BDC-F50D-8CFEED6F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24B4D-837B-2C47-510B-48EAB7E7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FAA82-340C-A6CF-3C58-E7579FA9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0AD2-2676-40D6-6C65-0E639F17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78A6D-B91B-A930-A249-8AA01583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0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55B2-2780-35ED-54C3-A0410F7D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C64584-4830-4786-6718-269753D2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786F1-8D54-436D-E468-14D20684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04E7C-89DE-83EC-E289-6AFA94E6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4A709-98C4-B1A7-8729-39E6FC92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3462E-643B-9F10-78F7-6E008C2B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7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4E1B02-3FED-9968-4265-71D409C9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360F6-83C2-C514-9BEC-0EC8728CA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FF8A7-4FEA-A5C9-BEF0-31D34176B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52B2-3A7F-407A-B2DB-914E399F256A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02460-24F1-6C21-FF59-560B0740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C80C4-D81A-FCDC-0A11-B026EC7B3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ustomXml" Target="../ink/ink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customXml" Target="../ink/ink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customXml" Target="../ink/ink28.xml"/><Relationship Id="rId12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customXml" Target="../ink/ink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54.png"/><Relationship Id="rId4" Type="http://schemas.openxmlformats.org/officeDocument/2006/relationships/customXml" Target="../ink/ink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5" Type="http://schemas.openxmlformats.org/officeDocument/2006/relationships/image" Target="../media/image57.png"/><Relationship Id="rId4" Type="http://schemas.openxmlformats.org/officeDocument/2006/relationships/customXml" Target="../ink/ink33.xml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customXml" Target="../ink/ink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5" Type="http://schemas.openxmlformats.org/officeDocument/2006/relationships/image" Target="../media/image63.png"/><Relationship Id="rId4" Type="http://schemas.openxmlformats.org/officeDocument/2006/relationships/customXml" Target="../ink/ink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customXml" Target="../ink/ink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5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-1" y="1996570"/>
            <a:ext cx="12192000" cy="175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게임 설계 제안서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시각화를 중심으로 </a:t>
            </a:r>
            <a: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1" y="5343636"/>
            <a:ext cx="12192000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발표자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이새벽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1602963"/>
            <a:ext cx="1219200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34BAAD1-AEB3-16F5-BFFC-D2705DB3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113CF15-1131-73C8-8765-F48F0B57E6E8}"/>
                  </a:ext>
                </a:extLst>
              </p14:cNvPr>
              <p14:cNvContentPartPr/>
              <p14:nvPr/>
            </p14:nvContentPartPr>
            <p14:xfrm>
              <a:off x="3984520" y="4965536"/>
              <a:ext cx="385200" cy="9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113CF15-1131-73C8-8765-F48F0B57E6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520" y="4857536"/>
                <a:ext cx="4928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E722262-9925-18A6-6788-306A0D899055}"/>
                  </a:ext>
                </a:extLst>
              </p14:cNvPr>
              <p14:cNvContentPartPr/>
              <p14:nvPr/>
            </p14:nvContentPartPr>
            <p14:xfrm>
              <a:off x="4571680" y="5117096"/>
              <a:ext cx="4197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E722262-9925-18A6-6788-306A0D8990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8040" y="5009096"/>
                <a:ext cx="52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F7E1D99-7AC0-A48A-D739-5BAA45E52D1E}"/>
                  </a:ext>
                </a:extLst>
              </p14:cNvPr>
              <p14:cNvContentPartPr/>
              <p14:nvPr/>
            </p14:nvContentPartPr>
            <p14:xfrm>
              <a:off x="5712520" y="5134016"/>
              <a:ext cx="3938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F7E1D99-7AC0-A48A-D739-5BAA45E52D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8520" y="5026016"/>
                <a:ext cx="501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C4A1143-0E13-FE3A-AEC9-252E72885CE6}"/>
                  </a:ext>
                </a:extLst>
              </p14:cNvPr>
              <p14:cNvContentPartPr/>
              <p14:nvPr/>
            </p14:nvContentPartPr>
            <p14:xfrm>
              <a:off x="7977640" y="5134016"/>
              <a:ext cx="3855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C4A1143-0E13-FE3A-AEC9-252E72885C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23640" y="5026016"/>
                <a:ext cx="493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4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전세계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17E3AE8-03DC-1C55-C5FD-114524F2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42014CD-65AF-640A-FFBB-D031090D0FFC}"/>
                  </a:ext>
                </a:extLst>
              </p14:cNvPr>
              <p14:cNvContentPartPr/>
              <p14:nvPr/>
            </p14:nvContentPartPr>
            <p14:xfrm>
              <a:off x="4538200" y="1667936"/>
              <a:ext cx="435960" cy="97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42014CD-65AF-640A-FFBB-D031090D0F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4200" y="1560296"/>
                <a:ext cx="543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18F77FB-F949-9CD3-2099-271DAC37CEC6}"/>
                  </a:ext>
                </a:extLst>
              </p14:cNvPr>
              <p14:cNvContentPartPr/>
              <p14:nvPr/>
            </p14:nvContentPartPr>
            <p14:xfrm>
              <a:off x="3975880" y="2038016"/>
              <a:ext cx="402480" cy="9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18F77FB-F949-9CD3-2099-271DAC37CE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2240" y="1930376"/>
                <a:ext cx="51012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28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연도별 게임의 트렌드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Q2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7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C87E46-A7C8-D45C-4370-746D96647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04" y="970054"/>
            <a:ext cx="6157214" cy="509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053431" y="2985250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629322" y="277361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C1DD25-6F54-9458-067C-C0E0C8418B55}"/>
              </a:ext>
            </a:extLst>
          </p:cNvPr>
          <p:cNvCxnSpPr/>
          <p:nvPr/>
        </p:nvCxnSpPr>
        <p:spPr>
          <a:xfrm flipV="1">
            <a:off x="8247776" y="4044524"/>
            <a:ext cx="548780" cy="10066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428B5-E764-3354-6B82-E2C0B7EDC30D}"/>
              </a:ext>
            </a:extLst>
          </p:cNvPr>
          <p:cNvSpPr txBox="1"/>
          <p:nvPr/>
        </p:nvSpPr>
        <p:spPr>
          <a:xfrm>
            <a:off x="8823667" y="3832890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Shooter</a:t>
            </a:r>
            <a:endParaRPr lang="ko-KR" altLang="en-US" sz="1400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9AE3A52-757E-6018-7B60-0B630401FABB}"/>
                  </a:ext>
                </a:extLst>
              </p14:cNvPr>
              <p14:cNvContentPartPr/>
              <p14:nvPr/>
            </p14:nvContentPartPr>
            <p14:xfrm>
              <a:off x="8690800" y="2952416"/>
              <a:ext cx="6591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9AE3A52-757E-6018-7B60-0B630401FA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6800" y="2844776"/>
                <a:ext cx="766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94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ADC19C9-85F5-2F62-F5BA-7748397B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56" y="912383"/>
            <a:ext cx="6256244" cy="517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877262" y="3081823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453153" y="287018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C1DD25-6F54-9458-067C-C0E0C8418B55}"/>
              </a:ext>
            </a:extLst>
          </p:cNvPr>
          <p:cNvCxnSpPr>
            <a:cxnSpLocks/>
          </p:cNvCxnSpPr>
          <p:nvPr/>
        </p:nvCxnSpPr>
        <p:spPr>
          <a:xfrm>
            <a:off x="7605591" y="4010565"/>
            <a:ext cx="576897" cy="9437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428B5-E764-3354-6B82-E2C0B7EDC30D}"/>
              </a:ext>
            </a:extLst>
          </p:cNvPr>
          <p:cNvSpPr txBox="1"/>
          <p:nvPr/>
        </p:nvSpPr>
        <p:spPr>
          <a:xfrm>
            <a:off x="8182488" y="402914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Shooter</a:t>
            </a:r>
            <a:endParaRPr lang="ko-KR" altLang="en-US" sz="1400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CCA8AF-04FB-9431-38DE-A41D4F8AC78B}"/>
              </a:ext>
            </a:extLst>
          </p:cNvPr>
          <p:cNvCxnSpPr>
            <a:cxnSpLocks/>
          </p:cNvCxnSpPr>
          <p:nvPr/>
        </p:nvCxnSpPr>
        <p:spPr>
          <a:xfrm>
            <a:off x="8086987" y="4951596"/>
            <a:ext cx="576897" cy="9437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FB8D02-228F-1FF8-C9BB-ACDE1A528464}"/>
              </a:ext>
            </a:extLst>
          </p:cNvPr>
          <p:cNvSpPr txBox="1"/>
          <p:nvPr/>
        </p:nvSpPr>
        <p:spPr>
          <a:xfrm>
            <a:off x="8680663" y="493755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Sports</a:t>
            </a: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3B4542C-1F17-8842-E4BF-D1FE7A6F3486}"/>
                  </a:ext>
                </a:extLst>
              </p14:cNvPr>
              <p14:cNvContentPartPr/>
              <p14:nvPr/>
            </p14:nvContentPartPr>
            <p14:xfrm>
              <a:off x="8531320" y="3060416"/>
              <a:ext cx="553320" cy="10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3B4542C-1F17-8842-E4BF-D1FE7A6F34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7320" y="2952416"/>
                <a:ext cx="66096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93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A1E627-9091-A7E1-0230-56401BB8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91" y="977552"/>
            <a:ext cx="6150049" cy="50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087993" y="5333853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663884" y="512221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CCA8AF-04FB-9431-38DE-A41D4F8AC78B}"/>
              </a:ext>
            </a:extLst>
          </p:cNvPr>
          <p:cNvCxnSpPr>
            <a:cxnSpLocks/>
          </p:cNvCxnSpPr>
          <p:nvPr/>
        </p:nvCxnSpPr>
        <p:spPr>
          <a:xfrm flipV="1">
            <a:off x="7885651" y="4538327"/>
            <a:ext cx="587230" cy="262477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FB8D02-228F-1FF8-C9BB-ACDE1A528464}"/>
              </a:ext>
            </a:extLst>
          </p:cNvPr>
          <p:cNvSpPr txBox="1"/>
          <p:nvPr/>
        </p:nvSpPr>
        <p:spPr>
          <a:xfrm>
            <a:off x="8472881" y="4358886"/>
            <a:ext cx="1476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Role-Playing</a:t>
            </a:r>
            <a:endParaRPr lang="ko-KR" altLang="en-US" sz="1400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1021C6D-F121-6C92-C184-8325531F38C4}"/>
                  </a:ext>
                </a:extLst>
              </p14:cNvPr>
              <p14:cNvContentPartPr/>
              <p14:nvPr/>
            </p14:nvContentPartPr>
            <p14:xfrm>
              <a:off x="8707360" y="5292056"/>
              <a:ext cx="637560" cy="30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1021C6D-F121-6C92-C184-8325531F3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3720" y="5184056"/>
                <a:ext cx="74520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66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1F2B1A5-C0EF-78A6-B17C-39F5DE80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45" y="929340"/>
            <a:ext cx="6218155" cy="51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976217" y="5031019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552108" y="481938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6A49F5-135A-6B34-CCF8-2008F47D78F9}"/>
              </a:ext>
            </a:extLst>
          </p:cNvPr>
          <p:cNvCxnSpPr>
            <a:cxnSpLocks/>
          </p:cNvCxnSpPr>
          <p:nvPr/>
        </p:nvCxnSpPr>
        <p:spPr>
          <a:xfrm flipV="1">
            <a:off x="8086987" y="5310293"/>
            <a:ext cx="654341" cy="7169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7A6-E6C9-4189-4705-66AC19F12E7F}"/>
              </a:ext>
            </a:extLst>
          </p:cNvPr>
          <p:cNvSpPr txBox="1"/>
          <p:nvPr/>
        </p:nvSpPr>
        <p:spPr>
          <a:xfrm>
            <a:off x="8754219" y="516219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Shooter</a:t>
            </a:r>
            <a:endParaRPr lang="ko-KR" altLang="en-US" sz="1400" dirty="0">
              <a:solidFill>
                <a:srgbClr val="00B05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7746226" y="5639627"/>
            <a:ext cx="1146104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892330" y="545167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Sports</a:t>
            </a: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7E349D7-1771-BA88-0C6E-8A9FF88A433F}"/>
                  </a:ext>
                </a:extLst>
              </p14:cNvPr>
              <p14:cNvContentPartPr/>
              <p14:nvPr/>
            </p14:nvContentPartPr>
            <p14:xfrm>
              <a:off x="8816440" y="5308616"/>
              <a:ext cx="687240" cy="18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7E349D7-1771-BA88-0C6E-8A9FF88A43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800" y="5200976"/>
                <a:ext cx="79488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65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FA1581-13DF-9A63-ADAF-588CCC4B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35" y="957458"/>
            <a:ext cx="6117386" cy="50287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전세계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959439" y="2971098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535330" y="275946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6A49F5-135A-6B34-CCF8-2008F47D78F9}"/>
              </a:ext>
            </a:extLst>
          </p:cNvPr>
          <p:cNvCxnSpPr>
            <a:cxnSpLocks/>
          </p:cNvCxnSpPr>
          <p:nvPr/>
        </p:nvCxnSpPr>
        <p:spPr>
          <a:xfrm flipV="1">
            <a:off x="7837100" y="3563945"/>
            <a:ext cx="654341" cy="7169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7A6-E6C9-4189-4705-66AC19F12E7F}"/>
              </a:ext>
            </a:extLst>
          </p:cNvPr>
          <p:cNvSpPr txBox="1"/>
          <p:nvPr/>
        </p:nvSpPr>
        <p:spPr>
          <a:xfrm>
            <a:off x="8504332" y="341584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Shooter</a:t>
            </a:r>
            <a:endParaRPr lang="ko-KR" altLang="en-US" sz="1400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8081786" y="4584393"/>
            <a:ext cx="65849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796269" y="4393250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Sports</a:t>
            </a:r>
            <a:endParaRPr lang="ko-KR" altLang="en-US" sz="14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98F9D7C-C03C-3B9B-1AF5-7ECF49EFBA89}"/>
                  </a:ext>
                </a:extLst>
              </p14:cNvPr>
              <p14:cNvContentPartPr/>
              <p14:nvPr/>
            </p14:nvContentPartPr>
            <p14:xfrm>
              <a:off x="8564800" y="2910656"/>
              <a:ext cx="654120" cy="9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98F9D7C-C03C-3B9B-1AF5-7ECF49EFBA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0800" y="2802656"/>
                <a:ext cx="7617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2F3E7368-7CC9-C4A9-E2C1-274BB349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56901"/>
              </p:ext>
            </p:extLst>
          </p:nvPr>
        </p:nvGraphicFramePr>
        <p:xfrm>
          <a:off x="2031999" y="2428504"/>
          <a:ext cx="8128000" cy="15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9">
                  <a:extLst>
                    <a:ext uri="{9D8B030D-6E8A-4147-A177-3AD203B41FA5}">
                      <a16:colId xmlns:a16="http://schemas.microsoft.com/office/drawing/2014/main" val="2181726175"/>
                    </a:ext>
                  </a:extLst>
                </a:gridCol>
                <a:gridCol w="6737291">
                  <a:extLst>
                    <a:ext uri="{9D8B030D-6E8A-4147-A177-3AD203B41FA5}">
                      <a16:colId xmlns:a16="http://schemas.microsoft.com/office/drawing/2014/main" val="185031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DS 3DS PSP GB GBA PSV WS GG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WiiU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Wii GC XB X360 PS PS2 PS3 PS4 2600 NES SNES DC N64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XOne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GEN SCD NG TG16 3DO PCFX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비교를 위해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 포함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3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4A48224-82ED-AF1B-A28C-29CCDAAB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18" y="1040432"/>
            <a:ext cx="5960751" cy="49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휴대용 플랫폼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415919" y="4923214"/>
            <a:ext cx="548780" cy="100668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7991810" y="4711580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DS</a:t>
            </a:r>
            <a:endParaRPr lang="ko-KR" altLang="en-US" sz="1400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6A49F5-135A-6B34-CCF8-2008F47D78F9}"/>
              </a:ext>
            </a:extLst>
          </p:cNvPr>
          <p:cNvCxnSpPr>
            <a:cxnSpLocks/>
          </p:cNvCxnSpPr>
          <p:nvPr/>
        </p:nvCxnSpPr>
        <p:spPr>
          <a:xfrm flipV="1">
            <a:off x="7632268" y="5171981"/>
            <a:ext cx="654341" cy="7169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7A6-E6C9-4189-4705-66AC19F12E7F}"/>
              </a:ext>
            </a:extLst>
          </p:cNvPr>
          <p:cNvSpPr txBox="1"/>
          <p:nvPr/>
        </p:nvSpPr>
        <p:spPr>
          <a:xfrm>
            <a:off x="8299500" y="502388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WiiU</a:t>
            </a:r>
            <a:endParaRPr lang="ko-KR" altLang="en-US" sz="1400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7991810" y="5700934"/>
            <a:ext cx="65849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706293" y="5509791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B9482D1-0FBD-B765-57E3-14902E6E2A06}"/>
                  </a:ext>
                </a:extLst>
              </p14:cNvPr>
              <p14:cNvContentPartPr/>
              <p14:nvPr/>
            </p14:nvContentPartPr>
            <p14:xfrm>
              <a:off x="8699080" y="5645576"/>
              <a:ext cx="45360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B9482D1-0FBD-B765-57E3-14902E6E2A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5080" y="5537936"/>
                <a:ext cx="561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3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6EA65-EB46-4323-B340-127A52CC38B9}"/>
              </a:ext>
            </a:extLst>
          </p:cNvPr>
          <p:cNvSpPr txBox="1"/>
          <p:nvPr/>
        </p:nvSpPr>
        <p:spPr>
          <a:xfrm>
            <a:off x="4144162" y="1185395"/>
            <a:ext cx="7930391" cy="41826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요약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나라에 따른 선호 게임 장르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분산분석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 게임의 트렌드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 게임 장르 트렌드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 게임 플랫폼 트렌드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출고량이 높은 게임에 대한 분석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 차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D3AF405-09BC-0684-7A12-DB6D27EF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5705614-F01E-8258-CFD4-AD2A7F85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7" y="1013590"/>
            <a:ext cx="6041378" cy="50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휴대용 플랫폼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256529" y="4568394"/>
            <a:ext cx="548780" cy="100668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7832420" y="4356760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DS</a:t>
            </a:r>
            <a:endParaRPr lang="ko-KR" altLang="en-US" sz="1400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6A49F5-135A-6B34-CCF8-2008F47D78F9}"/>
              </a:ext>
            </a:extLst>
          </p:cNvPr>
          <p:cNvCxnSpPr>
            <a:cxnSpLocks/>
          </p:cNvCxnSpPr>
          <p:nvPr/>
        </p:nvCxnSpPr>
        <p:spPr>
          <a:xfrm flipV="1">
            <a:off x="7664639" y="5405815"/>
            <a:ext cx="654341" cy="7169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7A6-E6C9-4189-4705-66AC19F12E7F}"/>
              </a:ext>
            </a:extLst>
          </p:cNvPr>
          <p:cNvSpPr txBox="1"/>
          <p:nvPr/>
        </p:nvSpPr>
        <p:spPr>
          <a:xfrm>
            <a:off x="8331871" y="525771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WiiU</a:t>
            </a:r>
            <a:endParaRPr lang="ko-KR" altLang="en-US" sz="1400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7991810" y="5700934"/>
            <a:ext cx="65849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706293" y="5509791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34FDDBB-F561-7344-C771-E44F5B53E1C0}"/>
                  </a:ext>
                </a:extLst>
              </p14:cNvPr>
              <p14:cNvContentPartPr/>
              <p14:nvPr/>
            </p14:nvContentPartPr>
            <p14:xfrm>
              <a:off x="8724280" y="5678696"/>
              <a:ext cx="469080" cy="9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34FDDBB-F561-7344-C771-E44F5B53E1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0280" y="5570696"/>
                <a:ext cx="57672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08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68A3C98-D577-0F96-3500-7882DFEA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38" y="932881"/>
            <a:ext cx="6138863" cy="50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휴대용 플랫폼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7932765" y="4888344"/>
            <a:ext cx="65849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647248" y="4697201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96F3093-502A-0F32-C37D-6CD6A6ECDF81}"/>
                  </a:ext>
                </a:extLst>
              </p14:cNvPr>
              <p14:cNvContentPartPr/>
              <p14:nvPr/>
            </p14:nvContentPartPr>
            <p14:xfrm>
              <a:off x="8648680" y="4865456"/>
              <a:ext cx="5047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96F3093-502A-0F32-C37D-6CD6A6ECD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5040" y="4757456"/>
                <a:ext cx="612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51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2B1629-8D28-2A24-B7E3-ABC33377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46" y="991079"/>
            <a:ext cx="5889393" cy="487584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휴대용 플랫폼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925732" y="5544207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494340" y="536342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WiiU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7401081" y="5274010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115564" y="504817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EF00B36-EFAD-6E8C-FCCE-1ABF71DBC3AD}"/>
                  </a:ext>
                </a:extLst>
              </p14:cNvPr>
              <p14:cNvContentPartPr/>
              <p14:nvPr/>
            </p14:nvContentPartPr>
            <p14:xfrm>
              <a:off x="8137120" y="5200616"/>
              <a:ext cx="460800" cy="26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EF00B36-EFAD-6E8C-FCCE-1ABF71DBC3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3120" y="5092976"/>
                <a:ext cx="568440" cy="2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59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9C6ACEA-AFCC-F851-E42F-275BF1B7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44" y="952508"/>
            <a:ext cx="6130591" cy="50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전세계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휴대용 플랫폼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000117" y="4955226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568725" y="4774443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WiiU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7920684" y="4015644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635167" y="3789808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10C2126-238B-55CD-9C90-20B8023FA5B9}"/>
                  </a:ext>
                </a:extLst>
              </p14:cNvPr>
              <p14:cNvContentPartPr/>
              <p14:nvPr/>
            </p14:nvContentPartPr>
            <p14:xfrm>
              <a:off x="8615200" y="3939176"/>
              <a:ext cx="532800" cy="12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10C2126-238B-55CD-9C90-20B8023FA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1560" y="3831536"/>
                <a:ext cx="64044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74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461B8F1-D4D4-E532-E17D-F4615B66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58" y="999536"/>
            <a:ext cx="6009970" cy="494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121594" y="5382475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670374" y="519457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XOne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8021965" y="3893288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736448" y="366745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C464E50-A5FA-C9D7-BD35-67E98ABA2B08}"/>
                  </a:ext>
                </a:extLst>
              </p14:cNvPr>
              <p14:cNvContentPartPr/>
              <p14:nvPr/>
            </p14:nvContentPartPr>
            <p14:xfrm>
              <a:off x="8724280" y="3833696"/>
              <a:ext cx="486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C464E50-A5FA-C9D7-BD35-67E98ABA2B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0280" y="3725696"/>
                <a:ext cx="594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5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53E34-4493-8E8B-AE16-19C88F65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36" y="897635"/>
            <a:ext cx="6152493" cy="50627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188706" y="5382475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737486" y="519457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XOne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8121594" y="3775842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836077" y="355000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88ECD9A-2442-68CF-F18B-9F8DC41E0B7F}"/>
                  </a:ext>
                </a:extLst>
              </p14:cNvPr>
              <p14:cNvContentPartPr/>
              <p14:nvPr/>
            </p14:nvContentPartPr>
            <p14:xfrm>
              <a:off x="8833360" y="3724616"/>
              <a:ext cx="487440" cy="17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88ECD9A-2442-68CF-F18B-9F8DC41E0B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9360" y="3616616"/>
                <a:ext cx="59508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46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8B6725DC-A77B-295B-47C4-E2C313E3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62" y="932022"/>
            <a:ext cx="6069043" cy="49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639926" y="5089046"/>
            <a:ext cx="548780" cy="100668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188706" y="4901143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PS3</a:t>
            </a:r>
            <a:endParaRPr lang="ko-KR" altLang="en-US" sz="1400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8188706" y="5376035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903189" y="515019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B76DDA7-B231-1CF1-4DAD-356C0FAD3D38}"/>
                  </a:ext>
                </a:extLst>
              </p14:cNvPr>
              <p14:cNvContentPartPr/>
              <p14:nvPr/>
            </p14:nvContentPartPr>
            <p14:xfrm>
              <a:off x="8942440" y="5326616"/>
              <a:ext cx="42984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B76DDA7-B231-1CF1-4DAD-356C0FAD3D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8440" y="5218976"/>
                <a:ext cx="537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389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3C0364E-9937-5EE3-1D51-E0F1E0A9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050" y="929340"/>
            <a:ext cx="6048671" cy="49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121594" y="5501147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670374" y="531324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XOne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8121594" y="4880128"/>
            <a:ext cx="932597" cy="28778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9054191" y="465429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3DA418-9B79-579D-CCC0-E12D5AEE3FF2}"/>
              </a:ext>
            </a:extLst>
          </p:cNvPr>
          <p:cNvCxnSpPr/>
          <p:nvPr/>
        </p:nvCxnSpPr>
        <p:spPr>
          <a:xfrm flipV="1">
            <a:off x="7572814" y="4651309"/>
            <a:ext cx="548780" cy="100668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7895F8-6DB9-4A9B-C66B-DC0BBE529B34}"/>
              </a:ext>
            </a:extLst>
          </p:cNvPr>
          <p:cNvSpPr txBox="1"/>
          <p:nvPr/>
        </p:nvSpPr>
        <p:spPr>
          <a:xfrm>
            <a:off x="8121594" y="446340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PS3</a:t>
            </a:r>
            <a:endParaRPr lang="ko-KR" altLang="en-US" sz="1400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A622B56-D372-A0A5-9FDC-A15D54F56A81}"/>
                  </a:ext>
                </a:extLst>
              </p14:cNvPr>
              <p14:cNvContentPartPr/>
              <p14:nvPr/>
            </p14:nvContentPartPr>
            <p14:xfrm>
              <a:off x="9076360" y="4815056"/>
              <a:ext cx="5349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A622B56-D372-A0A5-9FDC-A15D54F56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2720" y="4707056"/>
                <a:ext cx="642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45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전세계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8143907-8916-F89A-5B69-EE47BEB8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48" y="929340"/>
            <a:ext cx="6116090" cy="50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26DD2A-6ECC-EADE-AB64-5E9483B98BEF}"/>
              </a:ext>
            </a:extLst>
          </p:cNvPr>
          <p:cNvCxnSpPr/>
          <p:nvPr/>
        </p:nvCxnSpPr>
        <p:spPr>
          <a:xfrm flipV="1">
            <a:off x="8179266" y="4678794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D0B1DA-579C-39B0-5BC9-DCCC6BE6A210}"/>
              </a:ext>
            </a:extLst>
          </p:cNvPr>
          <p:cNvSpPr txBox="1"/>
          <p:nvPr/>
        </p:nvSpPr>
        <p:spPr>
          <a:xfrm>
            <a:off x="8816130" y="447168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XOne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C1F758-28A6-5E97-DFFD-6B3608091B08}"/>
              </a:ext>
            </a:extLst>
          </p:cNvPr>
          <p:cNvCxnSpPr>
            <a:cxnSpLocks/>
          </p:cNvCxnSpPr>
          <p:nvPr/>
        </p:nvCxnSpPr>
        <p:spPr>
          <a:xfrm flipV="1">
            <a:off x="8179266" y="3772781"/>
            <a:ext cx="2217164" cy="8194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AE89E3-CCE2-C28C-8A22-B6420A11D4D2}"/>
              </a:ext>
            </a:extLst>
          </p:cNvPr>
          <p:cNvSpPr txBox="1"/>
          <p:nvPr/>
        </p:nvSpPr>
        <p:spPr>
          <a:xfrm>
            <a:off x="10396430" y="354694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1DF6A3-F401-61D5-3735-7205C610F1FF}"/>
              </a:ext>
            </a:extLst>
          </p:cNvPr>
          <p:cNvCxnSpPr>
            <a:cxnSpLocks/>
          </p:cNvCxnSpPr>
          <p:nvPr/>
        </p:nvCxnSpPr>
        <p:spPr>
          <a:xfrm flipV="1">
            <a:off x="7868873" y="3060725"/>
            <a:ext cx="1290507" cy="95093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EFA960-E7C6-17DE-52FA-5456C7182EBD}"/>
              </a:ext>
            </a:extLst>
          </p:cNvPr>
          <p:cNvSpPr txBox="1"/>
          <p:nvPr/>
        </p:nvSpPr>
        <p:spPr>
          <a:xfrm>
            <a:off x="9159380" y="287282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PS3</a:t>
            </a:r>
            <a:endParaRPr lang="ko-KR" altLang="en-US" sz="1400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23E7E1A-614B-A0E2-E020-AEB06A7B8BF6}"/>
                  </a:ext>
                </a:extLst>
              </p14:cNvPr>
              <p14:cNvContentPartPr/>
              <p14:nvPr/>
            </p14:nvContentPartPr>
            <p14:xfrm>
              <a:off x="10435360" y="3723536"/>
              <a:ext cx="416160" cy="9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23E7E1A-614B-A0E2-E020-AEB06A7B8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1720" y="3615896"/>
                <a:ext cx="52380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367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트렌드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8143907-8916-F89A-5B69-EE47BEB8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53" y="1499791"/>
            <a:ext cx="4530572" cy="37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26DD2A-6ECC-EADE-AB64-5E9483B98BEF}"/>
              </a:ext>
            </a:extLst>
          </p:cNvPr>
          <p:cNvCxnSpPr>
            <a:cxnSpLocks/>
          </p:cNvCxnSpPr>
          <p:nvPr/>
        </p:nvCxnSpPr>
        <p:spPr>
          <a:xfrm flipV="1">
            <a:off x="10282293" y="4428341"/>
            <a:ext cx="365108" cy="6618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D0B1DA-579C-39B0-5BC9-DCCC6BE6A210}"/>
              </a:ext>
            </a:extLst>
          </p:cNvPr>
          <p:cNvSpPr txBox="1"/>
          <p:nvPr/>
        </p:nvSpPr>
        <p:spPr>
          <a:xfrm>
            <a:off x="10647401" y="4241483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XOne</a:t>
            </a:r>
            <a:endParaRPr lang="ko-KR" altLang="en-US" sz="11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C1F758-28A6-5E97-DFFD-6B3608091B08}"/>
              </a:ext>
            </a:extLst>
          </p:cNvPr>
          <p:cNvCxnSpPr>
            <a:cxnSpLocks/>
          </p:cNvCxnSpPr>
          <p:nvPr/>
        </p:nvCxnSpPr>
        <p:spPr>
          <a:xfrm flipV="1">
            <a:off x="10233171" y="3450098"/>
            <a:ext cx="414230" cy="2478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AE89E3-CCE2-C28C-8A22-B6420A11D4D2}"/>
              </a:ext>
            </a:extLst>
          </p:cNvPr>
          <p:cNvSpPr txBox="1"/>
          <p:nvPr/>
        </p:nvSpPr>
        <p:spPr>
          <a:xfrm>
            <a:off x="10724625" y="3267678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1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F3852C1-C10E-858B-492C-FAF08C743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3" y="1499791"/>
            <a:ext cx="4530572" cy="372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8E7B4C-291E-34EB-1221-E395ECB0EA47}"/>
              </a:ext>
            </a:extLst>
          </p:cNvPr>
          <p:cNvCxnSpPr>
            <a:cxnSpLocks/>
          </p:cNvCxnSpPr>
          <p:nvPr/>
        </p:nvCxnSpPr>
        <p:spPr>
          <a:xfrm flipV="1">
            <a:off x="4614968" y="4494527"/>
            <a:ext cx="356745" cy="5890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76644C-D348-F1BC-709A-C2310CD385B3}"/>
              </a:ext>
            </a:extLst>
          </p:cNvPr>
          <p:cNvSpPr txBox="1"/>
          <p:nvPr/>
        </p:nvSpPr>
        <p:spPr>
          <a:xfrm>
            <a:off x="4983185" y="4340638"/>
            <a:ext cx="793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WiiU</a:t>
            </a:r>
            <a:endParaRPr lang="ko-KR" altLang="en-US" sz="11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D31354-6741-765D-65F7-0525DB690CCB}"/>
              </a:ext>
            </a:extLst>
          </p:cNvPr>
          <p:cNvCxnSpPr>
            <a:cxnSpLocks/>
          </p:cNvCxnSpPr>
          <p:nvPr/>
        </p:nvCxnSpPr>
        <p:spPr>
          <a:xfrm flipV="1">
            <a:off x="4607964" y="3876017"/>
            <a:ext cx="327975" cy="4791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385CD2-B415-993E-4E84-E1502607D793}"/>
              </a:ext>
            </a:extLst>
          </p:cNvPr>
          <p:cNvSpPr txBox="1"/>
          <p:nvPr/>
        </p:nvSpPr>
        <p:spPr>
          <a:xfrm>
            <a:off x="4971713" y="3745212"/>
            <a:ext cx="793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1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A9EA8DC-F179-BFB4-4B8B-B60B69363F74}"/>
                  </a:ext>
                </a:extLst>
              </p14:cNvPr>
              <p14:cNvContentPartPr/>
              <p14:nvPr/>
            </p14:nvContentPartPr>
            <p14:xfrm>
              <a:off x="4965880" y="3915056"/>
              <a:ext cx="343080" cy="28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A9EA8DC-F179-BFB4-4B8B-B60B69363F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1880" y="3807056"/>
                <a:ext cx="4507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09CCEB8-52FF-2399-0134-2683C4BEC883}"/>
                  </a:ext>
                </a:extLst>
              </p14:cNvPr>
              <p14:cNvContentPartPr/>
              <p14:nvPr/>
            </p14:nvContentPartPr>
            <p14:xfrm>
              <a:off x="5058400" y="4480256"/>
              <a:ext cx="410040" cy="176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09CCEB8-52FF-2399-0134-2683C4BEC8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4400" y="4372616"/>
                <a:ext cx="5176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3ACF93C-A177-B0EC-D9F8-032336DDE2AB}"/>
                  </a:ext>
                </a:extLst>
              </p14:cNvPr>
              <p14:cNvContentPartPr/>
              <p14:nvPr/>
            </p14:nvContentPartPr>
            <p14:xfrm>
              <a:off x="10779520" y="3422216"/>
              <a:ext cx="459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3ACF93C-A177-B0EC-D9F8-032336DDE2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25520" y="3314576"/>
                <a:ext cx="567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DC2D8EA-4326-B51B-E61D-0801F06302A5}"/>
                  </a:ext>
                </a:extLst>
              </p14:cNvPr>
              <p14:cNvContentPartPr/>
              <p14:nvPr/>
            </p14:nvContentPartPr>
            <p14:xfrm>
              <a:off x="10695640" y="4370456"/>
              <a:ext cx="393120" cy="428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DC2D8EA-4326-B51B-E61D-0801F06302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42000" y="4262456"/>
                <a:ext cx="50076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49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요약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D3AF405-09BC-0684-7A12-DB6D27EF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7EBC2D-DAAF-BB03-9C5E-1D665D019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90" y="1018420"/>
            <a:ext cx="9054817" cy="3065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ED08C7-2DA4-8065-9278-267161EE4157}"/>
              </a:ext>
            </a:extLst>
          </p:cNvPr>
          <p:cNvSpPr txBox="1"/>
          <p:nvPr/>
        </p:nvSpPr>
        <p:spPr>
          <a:xfrm>
            <a:off x="1" y="3827927"/>
            <a:ext cx="12191999" cy="228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중복치 및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1978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~2020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년까지의 데이터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게임명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배급사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출고량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 출고량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 출고량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출고량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출고량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출고량 값의 단위는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밀리언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소수점 둘째자리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039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출고량이 높은 게임에 대한 분석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Q3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A0258FEE-37D7-2CA6-3AF8-FB55445C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90" y="1027911"/>
            <a:ext cx="4211415" cy="41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859513"/>
            <a:ext cx="1219199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기준 출고량 높은 게임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장르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D44CBFD-4AAE-A81B-7EE4-7BFE7FCBE8B5}"/>
                  </a:ext>
                </a:extLst>
              </p14:cNvPr>
              <p14:cNvContentPartPr/>
              <p14:nvPr/>
            </p14:nvContentPartPr>
            <p14:xfrm>
              <a:off x="5243080" y="1551514"/>
              <a:ext cx="465840" cy="28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D44CBFD-4AAE-A81B-7EE4-7BFE7FCBE8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9080" y="1443874"/>
                <a:ext cx="573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6510B7B-B4C9-28FF-E1C7-2151DF9C2365}"/>
                  </a:ext>
                </a:extLst>
              </p14:cNvPr>
              <p14:cNvContentPartPr/>
              <p14:nvPr/>
            </p14:nvContentPartPr>
            <p14:xfrm>
              <a:off x="7306240" y="4370314"/>
              <a:ext cx="351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6510B7B-B4C9-28FF-E1C7-2151DF9C23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2600" y="4262674"/>
                <a:ext cx="459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993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859513"/>
            <a:ext cx="12191999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 기준 출고량 높은 게임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장르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4DFA5D9-40BA-05B7-261A-25F9BF13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28" y="1060858"/>
            <a:ext cx="4076566" cy="41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C54D86A-ED8D-420C-E064-92B3A213F49B}"/>
                  </a:ext>
                </a:extLst>
              </p14:cNvPr>
              <p14:cNvContentPartPr/>
              <p14:nvPr/>
            </p14:nvContentPartPr>
            <p14:xfrm>
              <a:off x="7415320" y="4168856"/>
              <a:ext cx="36864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C54D86A-ED8D-420C-E064-92B3A213F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1680" y="4061216"/>
                <a:ext cx="47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493FCEC-72EF-7FE0-6C82-4933C5D651EB}"/>
                  </a:ext>
                </a:extLst>
              </p14:cNvPr>
              <p14:cNvContentPartPr/>
              <p14:nvPr/>
            </p14:nvContentPartPr>
            <p14:xfrm>
              <a:off x="4060120" y="2398376"/>
              <a:ext cx="553680" cy="11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493FCEC-72EF-7FE0-6C82-4933C5D651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6120" y="2290376"/>
                <a:ext cx="661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2FCD4E6-A0B5-5453-A27D-F5BF6D4556DD}"/>
                  </a:ext>
                </a:extLst>
              </p14:cNvPr>
              <p14:cNvContentPartPr/>
              <p14:nvPr/>
            </p14:nvContentPartPr>
            <p14:xfrm>
              <a:off x="7591720" y="2362016"/>
              <a:ext cx="318600" cy="28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2FCD4E6-A0B5-5453-A27D-F5BF6D4556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8080" y="2254016"/>
                <a:ext cx="42624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53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1" y="4733678"/>
            <a:ext cx="12191999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 기준 출고량 높은 게임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장르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25FA08C-4145-190F-C882-2714418A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50" y="1148493"/>
            <a:ext cx="4123496" cy="407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579358E-8330-C9BA-F164-B75777C4FC8F}"/>
                  </a:ext>
                </a:extLst>
              </p14:cNvPr>
              <p14:cNvContentPartPr/>
              <p14:nvPr/>
            </p14:nvContentPartPr>
            <p14:xfrm>
              <a:off x="4722520" y="1761394"/>
              <a:ext cx="6454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579358E-8330-C9BA-F164-B75777C4F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8880" y="1653394"/>
                <a:ext cx="753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956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859513"/>
            <a:ext cx="12191999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기준 출고량 높은 게임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장르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EB91FA-BC52-E616-5362-AE3AC2E32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96" y="1063564"/>
            <a:ext cx="4140404" cy="4187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7AAACD4-375A-ADE9-130C-81C055870C14}"/>
                  </a:ext>
                </a:extLst>
              </p14:cNvPr>
              <p14:cNvContentPartPr/>
              <p14:nvPr/>
            </p14:nvContentPartPr>
            <p14:xfrm>
              <a:off x="7121920" y="1852474"/>
              <a:ext cx="416520" cy="9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7AAACD4-375A-ADE9-130C-81C055870C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7920" y="1744834"/>
                <a:ext cx="524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983E05D-5F26-9D00-F40F-7F0D9038263D}"/>
                  </a:ext>
                </a:extLst>
              </p14:cNvPr>
              <p14:cNvContentPartPr/>
              <p14:nvPr/>
            </p14:nvContentPartPr>
            <p14:xfrm>
              <a:off x="7465720" y="4252954"/>
              <a:ext cx="318600" cy="13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983E05D-5F26-9D00-F40F-7F0D903826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2080" y="4145314"/>
                <a:ext cx="42624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249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전세계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859513"/>
            <a:ext cx="12191999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전세계 기준 출고량 높은 게임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장르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4EF1D8-51EE-1278-CA72-F1D0D429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3" y="1086025"/>
            <a:ext cx="4038594" cy="4084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14:cNvPr>
              <p14:cNvContentPartPr/>
              <p14:nvPr/>
            </p14:nvContentPartPr>
            <p14:xfrm>
              <a:off x="4596880" y="1819714"/>
              <a:ext cx="635760" cy="9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2880" y="1712074"/>
                <a:ext cx="7434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43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태블로를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사용한 시각화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Q4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31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14:cNvPr>
              <p14:cNvContentPartPr/>
              <p14:nvPr/>
            </p14:nvContentPartPr>
            <p14:xfrm>
              <a:off x="4596880" y="1819714"/>
              <a:ext cx="635760" cy="9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2880" y="1712074"/>
                <a:ext cx="743400" cy="2246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2F7E8B0-43EC-050B-9F70-3964F85AC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2" y="278379"/>
            <a:ext cx="10300694" cy="59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60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14:cNvPr>
              <p14:cNvContentPartPr/>
              <p14:nvPr/>
            </p14:nvContentPartPr>
            <p14:xfrm>
              <a:off x="4596880" y="1819714"/>
              <a:ext cx="635760" cy="90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2880" y="1711714"/>
                <a:ext cx="743400" cy="2246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47E1AFBB-B696-8D08-233A-0DDEAFF24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75" y="237304"/>
            <a:ext cx="9432047" cy="58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14:cNvPr>
              <p14:cNvContentPartPr/>
              <p14:nvPr/>
            </p14:nvContentPartPr>
            <p14:xfrm>
              <a:off x="4596880" y="1819714"/>
              <a:ext cx="635760" cy="9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2880" y="1712074"/>
                <a:ext cx="743400" cy="2246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060616B-0672-29E5-5439-2373A7639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0" y="51783"/>
            <a:ext cx="10326597" cy="61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7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나라에 따른 선호 게임 장르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Q1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14:cNvPr>
              <p14:cNvContentPartPr/>
              <p14:nvPr/>
            </p14:nvContentPartPr>
            <p14:xfrm>
              <a:off x="4596880" y="1819714"/>
              <a:ext cx="635760" cy="9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2880" y="1712074"/>
                <a:ext cx="743400" cy="2246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41D7CFD-005B-1DC3-A937-DCA7DCAA7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8" y="42188"/>
            <a:ext cx="10195862" cy="60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60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14:cNvPr>
              <p14:cNvContentPartPr/>
              <p14:nvPr/>
            </p14:nvContentPartPr>
            <p14:xfrm>
              <a:off x="4596880" y="1819714"/>
              <a:ext cx="635760" cy="9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2880" y="1712074"/>
                <a:ext cx="743400" cy="2246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43D6B85-2132-8531-CB72-0CB0C1D6F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1" y="71952"/>
            <a:ext cx="10222496" cy="61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09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게임 설계 제안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30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1" y="302686"/>
            <a:ext cx="12191999" cy="722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선호 게임 장르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Shooter, Platform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선호 게임 장르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Shooter, Platform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JP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선호 게임 장르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Role-Playing, Platform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Other : Shooter, Platform, Sports, Racing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시장 비중이 다른 나라에 비해 커서 글로벌 시장이랑 값이 비슷하게 나타남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많은 선호 게임 </a:t>
            </a:r>
            <a:r>
              <a:rPr lang="en-US" altLang="ko-KR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Shooter, Platform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 트렌드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PS4,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Xone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휴대용 게임기 트렌드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3DS,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WiiU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휴대용 게임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콘솔 비중이 더 높았음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인기 게임기 </a:t>
            </a:r>
            <a:r>
              <a:rPr lang="en-US" altLang="ko-KR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콘솔</a:t>
            </a:r>
            <a:endParaRPr lang="en-US" altLang="ko-KR" sz="16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827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1" y="948157"/>
            <a:ext cx="12191999" cy="426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출고량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Shooter, 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출고량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Action, Sports, Role-Playing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JP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출고량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Role-Playing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Other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출고량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Sports, Action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Global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출고량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Role-Playing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많은 출고량 </a:t>
            </a:r>
            <a:r>
              <a:rPr lang="en-US" altLang="ko-KR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Role-Playing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액션 </a:t>
            </a:r>
            <a:r>
              <a:rPr lang="en-US" altLang="ko-KR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RPG </a:t>
            </a:r>
            <a:r>
              <a:rPr lang="ko-KR" altLang="en-US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콘솔 게임 제안</a:t>
            </a:r>
            <a:endParaRPr lang="en-US" altLang="ko-KR" sz="16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883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1AA18E-1458-443D-DD23-FE87827BC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94" y="1308225"/>
            <a:ext cx="3932810" cy="26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6FF96-6DD2-4ED5-1258-232E22B741D4}"/>
              </a:ext>
            </a:extLst>
          </p:cNvPr>
          <p:cNvSpPr txBox="1"/>
          <p:nvPr/>
        </p:nvSpPr>
        <p:spPr>
          <a:xfrm>
            <a:off x="-1" y="4022377"/>
            <a:ext cx="12191999" cy="366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대립가설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나라에 따라 선호하는 게임 장르가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.’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 상으로는 차이가 있어 보이지만 평균값의 차이가 실제로 의미 있는 차이인지 분산이 커서 그런 것인지 애매함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분산분석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(ANOVA)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86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분산분석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(ANOVA)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6FF96-6DD2-4ED5-1258-232E22B741D4}"/>
              </a:ext>
            </a:extLst>
          </p:cNvPr>
          <p:cNvSpPr txBox="1"/>
          <p:nvPr/>
        </p:nvSpPr>
        <p:spPr>
          <a:xfrm>
            <a:off x="1" y="2784890"/>
            <a:ext cx="12191999" cy="514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Analysis Of Variance,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그룹의 평균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산술평균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분산값을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비교하는 데 사용되는 분석 기법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그룹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국가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평균에 대하여 차이가 있는지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ANOVA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통해 가설검정을 시행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나라에 따른 게임 장르의 평균 차이는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value 19.59, p value 0.05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이하로 유의미한 차이가 있었음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나라에 따라 선호하는 게임 장르가 있다는 가설 채택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FA9CC1-43B4-8FB3-7828-11EACCF8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36" y="1074596"/>
            <a:ext cx="1802663" cy="2924004"/>
          </a:xfrm>
          <a:prstGeom prst="rect">
            <a:avLst/>
          </a:prstGeom>
        </p:spPr>
      </p:pic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B10826B2-5420-3BAC-7C5B-8545517B1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74036"/>
              </p:ext>
            </p:extLst>
          </p:nvPr>
        </p:nvGraphicFramePr>
        <p:xfrm>
          <a:off x="7095237" y="2276906"/>
          <a:ext cx="3030726" cy="62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63">
                  <a:extLst>
                    <a:ext uri="{9D8B030D-6E8A-4147-A177-3AD203B41FA5}">
                      <a16:colId xmlns:a16="http://schemas.microsoft.com/office/drawing/2014/main" val="2244098079"/>
                    </a:ext>
                  </a:extLst>
                </a:gridCol>
                <a:gridCol w="1515363">
                  <a:extLst>
                    <a:ext uri="{9D8B030D-6E8A-4147-A177-3AD203B41FA5}">
                      <a16:colId xmlns:a16="http://schemas.microsoft.com/office/drawing/2014/main" val="637387144"/>
                    </a:ext>
                  </a:extLst>
                </a:gridCol>
              </a:tblGrid>
              <a:tr h="313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 Value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 Value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35973"/>
                  </a:ext>
                </a:extLst>
              </a:tr>
              <a:tr h="313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19.59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&lt;0.05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70923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51F962-3574-61BE-489D-65461C75BBD9}"/>
              </a:ext>
            </a:extLst>
          </p:cNvPr>
          <p:cNvCxnSpPr/>
          <p:nvPr/>
        </p:nvCxnSpPr>
        <p:spPr>
          <a:xfrm>
            <a:off x="4689446" y="2539721"/>
            <a:ext cx="189591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568C52-5B50-9563-EC38-1B48ED993467}"/>
              </a:ext>
            </a:extLst>
          </p:cNvPr>
          <p:cNvSpPr txBox="1"/>
          <p:nvPr/>
        </p:nvSpPr>
        <p:spPr>
          <a:xfrm>
            <a:off x="4857226" y="2581844"/>
            <a:ext cx="15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평균 차이 분석</a:t>
            </a:r>
          </a:p>
        </p:txBody>
      </p:sp>
    </p:spTree>
    <p:extLst>
      <p:ext uri="{BB962C8B-B14F-4D97-AF65-F5344CB8AC3E}">
        <p14:creationId xmlns:p14="http://schemas.microsoft.com/office/powerpoint/2010/main" val="24526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6FC19A1-C313-E04B-F67C-47A0A2E6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C5F994A-6D6D-04EA-D9B4-189AB501904E}"/>
                  </a:ext>
                </a:extLst>
              </p14:cNvPr>
              <p14:cNvContentPartPr/>
              <p14:nvPr/>
            </p14:nvContentPartPr>
            <p14:xfrm>
              <a:off x="3975880" y="1669016"/>
              <a:ext cx="419400" cy="9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C5F994A-6D6D-04EA-D9B4-189AB50190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240" y="1561016"/>
                <a:ext cx="5270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9F54266-4A27-9B36-648D-170CCD2A80A7}"/>
                  </a:ext>
                </a:extLst>
              </p14:cNvPr>
              <p14:cNvContentPartPr/>
              <p14:nvPr/>
            </p14:nvContentPartPr>
            <p14:xfrm>
              <a:off x="4563040" y="1786736"/>
              <a:ext cx="3686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9F54266-4A27-9B36-648D-170CCD2A80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9400" y="1678736"/>
                <a:ext cx="476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90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917483C-6CFF-8287-D0D2-A9122BE4F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1818907-FAEF-092A-60AB-3583C01391DE}"/>
                  </a:ext>
                </a:extLst>
              </p14:cNvPr>
              <p14:cNvContentPartPr/>
              <p14:nvPr/>
            </p14:nvContentPartPr>
            <p14:xfrm>
              <a:off x="4009360" y="3456056"/>
              <a:ext cx="3189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1818907-FAEF-092A-60AB-3583C0139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720" y="3348056"/>
                <a:ext cx="426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89DC2DC-A4EC-5C11-7CD1-5B5667BD0A82}"/>
                  </a:ext>
                </a:extLst>
              </p14:cNvPr>
              <p14:cNvContentPartPr/>
              <p14:nvPr/>
            </p14:nvContentPartPr>
            <p14:xfrm>
              <a:off x="4613440" y="3539936"/>
              <a:ext cx="3182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89DC2DC-A4EC-5C11-7CD1-5B5667BD0A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9800" y="3432296"/>
                <a:ext cx="425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0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–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9BE86C5-3C95-3883-927A-D1DB0921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4DD637A-9AD8-75CD-ADCA-F03BC0CD787A}"/>
                  </a:ext>
                </a:extLst>
              </p14:cNvPr>
              <p14:cNvContentPartPr/>
              <p14:nvPr/>
            </p14:nvContentPartPr>
            <p14:xfrm>
              <a:off x="6266560" y="3573416"/>
              <a:ext cx="3852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4DD637A-9AD8-75CD-ADCA-F03BC0CD7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2560" y="3465416"/>
                <a:ext cx="492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42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738</Words>
  <Application>Microsoft Office PowerPoint</Application>
  <PresentationFormat>와이드스크린</PresentationFormat>
  <Paragraphs>198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HY신명조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</dc:creator>
  <cp:lastModifiedBy>이수빈</cp:lastModifiedBy>
  <cp:revision>13</cp:revision>
  <dcterms:created xsi:type="dcterms:W3CDTF">2022-08-28T04:31:28Z</dcterms:created>
  <dcterms:modified xsi:type="dcterms:W3CDTF">2023-01-24T07:20:59Z</dcterms:modified>
</cp:coreProperties>
</file>