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95" r:id="rId3"/>
    <p:sldId id="310" r:id="rId4"/>
    <p:sldId id="269" r:id="rId5"/>
    <p:sldId id="296" r:id="rId6"/>
    <p:sldId id="304" r:id="rId7"/>
    <p:sldId id="305" r:id="rId8"/>
    <p:sldId id="297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3" r:id="rId22"/>
    <p:sldId id="282" r:id="rId23"/>
    <p:sldId id="298" r:id="rId24"/>
    <p:sldId id="299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309" r:id="rId34"/>
    <p:sldId id="292" r:id="rId35"/>
    <p:sldId id="300" r:id="rId36"/>
    <p:sldId id="301" r:id="rId37"/>
    <p:sldId id="293" r:id="rId38"/>
    <p:sldId id="302" r:id="rId39"/>
    <p:sldId id="303" r:id="rId40"/>
    <p:sldId id="308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30T00:41:14.71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30T01:00:02.35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1,'71'21,"99"-4,-9-2,-49-6,140-2,-30-4,-158 8,11 1,644-10,-351-4,129 2,-476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30T01:00:04.80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0,'652'0,"-614"2,46 8,27 1,214-12,81 3,-260 9,109 3,-240-13,-1 0,1 1,19 5,28 4,-43-10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30T01:00:10.84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1,'27'0,"602"18,-153-10,-275-11,629 3,-799 2,54 9,-55-6,58 3,176-9,-244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30T01:00:14.45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1,'1274'0,"-1246"1,51 10,-51-6,50 2,93 5,-14 0,-79 0,-25-3,-35-7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30T01:00:20.13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1,'36'1,"51"10,-50-5,48 0,-58-4,48 8,26 2,-24-12,-41-1,1 1,-1 2,63 11,-58-6,0-3,-1-1,1-2,47-4,8 0,286 3,-361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30T01:00:29.91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0,'1781'0,"-1590"12,-27-1,38 2,50-1,-181-12,-51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30T01:00:33.7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0,'2134'0,"-2114"0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30T00:40:51.40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1,'0'4,"10"397,-3-324,2 0,5-1,26 88,-35-148,-1 0,-1 0,2 29,-4-27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30T00:40:54.44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0,'40'2,"53"9,-6 0,107 8,242 11,-339-32,109 3,-184 3,-6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30T00:40:55.50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1,'456'0,"-435"0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30T02:54:00.98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1,'62'0,"98"15,-6-3,-4 0,-99-7,79-2,-83-4,0 2,55 9,80 10,-41-6,-92-10,71-2,-76-3,-24 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30T00:39:28.53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1,'50'2,"1"3,66 16,2-1,-60-11,-18-2,75 2,483-10,-581 2,0 1,32 7,31 3,159-12,-220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30T00:39:30.11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1,'34'1,"54"11,-53-7,49 2,-53-5,45 8,-45-5,47 2,329-8,-387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30T00:39:48.20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0,'4'0,"6"0,5 0,3 0,4 0,2 0,0 0,1 0,0 4,0 2,0-1,-1 0,0-2,0-2,0 0,0 0,0-1,-4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30T00:39:54.06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1,'11'1,"-1"0,0 1,-1 0,14 5,9 2,-14-5,14 3,0-1,61 3,159 3,47 0,-258-11,53 10,27 0,22-11,-54-1,151 17,-176-9,0-2,0-2,89-9,-114-3,-24 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30T00:40:07.10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72,'544'-36,"51"0,-487 37,-88-1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30T00:40:08.95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71,'4'0,"6"0,5 0,3 0,8 0,8 0,9-4,10-2,9 1,5-3,0 0,-4-3,-4 0,-8 3,-8 2,-12 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00:40:17.5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0 24575,'-1'1'0,"-1"0"0,1 0 0,0-1 0,-1 1 0,1 0 0,0 0 0,0 0 0,0 0 0,0 0 0,0 0 0,0 0 0,0 1 0,0-1 0,1 0 0,-1 0 0,0 1 0,1-1 0,-1 1 0,1-1 0,-1 0 0,1 3 0,-12 38 0,11-37 0,-30 125 0,7-40 0,4 0 0,4 2 0,-6 122 0,11 104 0,-1 74 0,14-322 0,3 0 0,3-1 0,2 0 0,4 0 0,34 101 0,-21-82-59,-16-48-268,2 0 1,1-1-1,34 64 1,-40-88-6500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00:40:24.3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194 1 24575,'-1'7'0,"-1"0"0,0 0 0,0 0 0,0 0 0,-1-1 0,0 1 0,-5 8 0,-2 6 0,-21 51 0,3 1 0,4 2 0,3 0 0,3 1 0,3 1 0,4 1 0,-2 119 0,13-169 0,4 303 0,0-270 0,3 0 0,3 0 0,23 79 0,-10-57-26,-12-39-420,2 0-1,20 43 1,-20-61-6380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30T00:44:37.87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1,'576'0,"-556"0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30T00:44:38.8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0,'480'0,"-460"0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30T02:54:04.30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0,'486'18,"-250"7,-142-19,-73-6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00:45:05.8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24575,'4'1'0,"0"0"0,0 0 0,0 0 0,0 1 0,0-1 0,-1 1 0,1 0 0,0 0 0,-1 0 0,1 1 0,-1-1 0,0 1 0,0-1 0,0 1 0,0 0 0,0 1 0,4 6 0,2 3 0,0 0 0,-1 1 0,9 20 0,-3-3 0,-1 0 0,-1 1 0,-1 0 0,-2 1 0,-2 1 0,0-1 0,-3 1 0,1 44 0,-5-53-195,-2 0 0,-2-1 0,0 1 0,-1-1 0,-1 0 0,-16 39 0,11-40-6631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30T02:44:14.62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50,'63'0,"115"-14,-79-2,189-3,-268 19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30T02:44:15.82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1,'457'0,"-437"0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02:44:29.6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24575,'2'23'0,"1"0"0,1 0 0,1 0 0,15 41 0,1 7 0,-9-24 0,-2 0 0,-1 1 0,-4 0 0,1 66 0,-19 73 120,11-169-306,-2 1 1,0 0-1,-1-1 0,-1 0 1,-1 0-1,-1-1 1,-17 31-1,17-37-6640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30T00:36:35.7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0,'0'2,"0"-1,1 0,-1 0,1 0,0 0,-1 0,1 0,0 0,0 0,-1 0,1 0,0-1,0 1,0 0,0 0,0-1,0 1,0-1,1 1,-1-1,0 1,0-1,0 0,0 1,1-1,-1 0,0 0,2 0,41 4,-37-4,180 2,-111-4,150 17,-159-8,0-3,73-4,-47-2,-72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30T00:36:37.26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0,'0'1,"1"0,-1 0,0 0,1 0,-1 0,1 0,-1 0,1 0,-1 0,1-1,0 1,-1 0,1 0,0-1,0 1,-1-1,1 1,0 0,0-1,0 0,0 1,0-1,0 1,0-1,0 0,0 0,2 1,34 4,-26-4,182 23,247 0,82-24,-501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30T00:36:39.45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1,'600'0,"-558"2,47 8,33 2,725-10,-413-4,-414 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30T00:36:40.85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1,'11'0,"-1"2,1-1,19 7,31 4,380 14,-273-17,184 5,505-15,-836 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30T00:36:42.62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0,'909'0,"-722"13,-15-1,491-11,-317-2,-325 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30T00:36:44.2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10,'2446'0,"-2403"-5,-28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30T02:54:06.05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0,'18'2,"-1"-1,1 2,17 5,25 3,201 14,-163-4,-80-19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30T00:36:45.98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0,'2182'0,"-2162"0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30T00:45:41.65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27 4445,'-19'-393,"11"-73,11 270,-2 177,1 1,7-31,3-33,-11 22,-2 31,2 0,1 1,9-51,-6 50,-1 0,-1-1,-2 1,-2-30,0 25,1 0,8-53,3-2,-4 0,-8-150,-1 89,2-1891,4 1999,1 26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30T00:46:46.02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 0,'0'4,"-4"2,-1-1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30T01:20:12.49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30T00:59:30.74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3,'192'-2,"212"4,-277 9,63 2,168-14,-338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30T00:59:36.31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1,'1798'0,"-1778"0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30T00:59:43.68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0,'89'4,"106"19,-3-1,-91-12,114 3,289-13,-487 1,1 1,32 7,31 4,617-11,-341-5,-324 5,52 8,-52-4,55 1,128-8,-196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30T00:59:54.46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98,'64'-2,"89"-15,68-2,-58 5,-19 3,201-16,59 19,-234 11,1299-3,-1318 12,-6 0,-113-10,47 8,-46-4,48 1,76 4,14 1,-20-15,219 6,-278 8,-56-5,56 1,51-8,-123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30T00:59:57.95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25,'680'-12,"3"0,878 12,-1541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D06E3E-BA6B-22B8-977E-750957AA85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FEFFF0-1C76-4D51-442E-C0CAF56A14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366DE6-A8B3-5F5B-B46E-DC35FA04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8144F-53C0-42E7-AA27-23B27B40A60F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9E230D-B54C-CA27-93DC-A8A08EB08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8CAFD1-6396-00AC-0489-79729E83D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A6F9A-2759-493B-A874-AC6C7CEFB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417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4B580-4700-2299-27EB-8C64210BF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BFB88D-C8A5-FE2E-E57A-C0CB699FEF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E10F94-2F2D-7BA2-541E-FBBB1807E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8144F-53C0-42E7-AA27-23B27B40A60F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AFB3A6-F069-60CF-CE83-BC5860377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48B898-A439-254C-45FE-EDB698E13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A6F9A-2759-493B-A874-AC6C7CEFB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130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9FAC19-504A-3EA5-DE2F-6FFD189110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A0E08F-98D7-3956-F8A2-60BE7C4A3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4FF65A-B43E-BD9F-EC49-4822F5555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8144F-53C0-42E7-AA27-23B27B40A60F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6893A1-18C2-12C2-EC32-7FE4CA82D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7D571A-2FEC-1978-2E11-4EDE37737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A6F9A-2759-493B-A874-AC6C7CEFB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112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2F343E-F4EC-AD56-91F8-CC48E155C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DA45FE-7B65-8F3F-3A81-4D07B1946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BADB7E-0C17-C94F-3255-56204B836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8144F-53C0-42E7-AA27-23B27B40A60F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DF227D-7381-5A08-48E4-91BF442BF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97B321-ECF6-07BD-4F47-F214A6DD1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A6F9A-2759-493B-A874-AC6C7CEFB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573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8DA17-D2DF-1232-5BB4-A0B8E0BBE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57EE5F-3091-59ED-AA5C-BC0DDF4F5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E8D085-A23D-97A6-F78F-77BD55A35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8144F-53C0-42E7-AA27-23B27B40A60F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091095-AFD3-DFA2-6A73-384B78EDA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C43246-B19F-1BA3-CF02-D240003FE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A6F9A-2759-493B-A874-AC6C7CEFB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863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3A614-2FD6-D555-6ADD-7776D4B7B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CACC0A-DE3D-4A13-809F-1A10AE89DE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B4D65E-C4CE-AC23-ACBA-B89350F5C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F52F1E-865D-8D96-C6EB-5C32F8533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8144F-53C0-42E7-AA27-23B27B40A60F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CC3464-7CBB-F77D-C09F-4C5E74E38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2E2EB6-1851-EFCB-2008-6CB5A57BB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A6F9A-2759-493B-A874-AC6C7CEFB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687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66B572-8173-6B20-3334-1AB218519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4A9620-6E89-DC57-C948-4F14A9713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FC9084-169F-EC29-5DB6-D617C1157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445693F-A9A0-7D42-C4C5-46B4EBDD5D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9150974-7025-BB96-2E80-9D85EE1C2B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BCBFE2-B128-FD5C-C6C7-2BBA08905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8144F-53C0-42E7-AA27-23B27B40A60F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60CDCE-DEB8-3A5E-D1B3-507BF524E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76B1FBC-1BFA-7D2B-7B3B-C8A45D19A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A6F9A-2759-493B-A874-AC6C7CEFB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82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A8D35-2800-3D20-8A1F-34F040387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78A2B90-73F5-EE50-DE7B-B697CEC1B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8144F-53C0-42E7-AA27-23B27B40A60F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6145FF0-80EA-AA75-32AF-4A8D3EAAE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A453AB1-87BA-019A-0F85-6178D9F70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A6F9A-2759-493B-A874-AC6C7CEFB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97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B670CA-969D-CC02-FF02-1FA75EA86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8144F-53C0-42E7-AA27-23B27B40A60F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BA4B1B5-40CD-D9BA-DAFB-F1C9C2971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585E3F-72AF-15D6-DFB8-53E0EFA9D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A6F9A-2759-493B-A874-AC6C7CEFB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650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07B81-BA9F-03C7-3DDA-912F7B67A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885A5D-9C4F-EFB9-72DE-D7C6418B5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95B267-B00E-1531-2D6A-EA80373F04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47D6D6-467F-3775-C321-A787A6666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8144F-53C0-42E7-AA27-23B27B40A60F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4F0945-684C-D838-295F-BF97ACA07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97C40D-20D8-FBE5-9C40-B1D62259F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A6F9A-2759-493B-A874-AC6C7CEFB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331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5A3DB4-B513-BDB4-F822-8E3BE4CD6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20B56D0-CF8F-0F69-340B-2E4B9EF20D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A8BA35-82E8-973D-536C-FD9CE4FF4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9785A6-A4D5-2296-D83E-3FC28DE3F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8144F-53C0-42E7-AA27-23B27B40A60F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515D07-B57E-B471-E442-41D22C32B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2BDD2F-FE04-DFE1-BB90-6119E7EB0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A6F9A-2759-493B-A874-AC6C7CEFB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680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2DE402F-23BB-08E9-ADBF-713A0506B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2D8A78-4A97-414C-0D04-A863C5BF6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E23557-1269-3499-5D2C-0E8F97A216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8144F-53C0-42E7-AA27-23B27B40A60F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D0E1BE-6580-A1C6-8054-5CDB6CA01B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083576-2A2A-CBA0-4C31-ED213928AE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A6F9A-2759-493B-A874-AC6C7CEFB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426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.xml"/><Relationship Id="rId5" Type="http://schemas.openxmlformats.org/officeDocument/2006/relationships/image" Target="../media/image13.png"/><Relationship Id="rId4" Type="http://schemas.openxmlformats.org/officeDocument/2006/relationships/customXml" Target="../ink/ink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8.xml"/><Relationship Id="rId5" Type="http://schemas.openxmlformats.org/officeDocument/2006/relationships/image" Target="../media/image17.png"/><Relationship Id="rId4" Type="http://schemas.openxmlformats.org/officeDocument/2006/relationships/customXml" Target="../ink/ink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21.png"/><Relationship Id="rId4" Type="http://schemas.openxmlformats.org/officeDocument/2006/relationships/customXml" Target="../ink/ink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1.xml"/><Relationship Id="rId5" Type="http://schemas.openxmlformats.org/officeDocument/2006/relationships/image" Target="../media/image28.png"/><Relationship Id="rId4" Type="http://schemas.openxmlformats.org/officeDocument/2006/relationships/customXml" Target="../ink/ink10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1.png"/><Relationship Id="rId7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3.xml"/><Relationship Id="rId5" Type="http://schemas.openxmlformats.org/officeDocument/2006/relationships/image" Target="../media/image32.png"/><Relationship Id="rId4" Type="http://schemas.openxmlformats.org/officeDocument/2006/relationships/customXml" Target="../ink/ink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36.png"/><Relationship Id="rId4" Type="http://schemas.openxmlformats.org/officeDocument/2006/relationships/customXml" Target="../ink/ink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9.png"/><Relationship Id="rId7" Type="http://schemas.openxmlformats.org/officeDocument/2006/relationships/image" Target="../media/image4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6.xml"/><Relationship Id="rId5" Type="http://schemas.openxmlformats.org/officeDocument/2006/relationships/image" Target="../media/image40.png"/><Relationship Id="rId4" Type="http://schemas.openxmlformats.org/officeDocument/2006/relationships/customXml" Target="../ink/ink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customXml" Target="../ink/ink17.xml"/><Relationship Id="rId7" Type="http://schemas.openxmlformats.org/officeDocument/2006/relationships/customXml" Target="../ink/ink19.xm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customXml" Target="../ink/ink18.xml"/><Relationship Id="rId4" Type="http://schemas.openxmlformats.org/officeDocument/2006/relationships/image" Target="../media/image43.png"/><Relationship Id="rId9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.xml"/><Relationship Id="rId13" Type="http://schemas.openxmlformats.org/officeDocument/2006/relationships/image" Target="../media/image54.png"/><Relationship Id="rId18" Type="http://schemas.openxmlformats.org/officeDocument/2006/relationships/customXml" Target="../ink/ink27.xml"/><Relationship Id="rId3" Type="http://schemas.openxmlformats.org/officeDocument/2006/relationships/image" Target="../media/image49.png"/><Relationship Id="rId7" Type="http://schemas.openxmlformats.org/officeDocument/2006/relationships/image" Target="../media/image51.png"/><Relationship Id="rId12" Type="http://schemas.openxmlformats.org/officeDocument/2006/relationships/customXml" Target="../ink/ink24.xml"/><Relationship Id="rId17" Type="http://schemas.openxmlformats.org/officeDocument/2006/relationships/image" Target="../media/image56.png"/><Relationship Id="rId2" Type="http://schemas.openxmlformats.org/officeDocument/2006/relationships/image" Target="../media/image48.png"/><Relationship Id="rId16" Type="http://schemas.openxmlformats.org/officeDocument/2006/relationships/customXml" Target="../ink/ink2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1.xml"/><Relationship Id="rId11" Type="http://schemas.openxmlformats.org/officeDocument/2006/relationships/image" Target="../media/image53.png"/><Relationship Id="rId5" Type="http://schemas.openxmlformats.org/officeDocument/2006/relationships/image" Target="../media/image50.png"/><Relationship Id="rId15" Type="http://schemas.openxmlformats.org/officeDocument/2006/relationships/image" Target="../media/image55.png"/><Relationship Id="rId10" Type="http://schemas.openxmlformats.org/officeDocument/2006/relationships/customXml" Target="../ink/ink23.xml"/><Relationship Id="rId19" Type="http://schemas.openxmlformats.org/officeDocument/2006/relationships/image" Target="../media/image57.png"/><Relationship Id="rId4" Type="http://schemas.openxmlformats.org/officeDocument/2006/relationships/customXml" Target="../ink/ink20.xml"/><Relationship Id="rId9" Type="http://schemas.openxmlformats.org/officeDocument/2006/relationships/image" Target="../media/image52.png"/><Relationship Id="rId14" Type="http://schemas.openxmlformats.org/officeDocument/2006/relationships/customXml" Target="../ink/ink2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6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6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6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customXml" Target="../ink/ink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customXml" Target="../ink/ink2.xml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customXml" Target="../ink/ink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6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9.xml"/><Relationship Id="rId3" Type="http://schemas.openxmlformats.org/officeDocument/2006/relationships/image" Target="../media/image75.png"/><Relationship Id="rId7" Type="http://schemas.openxmlformats.org/officeDocument/2006/relationships/image" Target="../media/image78.png"/><Relationship Id="rId12" Type="http://schemas.openxmlformats.org/officeDocument/2006/relationships/image" Target="../media/image2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8.xml"/><Relationship Id="rId11" Type="http://schemas.openxmlformats.org/officeDocument/2006/relationships/image" Target="../media/image80.png"/><Relationship Id="rId5" Type="http://schemas.openxmlformats.org/officeDocument/2006/relationships/image" Target="../media/image77.png"/><Relationship Id="rId10" Type="http://schemas.openxmlformats.org/officeDocument/2006/relationships/customXml" Target="../ink/ink30.xml"/><Relationship Id="rId4" Type="http://schemas.openxmlformats.org/officeDocument/2006/relationships/image" Target="../media/image76.png"/><Relationship Id="rId9" Type="http://schemas.openxmlformats.org/officeDocument/2006/relationships/image" Target="../media/image7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1.png"/><Relationship Id="rId7" Type="http://schemas.openxmlformats.org/officeDocument/2006/relationships/customXml" Target="../ink/ink31.xml"/><Relationship Id="rId12" Type="http://schemas.openxmlformats.org/officeDocument/2006/relationships/image" Target="../media/image8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.png"/><Relationship Id="rId11" Type="http://schemas.openxmlformats.org/officeDocument/2006/relationships/customXml" Target="../ink/ink33.xml"/><Relationship Id="rId5" Type="http://schemas.openxmlformats.org/officeDocument/2006/relationships/image" Target="../media/image83.png"/><Relationship Id="rId10" Type="http://schemas.openxmlformats.org/officeDocument/2006/relationships/image" Target="../media/image45.png"/><Relationship Id="rId4" Type="http://schemas.openxmlformats.org/officeDocument/2006/relationships/image" Target="../media/image82.png"/><Relationship Id="rId9" Type="http://schemas.openxmlformats.org/officeDocument/2006/relationships/customXml" Target="../ink/ink3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customXml" Target="../ink/ink39.xml"/><Relationship Id="rId18" Type="http://schemas.openxmlformats.org/officeDocument/2006/relationships/image" Target="../media/image95.png"/><Relationship Id="rId3" Type="http://schemas.openxmlformats.org/officeDocument/2006/relationships/customXml" Target="../ink/ink34.xml"/><Relationship Id="rId7" Type="http://schemas.openxmlformats.org/officeDocument/2006/relationships/customXml" Target="../ink/ink36.xml"/><Relationship Id="rId12" Type="http://schemas.openxmlformats.org/officeDocument/2006/relationships/image" Target="../media/image92.png"/><Relationship Id="rId17" Type="http://schemas.openxmlformats.org/officeDocument/2006/relationships/customXml" Target="../ink/ink41.xml"/><Relationship Id="rId2" Type="http://schemas.openxmlformats.org/officeDocument/2006/relationships/image" Target="../media/image87.png"/><Relationship Id="rId16" Type="http://schemas.openxmlformats.org/officeDocument/2006/relationships/image" Target="../media/image9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png"/><Relationship Id="rId11" Type="http://schemas.openxmlformats.org/officeDocument/2006/relationships/customXml" Target="../ink/ink38.xml"/><Relationship Id="rId5" Type="http://schemas.openxmlformats.org/officeDocument/2006/relationships/customXml" Target="../ink/ink35.xml"/><Relationship Id="rId15" Type="http://schemas.openxmlformats.org/officeDocument/2006/relationships/customXml" Target="../ink/ink40.xml"/><Relationship Id="rId10" Type="http://schemas.openxmlformats.org/officeDocument/2006/relationships/image" Target="../media/image91.png"/><Relationship Id="rId19" Type="http://schemas.openxmlformats.org/officeDocument/2006/relationships/image" Target="../media/image2.png"/><Relationship Id="rId4" Type="http://schemas.openxmlformats.org/officeDocument/2006/relationships/image" Target="../media/image88.png"/><Relationship Id="rId9" Type="http://schemas.openxmlformats.org/officeDocument/2006/relationships/customXml" Target="../ink/ink37.xml"/><Relationship Id="rId14" Type="http://schemas.openxmlformats.org/officeDocument/2006/relationships/image" Target="../media/image9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98.png"/><Relationship Id="rId7" Type="http://schemas.openxmlformats.org/officeDocument/2006/relationships/image" Target="../media/image100.png"/><Relationship Id="rId2" Type="http://schemas.openxmlformats.org/officeDocument/2006/relationships/customXml" Target="../ink/ink4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customXml" Target="../ink/ink43.xml"/><Relationship Id="rId4" Type="http://schemas.openxmlformats.org/officeDocument/2006/relationships/image" Target="../media/image9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5847F0-D61F-4505-9F9B-EF0371170821}"/>
              </a:ext>
            </a:extLst>
          </p:cNvPr>
          <p:cNvSpPr txBox="1"/>
          <p:nvPr/>
        </p:nvSpPr>
        <p:spPr>
          <a:xfrm>
            <a:off x="0" y="2634953"/>
            <a:ext cx="12192000" cy="868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altLang="ko-KR" sz="25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E-commerce</a:t>
            </a:r>
            <a:r>
              <a:rPr lang="ko-KR" altLang="en-US" sz="25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 기업 고객 이탈 예측 및 예방 전략</a:t>
            </a:r>
            <a:endParaRPr lang="en-US" altLang="ko-KR" sz="2500" b="1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D0030A-1D52-4D39-BFFD-469DDE139FC3}"/>
              </a:ext>
            </a:extLst>
          </p:cNvPr>
          <p:cNvSpPr txBox="1"/>
          <p:nvPr/>
        </p:nvSpPr>
        <p:spPr>
          <a:xfrm>
            <a:off x="-77639" y="5414427"/>
            <a:ext cx="12192000" cy="688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발표자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: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이새벽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B6471B-3820-49E1-9E38-2C37A3159C41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4BD44F-8D97-434B-9332-573BCBB845F7}"/>
              </a:ext>
            </a:extLst>
          </p:cNvPr>
          <p:cNvSpPr txBox="1"/>
          <p:nvPr/>
        </p:nvSpPr>
        <p:spPr>
          <a:xfrm>
            <a:off x="0" y="1957407"/>
            <a:ext cx="12192000" cy="496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프로젝트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2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21716FF-9D8F-3AB1-3B4C-096EFEB8EA06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F4D551EF-7CBD-C4B9-4E98-DFFDD58C6EBD}"/>
                  </a:ext>
                </a:extLst>
              </p14:cNvPr>
              <p14:cNvContentPartPr/>
              <p14:nvPr/>
            </p14:nvContentPartPr>
            <p14:xfrm>
              <a:off x="-552335" y="2924178"/>
              <a:ext cx="360" cy="36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F4D551EF-7CBD-C4B9-4E98-DFFDD58C6E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606335" y="2816178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그림 5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05CF6CC7-FBA0-B6F5-13E8-C083BEADC8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176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85318F-52AC-B31F-0F09-4F4A390B6F50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93DC14-184B-C9D0-7B5C-77520F92494B}"/>
              </a:ext>
            </a:extLst>
          </p:cNvPr>
          <p:cNvSpPr txBox="1"/>
          <p:nvPr/>
        </p:nvSpPr>
        <p:spPr>
          <a:xfrm>
            <a:off x="0" y="5085704"/>
            <a:ext cx="12192000" cy="688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근무기간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: 0 ~ 5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년이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2,000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명 이상으로 가장 많았음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지난 달 총 주문 수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: 0 ~ 2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번이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3,500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명 이상으로 가장 많았음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8E939FB-2607-FB90-60B5-90AB5D438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51" y="1249434"/>
            <a:ext cx="4905375" cy="35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7DFF4583-636D-5058-CA37-1448215F1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743" y="1249434"/>
            <a:ext cx="4905375" cy="35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51D1C8-5E61-5093-DB81-1BDD38FD4AA2}"/>
              </a:ext>
            </a:extLst>
          </p:cNvPr>
          <p:cNvSpPr txBox="1"/>
          <p:nvPr/>
        </p:nvSpPr>
        <p:spPr>
          <a:xfrm>
            <a:off x="0" y="260741"/>
            <a:ext cx="12192000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 E D A &gt;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D403E204-99DA-E61D-8ED1-E96AF3D55D65}"/>
                  </a:ext>
                </a:extLst>
              </p14:cNvPr>
              <p14:cNvContentPartPr/>
              <p14:nvPr/>
            </p14:nvContentPartPr>
            <p14:xfrm>
              <a:off x="3174385" y="4691778"/>
              <a:ext cx="465120" cy="972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D403E204-99DA-E61D-8ED1-E96AF3D55D6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20385" y="4584138"/>
                <a:ext cx="57276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2D391729-32EC-94F7-4A35-069E2002917A}"/>
                  </a:ext>
                </a:extLst>
              </p14:cNvPr>
              <p14:cNvContentPartPr/>
              <p14:nvPr/>
            </p14:nvContentPartPr>
            <p14:xfrm>
              <a:off x="8652145" y="4675218"/>
              <a:ext cx="654840" cy="36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2D391729-32EC-94F7-4A35-069E2002917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98145" y="4567578"/>
                <a:ext cx="76248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그림 12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893A6652-D2C2-0EF3-34EE-20AB6B85935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806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85318F-52AC-B31F-0F09-4F4A390B6F50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93DC14-184B-C9D0-7B5C-77520F92494B}"/>
              </a:ext>
            </a:extLst>
          </p:cNvPr>
          <p:cNvSpPr txBox="1"/>
          <p:nvPr/>
        </p:nvSpPr>
        <p:spPr>
          <a:xfrm>
            <a:off x="0" y="5085704"/>
            <a:ext cx="12192000" cy="688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최근 주문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: 5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일 이내가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3,000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명 이상으로 가장 많았음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고객 주문 증가율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: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12 ~ 14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2,219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명으로 가장 많음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5B59785-582D-CD3C-ADE4-76310BFA0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487" y="1249434"/>
            <a:ext cx="4905375" cy="35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04DF4181-D1C1-0671-0ACE-8815AC609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249" y="1249434"/>
            <a:ext cx="4838700" cy="35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7D5E00A-F6DC-350A-8332-5D97ED8B1F2E}"/>
              </a:ext>
            </a:extLst>
          </p:cNvPr>
          <p:cNvSpPr txBox="1"/>
          <p:nvPr/>
        </p:nvSpPr>
        <p:spPr>
          <a:xfrm>
            <a:off x="0" y="260741"/>
            <a:ext cx="12192000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 E D A &gt;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D2E6CED1-0C7D-C3B7-0968-BD2CC6298D6E}"/>
                  </a:ext>
                </a:extLst>
              </p14:cNvPr>
              <p14:cNvContentPartPr/>
              <p14:nvPr/>
            </p14:nvContentPartPr>
            <p14:xfrm>
              <a:off x="3062065" y="4701138"/>
              <a:ext cx="1077840" cy="4392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D2E6CED1-0C7D-C3B7-0968-BD2CC6298D6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08425" y="4593138"/>
                <a:ext cx="118548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D6C44D49-50D1-06EB-3C47-97869FD953DF}"/>
                  </a:ext>
                </a:extLst>
              </p14:cNvPr>
              <p14:cNvContentPartPr/>
              <p14:nvPr/>
            </p14:nvContentPartPr>
            <p14:xfrm>
              <a:off x="8039425" y="4691778"/>
              <a:ext cx="1759320" cy="36000"/>
            </p14:xfrm>
          </p:contentPart>
        </mc:Choice>
        <mc:Fallback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D6C44D49-50D1-06EB-3C47-97869FD953D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85425" y="4583778"/>
                <a:ext cx="1866960" cy="251640"/>
              </a:xfrm>
              <a:prstGeom prst="rect">
                <a:avLst/>
              </a:prstGeom>
            </p:spPr>
          </p:pic>
        </mc:Fallback>
      </mc:AlternateContent>
      <p:pic>
        <p:nvPicPr>
          <p:cNvPr id="14" name="그림 13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91BCE9F5-E479-4C4C-DAED-9893531DBE4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74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85318F-52AC-B31F-0F09-4F4A390B6F50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93DC14-184B-C9D0-7B5C-77520F92494B}"/>
              </a:ext>
            </a:extLst>
          </p:cNvPr>
          <p:cNvSpPr txBox="1"/>
          <p:nvPr/>
        </p:nvSpPr>
        <p:spPr>
          <a:xfrm>
            <a:off x="0" y="5154919"/>
            <a:ext cx="12192000" cy="688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선호 로그인 디바이스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: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핸드폰이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71%,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컴퓨터가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29%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앱 사용 시간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: 3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시간이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2,500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명 이상으로 가장 많았음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보통 사용 시간은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2 ~ 4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시간 정도로 보임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918AE93-E040-F1B8-A5DE-370593B1D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365" y="1250323"/>
            <a:ext cx="4905375" cy="35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580CFBF8-5B60-ED87-6E9E-EFB409674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154" y="1182205"/>
            <a:ext cx="3564326" cy="3727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68E7D1C-9108-E72F-1399-24F3C47640CD}"/>
              </a:ext>
            </a:extLst>
          </p:cNvPr>
          <p:cNvSpPr txBox="1"/>
          <p:nvPr/>
        </p:nvSpPr>
        <p:spPr>
          <a:xfrm>
            <a:off x="0" y="260741"/>
            <a:ext cx="12192000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 E D A &gt;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5C4811B2-2B3D-5606-ED69-DB396C2856B9}"/>
                  </a:ext>
                </a:extLst>
              </p14:cNvPr>
              <p14:cNvContentPartPr/>
              <p14:nvPr/>
            </p14:nvContentPartPr>
            <p14:xfrm>
              <a:off x="8212225" y="4726698"/>
              <a:ext cx="1060200" cy="900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5C4811B2-2B3D-5606-ED69-DB396C2856B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58225" y="4619058"/>
                <a:ext cx="1167840" cy="22464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그림 6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851119F6-2F07-D93B-7331-2196D06241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845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85318F-52AC-B31F-0F09-4F4A390B6F50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93DC14-184B-C9D0-7B5C-77520F92494B}"/>
              </a:ext>
            </a:extLst>
          </p:cNvPr>
          <p:cNvSpPr txBox="1"/>
          <p:nvPr/>
        </p:nvSpPr>
        <p:spPr>
          <a:xfrm>
            <a:off x="0" y="5154919"/>
            <a:ext cx="12192000" cy="688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선호 구매 제품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: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핸드폰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37%,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랩탑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36%,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패션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15%,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식품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7%,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기타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선호 구매 수단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:  Debit card(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직불카드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Credit Card(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신용카드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72%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C6D1B14-5C59-36DA-CF5C-318191561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683" y="1257307"/>
            <a:ext cx="4314974" cy="3711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4D7B7726-C3C0-A23F-8486-AC2A7B8CB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560" y="1257306"/>
            <a:ext cx="4017701" cy="3711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1E917C-7BE7-17CA-074F-6BAB4E0CCD55}"/>
              </a:ext>
            </a:extLst>
          </p:cNvPr>
          <p:cNvSpPr txBox="1"/>
          <p:nvPr/>
        </p:nvSpPr>
        <p:spPr>
          <a:xfrm>
            <a:off x="0" y="260741"/>
            <a:ext cx="12192000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 E D A &gt;</a:t>
            </a:r>
          </a:p>
        </p:txBody>
      </p:sp>
      <p:pic>
        <p:nvPicPr>
          <p:cNvPr id="4" name="그림 3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3C506300-C558-A0D1-53A7-F92232C86E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99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85318F-52AC-B31F-0F09-4F4A390B6F50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93DC14-184B-C9D0-7B5C-77520F92494B}"/>
              </a:ext>
            </a:extLst>
          </p:cNvPr>
          <p:cNvSpPr txBox="1"/>
          <p:nvPr/>
        </p:nvSpPr>
        <p:spPr>
          <a:xfrm>
            <a:off x="0" y="5154919"/>
            <a:ext cx="12192000" cy="688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고객 만족도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: 2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30%,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3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21%, 5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20%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컴플레인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:  72%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컴플레인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X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F863CC88-0283-92E5-DBB7-86FA3DC3C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272" y="1257306"/>
            <a:ext cx="3549270" cy="3711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D7B40FC7-665D-FA36-83C2-2A84DCC51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591" y="1257306"/>
            <a:ext cx="3549269" cy="3711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2ADC32E-56C7-2864-64C7-F63DA0766092}"/>
              </a:ext>
            </a:extLst>
          </p:cNvPr>
          <p:cNvSpPr txBox="1"/>
          <p:nvPr/>
        </p:nvSpPr>
        <p:spPr>
          <a:xfrm>
            <a:off x="0" y="260741"/>
            <a:ext cx="12192000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 E D A &gt;</a:t>
            </a:r>
          </a:p>
        </p:txBody>
      </p:sp>
      <p:pic>
        <p:nvPicPr>
          <p:cNvPr id="4" name="그림 3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80DF378E-E416-2DE6-526A-C81B5B6DE0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957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85318F-52AC-B31F-0F09-4F4A390B6F50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93DC14-184B-C9D0-7B5C-77520F92494B}"/>
              </a:ext>
            </a:extLst>
          </p:cNvPr>
          <p:cNvSpPr txBox="1"/>
          <p:nvPr/>
        </p:nvSpPr>
        <p:spPr>
          <a:xfrm>
            <a:off x="0" y="5154919"/>
            <a:ext cx="12192000" cy="688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지난 달 쌓은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캐쉬백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: 150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포인트가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800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명 이상으로 가장 많음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지난 달 사용 쿠폰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:  1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2,000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명 이상으로 가장 많음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84180FF2-219D-B7E1-D43A-3DB0809DC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352" y="1257306"/>
            <a:ext cx="4838700" cy="35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42C9C7C7-0912-E669-0D3E-37CAB714C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950" y="1257305"/>
            <a:ext cx="4905375" cy="35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344657A-CAD8-E225-BBB3-855D677AD134}"/>
              </a:ext>
            </a:extLst>
          </p:cNvPr>
          <p:cNvSpPr txBox="1"/>
          <p:nvPr/>
        </p:nvSpPr>
        <p:spPr>
          <a:xfrm>
            <a:off x="0" y="260741"/>
            <a:ext cx="12192000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 E D A &gt;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CBA3F6B8-0AFD-21F1-6AFB-1510C55341C6}"/>
                  </a:ext>
                </a:extLst>
              </p14:cNvPr>
              <p14:cNvContentPartPr/>
              <p14:nvPr/>
            </p14:nvContentPartPr>
            <p14:xfrm>
              <a:off x="3234505" y="4709778"/>
              <a:ext cx="984240" cy="3564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CBA3F6B8-0AFD-21F1-6AFB-1510C55341C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80865" y="4602138"/>
                <a:ext cx="109188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BDDB21F3-A040-7B4D-5851-CDB22C6E4598}"/>
                  </a:ext>
                </a:extLst>
              </p14:cNvPr>
              <p14:cNvContentPartPr/>
              <p14:nvPr/>
            </p14:nvContentPartPr>
            <p14:xfrm>
              <a:off x="8574385" y="4752978"/>
              <a:ext cx="784080" cy="2628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BDDB21F3-A040-7B4D-5851-CDB22C6E459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20745" y="4644978"/>
                <a:ext cx="891720" cy="24192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그림 7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C7FC8F5F-ED21-8EC4-3D49-779F6A3E5C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693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85318F-52AC-B31F-0F09-4F4A390B6F50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93DC14-184B-C9D0-7B5C-77520F92494B}"/>
              </a:ext>
            </a:extLst>
          </p:cNvPr>
          <p:cNvSpPr txBox="1"/>
          <p:nvPr/>
        </p:nvSpPr>
        <p:spPr>
          <a:xfrm>
            <a:off x="0" y="5154919"/>
            <a:ext cx="12192000" cy="688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만족도에 따른 고객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이탈률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: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영향을 미치긴 하지만 미미한 수준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최근 주문에 따른 고객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이탈률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: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최근 마지막으로 주문한 고객들이 그렇지 않은 고객보다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이탈률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차이가 남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046B5598-78A4-4465-4CCA-A22C7BF24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76" y="1077227"/>
            <a:ext cx="490537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F3E2421-BF3E-019D-D65A-6BA58860054D}"/>
              </a:ext>
            </a:extLst>
          </p:cNvPr>
          <p:cNvSpPr txBox="1"/>
          <p:nvPr/>
        </p:nvSpPr>
        <p:spPr>
          <a:xfrm>
            <a:off x="0" y="260741"/>
            <a:ext cx="12192000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 E D A &gt;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4BC5EC-7BC9-4C80-F52D-3406BFF03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465" y="1204470"/>
            <a:ext cx="4448269" cy="3488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0ABDBCD8-B152-B36E-BABA-EE6AE62D3339}"/>
                  </a:ext>
                </a:extLst>
              </p14:cNvPr>
              <p14:cNvContentPartPr/>
              <p14:nvPr/>
            </p14:nvContentPartPr>
            <p14:xfrm>
              <a:off x="2906905" y="4657938"/>
              <a:ext cx="965520" cy="1800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0ABDBCD8-B152-B36E-BABA-EE6AE62D333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52905" y="4550298"/>
                <a:ext cx="107316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4ED49B96-822F-C863-4B1C-AB9B1E64C105}"/>
                  </a:ext>
                </a:extLst>
              </p14:cNvPr>
              <p14:cNvContentPartPr/>
              <p14:nvPr/>
            </p14:nvContentPartPr>
            <p14:xfrm>
              <a:off x="8375665" y="4640658"/>
              <a:ext cx="707400" cy="2592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4ED49B96-822F-C863-4B1C-AB9B1E64C10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22025" y="4533018"/>
                <a:ext cx="815040" cy="24156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그림 10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DBB7A7F8-D598-4075-3A5A-E17ADDDB05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374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85318F-52AC-B31F-0F09-4F4A390B6F50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93DC14-184B-C9D0-7B5C-77520F92494B}"/>
              </a:ext>
            </a:extLst>
          </p:cNvPr>
          <p:cNvSpPr txBox="1"/>
          <p:nvPr/>
        </p:nvSpPr>
        <p:spPr>
          <a:xfrm>
            <a:off x="0" y="5154919"/>
            <a:ext cx="12192000" cy="688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컴플레인에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따른 고객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이탈률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: 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컴플레인을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건 쪽과 걸지 않은 쪽의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이탈률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차이가 큼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컴플레인으로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인한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이탈률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(31.67%)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컴플레인을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걸지 않은 고객의 전체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이탈률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(10.93%)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보다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3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배 높음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F4FF7972-2108-2B7A-1582-1C0430C8F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12" y="1266260"/>
            <a:ext cx="490537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3F8A3987-2EB7-06AD-7764-A0A4C17DE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129" y="1342459"/>
            <a:ext cx="4800600" cy="35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43AAAA-7CE5-F8AC-9F9D-A1D1B6861C9C}"/>
              </a:ext>
            </a:extLst>
          </p:cNvPr>
          <p:cNvSpPr txBox="1"/>
          <p:nvPr/>
        </p:nvSpPr>
        <p:spPr>
          <a:xfrm>
            <a:off x="0" y="260741"/>
            <a:ext cx="12192000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 E D A &gt;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F9BE83C0-AFCD-E0E3-F073-7003851DBFBE}"/>
                  </a:ext>
                </a:extLst>
              </p14:cNvPr>
              <p14:cNvContentPartPr/>
              <p14:nvPr/>
            </p14:nvContentPartPr>
            <p14:xfrm>
              <a:off x="3372385" y="4864938"/>
              <a:ext cx="534240" cy="2844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F9BE83C0-AFCD-E0E3-F073-7003851DBFB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18745" y="4757298"/>
                <a:ext cx="641880" cy="24408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그림 7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5A264C07-951E-8925-4E66-B2F7B5B591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761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85318F-52AC-B31F-0F09-4F4A390B6F50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93DC14-184B-C9D0-7B5C-77520F92494B}"/>
              </a:ext>
            </a:extLst>
          </p:cNvPr>
          <p:cNvSpPr txBox="1"/>
          <p:nvPr/>
        </p:nvSpPr>
        <p:spPr>
          <a:xfrm>
            <a:off x="-1" y="5796696"/>
            <a:ext cx="12192000" cy="365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고객 가입 기간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적을 수록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이탈률이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아주 크게 나타남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DA009887-57AB-DF4F-117B-022CD74FE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220" y="709682"/>
            <a:ext cx="7096216" cy="5156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B3AB63-E4E3-8A09-8E52-360067645212}"/>
              </a:ext>
            </a:extLst>
          </p:cNvPr>
          <p:cNvSpPr txBox="1"/>
          <p:nvPr/>
        </p:nvSpPr>
        <p:spPr>
          <a:xfrm>
            <a:off x="0" y="260741"/>
            <a:ext cx="12192000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 E D A &gt;</a:t>
            </a:r>
          </a:p>
        </p:txBody>
      </p:sp>
      <p:pic>
        <p:nvPicPr>
          <p:cNvPr id="4" name="그림 3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AB94AEFD-947B-0B67-0D29-7E0DE48AD5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610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85318F-52AC-B31F-0F09-4F4A390B6F50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D7BC1948-FDC3-873A-61F7-6713C8A09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983" y="1305733"/>
            <a:ext cx="4905375" cy="35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689C5923-50F9-D33E-65D4-088A09C3E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706" y="1305734"/>
            <a:ext cx="4905375" cy="35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3EB7AA-7472-99F2-7AAD-AD68C939279E}"/>
              </a:ext>
            </a:extLst>
          </p:cNvPr>
          <p:cNvSpPr txBox="1"/>
          <p:nvPr/>
        </p:nvSpPr>
        <p:spPr>
          <a:xfrm>
            <a:off x="0" y="5154919"/>
            <a:ext cx="12192000" cy="688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앱 사용시간에 따른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이탈률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: 3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시간 정도 사용이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이탈률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가장 높음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결혼 여부에 따를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이탈률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: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싱글일수록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이탈률이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높음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2819CE-F678-83EF-96B0-78E815B84044}"/>
              </a:ext>
            </a:extLst>
          </p:cNvPr>
          <p:cNvSpPr txBox="1"/>
          <p:nvPr/>
        </p:nvSpPr>
        <p:spPr>
          <a:xfrm>
            <a:off x="0" y="260741"/>
            <a:ext cx="12192000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 E D A &gt;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10485BB4-8D21-494D-79DB-89473E2E0D55}"/>
                  </a:ext>
                </a:extLst>
              </p14:cNvPr>
              <p14:cNvContentPartPr/>
              <p14:nvPr/>
            </p14:nvContentPartPr>
            <p14:xfrm>
              <a:off x="3053425" y="4735698"/>
              <a:ext cx="965520" cy="1764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10485BB4-8D21-494D-79DB-89473E2E0D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99425" y="4627698"/>
                <a:ext cx="107316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1861B008-757D-F4CA-D21C-8E189669840B}"/>
                  </a:ext>
                </a:extLst>
              </p14:cNvPr>
              <p14:cNvContentPartPr/>
              <p14:nvPr/>
            </p14:nvContentPartPr>
            <p14:xfrm>
              <a:off x="8358385" y="4770258"/>
              <a:ext cx="775800" cy="36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1861B008-757D-F4CA-D21C-8E189669840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04745" y="4662258"/>
                <a:ext cx="88344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그림 9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B2376537-1814-7479-52BD-2EFBFCC25A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79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5847F0-D61F-4505-9F9B-EF0371170821}"/>
              </a:ext>
            </a:extLst>
          </p:cNvPr>
          <p:cNvSpPr txBox="1"/>
          <p:nvPr/>
        </p:nvSpPr>
        <p:spPr>
          <a:xfrm>
            <a:off x="0" y="2419293"/>
            <a:ext cx="12192000" cy="868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25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목 적 </a:t>
            </a:r>
            <a:endParaRPr lang="en-US" altLang="ko-KR" sz="2500" b="1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B6471B-3820-49E1-9E38-2C37A3159C41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4BD44F-8D97-434B-9332-573BCBB845F7}"/>
              </a:ext>
            </a:extLst>
          </p:cNvPr>
          <p:cNvSpPr txBox="1"/>
          <p:nvPr/>
        </p:nvSpPr>
        <p:spPr>
          <a:xfrm>
            <a:off x="0" y="2057513"/>
            <a:ext cx="12192000" cy="496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Part 1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AE558F-8563-9336-6CFF-849D537CF734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C3D86DDE-A1DA-ACC0-7A82-14D99F65E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281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7517A2-3057-6547-B208-06777848C549}"/>
              </a:ext>
            </a:extLst>
          </p:cNvPr>
          <p:cNvSpPr txBox="1"/>
          <p:nvPr/>
        </p:nvSpPr>
        <p:spPr>
          <a:xfrm>
            <a:off x="0" y="260741"/>
            <a:ext cx="12192000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 </a:t>
            </a:r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시 각 화 </a:t>
            </a: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&gt;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85318F-52AC-B31F-0F09-4F4A390B6F50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1DC3615B-8F48-F138-2850-C0399DCA8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581" y="227896"/>
            <a:ext cx="7717856" cy="622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46C3839A-9A72-4A64-031B-CB12127E81F4}"/>
                  </a:ext>
                </a:extLst>
              </p14:cNvPr>
              <p14:cNvContentPartPr/>
              <p14:nvPr/>
            </p14:nvContentPartPr>
            <p14:xfrm>
              <a:off x="4114705" y="4933698"/>
              <a:ext cx="35640" cy="32832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46C3839A-9A72-4A64-031B-CB12127E81F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60705" y="4826058"/>
                <a:ext cx="143280" cy="54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F893AFD8-9385-4BEB-0933-7D9521854586}"/>
                  </a:ext>
                </a:extLst>
              </p14:cNvPr>
              <p14:cNvContentPartPr/>
              <p14:nvPr/>
            </p14:nvContentPartPr>
            <p14:xfrm>
              <a:off x="3096625" y="3191658"/>
              <a:ext cx="429120" cy="2952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F893AFD8-9385-4BEB-0933-7D952185458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42985" y="3083658"/>
                <a:ext cx="53676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B0A83CFB-B008-80D2-DEAA-866E37610048}"/>
                  </a:ext>
                </a:extLst>
              </p14:cNvPr>
              <p14:cNvContentPartPr/>
              <p14:nvPr/>
            </p14:nvContentPartPr>
            <p14:xfrm>
              <a:off x="4027945" y="3251778"/>
              <a:ext cx="172080" cy="36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B0A83CFB-B008-80D2-DEAA-866E3761004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974305" y="3144138"/>
                <a:ext cx="27972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그림 9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5812C8C7-90C8-0791-707C-B271BADEC7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258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85318F-52AC-B31F-0F09-4F4A390B6F50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B661D8-A0B1-DB30-6E5C-5F2B0BFCDBAE}"/>
              </a:ext>
            </a:extLst>
          </p:cNvPr>
          <p:cNvSpPr txBox="1"/>
          <p:nvPr/>
        </p:nvSpPr>
        <p:spPr>
          <a:xfrm>
            <a:off x="-1" y="142519"/>
            <a:ext cx="12192000" cy="606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2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⭐ 정리 ⭐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15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이탈률</a:t>
            </a:r>
            <a:r>
              <a:rPr lang="ko-KR" altLang="en-US" sz="115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150" dirty="0">
                <a:latin typeface="HY신명조" panose="02030600000101010101" pitchFamily="18" charset="-127"/>
                <a:ea typeface="HY신명조" panose="02030600000101010101" pitchFamily="18" charset="-127"/>
              </a:rPr>
              <a:t>: </a:t>
            </a:r>
            <a:r>
              <a:rPr lang="ko-KR" altLang="en-US" sz="1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이탈 </a:t>
            </a:r>
            <a:r>
              <a:rPr lang="en-US" altLang="ko-KR" sz="1150" dirty="0">
                <a:latin typeface="HY신명조" panose="02030600000101010101" pitchFamily="18" charset="-127"/>
                <a:ea typeface="HY신명조" panose="02030600000101010101" pitchFamily="18" charset="-127"/>
              </a:rPr>
              <a:t>X - 83%, </a:t>
            </a:r>
            <a:r>
              <a:rPr lang="ko-KR" altLang="en-US" sz="1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이탈 </a:t>
            </a:r>
            <a:r>
              <a:rPr lang="en-US" altLang="ko-KR" sz="1150" dirty="0">
                <a:latin typeface="HY신명조" panose="02030600000101010101" pitchFamily="18" charset="-127"/>
                <a:ea typeface="HY신명조" panose="02030600000101010101" pitchFamily="18" charset="-127"/>
              </a:rPr>
              <a:t>O - 17%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150" dirty="0">
                <a:latin typeface="HY신명조" panose="02030600000101010101" pitchFamily="18" charset="-127"/>
                <a:ea typeface="HY신명조" panose="02030600000101010101" pitchFamily="18" charset="-127"/>
              </a:rPr>
              <a:t>근무기간 </a:t>
            </a:r>
            <a:r>
              <a:rPr lang="en-US" altLang="ko-KR" sz="1150" dirty="0">
                <a:latin typeface="HY신명조" panose="02030600000101010101" pitchFamily="18" charset="-127"/>
                <a:ea typeface="HY신명조" panose="02030600000101010101" pitchFamily="18" charset="-127"/>
              </a:rPr>
              <a:t>: 0 ~ 5</a:t>
            </a:r>
            <a:r>
              <a:rPr lang="ko-KR" altLang="en-US" sz="1150" dirty="0">
                <a:latin typeface="HY신명조" panose="02030600000101010101" pitchFamily="18" charset="-127"/>
                <a:ea typeface="HY신명조" panose="02030600000101010101" pitchFamily="18" charset="-127"/>
              </a:rPr>
              <a:t>년이 </a:t>
            </a:r>
            <a:r>
              <a:rPr lang="en-US" altLang="ko-KR" sz="1150" dirty="0">
                <a:latin typeface="HY신명조" panose="02030600000101010101" pitchFamily="18" charset="-127"/>
                <a:ea typeface="HY신명조" panose="02030600000101010101" pitchFamily="18" charset="-127"/>
              </a:rPr>
              <a:t>2000</a:t>
            </a:r>
            <a:r>
              <a:rPr lang="ko-KR" altLang="en-US" sz="115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 이상으로 가장 많았음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지난 달 총 주문 수 </a:t>
            </a:r>
            <a:r>
              <a:rPr lang="en-US" altLang="ko-KR" sz="1150" dirty="0">
                <a:latin typeface="HY신명조" panose="02030600000101010101" pitchFamily="18" charset="-127"/>
                <a:ea typeface="HY신명조" panose="02030600000101010101" pitchFamily="18" charset="-127"/>
              </a:rPr>
              <a:t>: 0 ~ 2</a:t>
            </a:r>
            <a:r>
              <a:rPr lang="ko-KR" altLang="en-US" sz="1150" dirty="0">
                <a:latin typeface="HY신명조" panose="02030600000101010101" pitchFamily="18" charset="-127"/>
                <a:ea typeface="HY신명조" panose="02030600000101010101" pitchFamily="18" charset="-127"/>
              </a:rPr>
              <a:t>번이 </a:t>
            </a:r>
            <a:r>
              <a:rPr lang="en-US" altLang="ko-KR" sz="1150" dirty="0">
                <a:latin typeface="HY신명조" panose="02030600000101010101" pitchFamily="18" charset="-127"/>
                <a:ea typeface="HY신명조" panose="02030600000101010101" pitchFamily="18" charset="-127"/>
              </a:rPr>
              <a:t>3500</a:t>
            </a:r>
            <a:r>
              <a:rPr lang="ko-KR" altLang="en-US" sz="1150" dirty="0">
                <a:latin typeface="HY신명조" panose="02030600000101010101" pitchFamily="18" charset="-127"/>
                <a:ea typeface="HY신명조" panose="02030600000101010101" pitchFamily="18" charset="-127"/>
              </a:rPr>
              <a:t>명 이상으로 가장 많았음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최근 주문 </a:t>
            </a:r>
            <a:r>
              <a:rPr lang="en-US" altLang="ko-KR" sz="1150" dirty="0">
                <a:latin typeface="HY신명조" panose="02030600000101010101" pitchFamily="18" charset="-127"/>
                <a:ea typeface="HY신명조" panose="02030600000101010101" pitchFamily="18" charset="-127"/>
              </a:rPr>
              <a:t>: 5</a:t>
            </a:r>
            <a:r>
              <a:rPr lang="ko-KR" altLang="en-US" sz="1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일 이내가 </a:t>
            </a:r>
            <a:r>
              <a:rPr lang="en-US" altLang="ko-KR" sz="1150" dirty="0">
                <a:latin typeface="HY신명조" panose="02030600000101010101" pitchFamily="18" charset="-127"/>
                <a:ea typeface="HY신명조" panose="02030600000101010101" pitchFamily="18" charset="-127"/>
              </a:rPr>
              <a:t>3000</a:t>
            </a:r>
            <a:r>
              <a:rPr lang="ko-KR" altLang="en-US" sz="1150" dirty="0">
                <a:latin typeface="HY신명조" panose="02030600000101010101" pitchFamily="18" charset="-127"/>
                <a:ea typeface="HY신명조" panose="02030600000101010101" pitchFamily="18" charset="-127"/>
              </a:rPr>
              <a:t>명 이상으로 가장 많았음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150" dirty="0">
                <a:latin typeface="HY신명조" panose="02030600000101010101" pitchFamily="18" charset="-127"/>
                <a:ea typeface="HY신명조" panose="02030600000101010101" pitchFamily="18" charset="-127"/>
              </a:rPr>
              <a:t>고객 주문 증가율 </a:t>
            </a:r>
            <a:r>
              <a:rPr lang="en-US" altLang="ko-KR" sz="1150" dirty="0">
                <a:latin typeface="HY신명조" panose="02030600000101010101" pitchFamily="18" charset="-127"/>
                <a:ea typeface="HY신명조" panose="02030600000101010101" pitchFamily="18" charset="-127"/>
              </a:rPr>
              <a:t>: 14</a:t>
            </a:r>
            <a:r>
              <a:rPr lang="ko-KR" altLang="en-US" sz="115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</a:t>
            </a:r>
            <a:r>
              <a:rPr lang="en-US" altLang="ko-KR" sz="1150" dirty="0">
                <a:latin typeface="HY신명조" panose="02030600000101010101" pitchFamily="18" charset="-127"/>
                <a:ea typeface="HY신명조" panose="02030600000101010101" pitchFamily="18" charset="-127"/>
              </a:rPr>
              <a:t>750</a:t>
            </a:r>
            <a:r>
              <a:rPr lang="ko-KR" altLang="en-US" sz="1150" dirty="0">
                <a:latin typeface="HY신명조" panose="02030600000101010101" pitchFamily="18" charset="-127"/>
                <a:ea typeface="HY신명조" panose="02030600000101010101" pitchFamily="18" charset="-127"/>
              </a:rPr>
              <a:t>명으로 가장 많음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선호하는 로그인 디바이스 </a:t>
            </a:r>
            <a:r>
              <a:rPr lang="en-US" altLang="ko-KR" sz="1150" dirty="0">
                <a:latin typeface="HY신명조" panose="02030600000101010101" pitchFamily="18" charset="-127"/>
                <a:ea typeface="HY신명조" panose="02030600000101010101" pitchFamily="18" charset="-127"/>
              </a:rPr>
              <a:t>: Mobile Phone</a:t>
            </a:r>
            <a:r>
              <a:rPr lang="ko-KR" altLang="en-US" sz="1150" dirty="0">
                <a:latin typeface="HY신명조" panose="02030600000101010101" pitchFamily="18" charset="-127"/>
                <a:ea typeface="HY신명조" panose="02030600000101010101" pitchFamily="18" charset="-127"/>
              </a:rPr>
              <a:t>과 </a:t>
            </a:r>
            <a:r>
              <a:rPr lang="en-US" altLang="ko-KR" sz="1150" dirty="0">
                <a:latin typeface="HY신명조" panose="02030600000101010101" pitchFamily="18" charset="-127"/>
                <a:ea typeface="HY신명조" panose="02030600000101010101" pitchFamily="18" charset="-127"/>
              </a:rPr>
              <a:t>Phone </a:t>
            </a:r>
            <a:r>
              <a:rPr lang="ko-KR" altLang="en-US" sz="115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합쳐줌</a:t>
            </a:r>
            <a:r>
              <a:rPr lang="en-US" altLang="ko-KR" sz="115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150" dirty="0">
                <a:latin typeface="HY신명조" panose="02030600000101010101" pitchFamily="18" charset="-127"/>
                <a:ea typeface="HY신명조" panose="02030600000101010101" pitchFamily="18" charset="-127"/>
              </a:rPr>
              <a:t>모바일 폰이 </a:t>
            </a:r>
            <a:r>
              <a:rPr lang="en-US" altLang="ko-KR" sz="1150" dirty="0">
                <a:latin typeface="HY신명조" panose="02030600000101010101" pitchFamily="18" charset="-127"/>
                <a:ea typeface="HY신명조" panose="02030600000101010101" pitchFamily="18" charset="-127"/>
              </a:rPr>
              <a:t>71%, </a:t>
            </a:r>
            <a:r>
              <a:rPr lang="ko-KR" altLang="en-US" sz="1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컴퓨터가 </a:t>
            </a:r>
            <a:r>
              <a:rPr lang="en-US" altLang="ko-KR" sz="1150" dirty="0">
                <a:latin typeface="HY신명조" panose="02030600000101010101" pitchFamily="18" charset="-127"/>
                <a:ea typeface="HY신명조" panose="02030600000101010101" pitchFamily="18" charset="-127"/>
              </a:rPr>
              <a:t>29%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선호하는 구매 </a:t>
            </a:r>
            <a:r>
              <a:rPr lang="en-US" altLang="ko-KR" sz="1150" dirty="0">
                <a:latin typeface="HY신명조" panose="02030600000101010101" pitchFamily="18" charset="-127"/>
                <a:ea typeface="HY신명조" panose="02030600000101010101" pitchFamily="18" charset="-127"/>
              </a:rPr>
              <a:t>: 1. </a:t>
            </a:r>
            <a:r>
              <a:rPr lang="ko-KR" altLang="en-US" sz="1150" dirty="0">
                <a:latin typeface="HY신명조" panose="02030600000101010101" pitchFamily="18" charset="-127"/>
                <a:ea typeface="HY신명조" panose="02030600000101010101" pitchFamily="18" charset="-127"/>
              </a:rPr>
              <a:t>모바일 폰 </a:t>
            </a:r>
            <a:r>
              <a:rPr lang="en-US" altLang="ko-KR" sz="1150" dirty="0">
                <a:latin typeface="HY신명조" panose="02030600000101010101" pitchFamily="18" charset="-127"/>
                <a:ea typeface="HY신명조" panose="02030600000101010101" pitchFamily="18" charset="-127"/>
              </a:rPr>
              <a:t>37%, </a:t>
            </a:r>
            <a:r>
              <a:rPr lang="ko-KR" altLang="en-US" sz="115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랩탑</a:t>
            </a:r>
            <a:r>
              <a:rPr lang="ko-KR" altLang="en-US" sz="115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150" dirty="0">
                <a:latin typeface="HY신명조" panose="02030600000101010101" pitchFamily="18" charset="-127"/>
                <a:ea typeface="HY신명조" panose="02030600000101010101" pitchFamily="18" charset="-127"/>
              </a:rPr>
              <a:t>36%, </a:t>
            </a:r>
            <a:r>
              <a:rPr lang="ko-KR" altLang="en-US" sz="1150" dirty="0">
                <a:latin typeface="HY신명조" panose="02030600000101010101" pitchFamily="18" charset="-127"/>
                <a:ea typeface="HY신명조" panose="02030600000101010101" pitchFamily="18" charset="-127"/>
              </a:rPr>
              <a:t>패션 </a:t>
            </a:r>
            <a:r>
              <a:rPr lang="en-US" altLang="ko-KR" sz="1150" dirty="0">
                <a:latin typeface="HY신명조" panose="02030600000101010101" pitchFamily="18" charset="-127"/>
                <a:ea typeface="HY신명조" panose="02030600000101010101" pitchFamily="18" charset="-127"/>
              </a:rPr>
              <a:t>15%, </a:t>
            </a:r>
            <a:r>
              <a:rPr lang="ko-KR" altLang="en-US" sz="1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식품 </a:t>
            </a:r>
            <a:r>
              <a:rPr lang="en-US" altLang="ko-KR" sz="1150" dirty="0">
                <a:latin typeface="HY신명조" panose="02030600000101010101" pitchFamily="18" charset="-127"/>
                <a:ea typeface="HY신명조" panose="02030600000101010101" pitchFamily="18" charset="-127"/>
              </a:rPr>
              <a:t>7%, </a:t>
            </a:r>
            <a:r>
              <a:rPr lang="ko-KR" altLang="en-US" sz="115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기타 </a:t>
            </a:r>
            <a:r>
              <a:rPr lang="en-US" altLang="ko-KR" sz="1150" dirty="0">
                <a:latin typeface="HY신명조" panose="02030600000101010101" pitchFamily="18" charset="-127"/>
                <a:ea typeface="HY신명조" panose="02030600000101010101" pitchFamily="18" charset="-127"/>
              </a:rPr>
              <a:t>5%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선호하는 구매 수단 </a:t>
            </a:r>
            <a:r>
              <a:rPr lang="en-US" altLang="ko-KR" sz="1150" dirty="0">
                <a:latin typeface="HY신명조" panose="02030600000101010101" pitchFamily="18" charset="-127"/>
                <a:ea typeface="HY신명조" panose="02030600000101010101" pitchFamily="18" charset="-127"/>
              </a:rPr>
              <a:t>: Debit card(</a:t>
            </a:r>
            <a:r>
              <a:rPr lang="ko-KR" altLang="en-US" sz="1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직불카드</a:t>
            </a:r>
            <a:r>
              <a:rPr lang="en-US" altLang="ko-KR" sz="1150" dirty="0">
                <a:latin typeface="HY신명조" panose="02030600000101010101" pitchFamily="18" charset="-127"/>
                <a:ea typeface="HY신명조" panose="02030600000101010101" pitchFamily="18" charset="-127"/>
              </a:rPr>
              <a:t>) 41% Credit Card(</a:t>
            </a:r>
            <a:r>
              <a:rPr lang="ko-KR" altLang="en-US" sz="1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신용카드</a:t>
            </a:r>
            <a:r>
              <a:rPr lang="en-US" altLang="ko-KR" sz="1150" dirty="0">
                <a:latin typeface="HY신명조" panose="02030600000101010101" pitchFamily="18" charset="-127"/>
                <a:ea typeface="HY신명조" panose="02030600000101010101" pitchFamily="18" charset="-127"/>
              </a:rPr>
              <a:t>) 32%, e-wallet 11%, cash on delivery 9%, UPI(</a:t>
            </a:r>
            <a:r>
              <a:rPr lang="ko-KR" altLang="en-US" sz="115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유니온페이</a:t>
            </a:r>
            <a:r>
              <a:rPr lang="en-US" altLang="ko-KR" sz="1150" dirty="0">
                <a:latin typeface="HY신명조" panose="02030600000101010101" pitchFamily="18" charset="-127"/>
                <a:ea typeface="HY신명조" panose="02030600000101010101" pitchFamily="18" charset="-127"/>
              </a:rPr>
              <a:t>) 7%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150" dirty="0">
                <a:latin typeface="HY신명조" panose="02030600000101010101" pitchFamily="18" charset="-127"/>
                <a:ea typeface="HY신명조" panose="02030600000101010101" pitchFamily="18" charset="-127"/>
              </a:rPr>
              <a:t>고객만족도 </a:t>
            </a:r>
            <a:r>
              <a:rPr lang="en-US" altLang="ko-KR" sz="1150" dirty="0">
                <a:latin typeface="HY신명조" panose="02030600000101010101" pitchFamily="18" charset="-127"/>
                <a:ea typeface="HY신명조" panose="02030600000101010101" pitchFamily="18" charset="-127"/>
              </a:rPr>
              <a:t>: 1</a:t>
            </a:r>
            <a:r>
              <a:rPr lang="ko-KR" altLang="en-US" sz="1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점</a:t>
            </a:r>
            <a:r>
              <a:rPr lang="en-US" altLang="ko-KR" sz="1150" dirty="0">
                <a:latin typeface="HY신명조" panose="02030600000101010101" pitchFamily="18" charset="-127"/>
                <a:ea typeface="HY신명조" panose="02030600000101010101" pitchFamily="18" charset="-127"/>
              </a:rPr>
              <a:t>(10%), 2</a:t>
            </a:r>
            <a:r>
              <a:rPr lang="ko-KR" altLang="en-US" sz="1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점</a:t>
            </a:r>
            <a:r>
              <a:rPr lang="en-US" altLang="ko-KR" sz="1150" dirty="0">
                <a:latin typeface="HY신명조" panose="02030600000101010101" pitchFamily="18" charset="-127"/>
                <a:ea typeface="HY신명조" panose="02030600000101010101" pitchFamily="18" charset="-127"/>
              </a:rPr>
              <a:t>(30%), 3</a:t>
            </a:r>
            <a:r>
              <a:rPr lang="ko-KR" altLang="en-US" sz="1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점</a:t>
            </a:r>
            <a:r>
              <a:rPr lang="en-US" altLang="ko-KR" sz="1150" dirty="0">
                <a:latin typeface="HY신명조" panose="02030600000101010101" pitchFamily="18" charset="-127"/>
                <a:ea typeface="HY신명조" panose="02030600000101010101" pitchFamily="18" charset="-127"/>
              </a:rPr>
              <a:t>(21%), 4</a:t>
            </a:r>
            <a:r>
              <a:rPr lang="ko-KR" altLang="en-US" sz="1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점</a:t>
            </a:r>
            <a:r>
              <a:rPr lang="en-US" altLang="ko-KR" sz="1150" dirty="0">
                <a:latin typeface="HY신명조" panose="02030600000101010101" pitchFamily="18" charset="-127"/>
                <a:ea typeface="HY신명조" panose="02030600000101010101" pitchFamily="18" charset="-127"/>
              </a:rPr>
              <a:t>(19%), 5</a:t>
            </a:r>
            <a:r>
              <a:rPr lang="ko-KR" altLang="en-US" sz="1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점</a:t>
            </a:r>
            <a:r>
              <a:rPr lang="en-US" altLang="ko-KR" sz="1150" dirty="0">
                <a:latin typeface="HY신명조" panose="02030600000101010101" pitchFamily="18" charset="-127"/>
                <a:ea typeface="HY신명조" panose="02030600000101010101" pitchFamily="18" charset="-127"/>
              </a:rPr>
              <a:t>(20%)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15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가입기간</a:t>
            </a:r>
            <a:r>
              <a:rPr lang="en-US" altLang="ko-KR" sz="115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15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개월</a:t>
            </a:r>
            <a:r>
              <a:rPr lang="en-US" altLang="ko-KR" sz="1150" dirty="0">
                <a:latin typeface="HY신명조" panose="02030600000101010101" pitchFamily="18" charset="-127"/>
                <a:ea typeface="HY신명조" panose="02030600000101010101" pitchFamily="18" charset="-127"/>
              </a:rPr>
              <a:t>) : </a:t>
            </a:r>
            <a:r>
              <a:rPr lang="ko-KR" altLang="en-US" sz="1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적을 수록 많이 이탈함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15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컴플레인</a:t>
            </a:r>
            <a:r>
              <a:rPr lang="ko-KR" altLang="en-US" sz="115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150" dirty="0">
                <a:latin typeface="HY신명조" panose="02030600000101010101" pitchFamily="18" charset="-127"/>
                <a:ea typeface="HY신명조" panose="02030600000101010101" pitchFamily="18" charset="-127"/>
              </a:rPr>
              <a:t>: </a:t>
            </a:r>
            <a:r>
              <a:rPr lang="ko-KR" altLang="en-US" sz="115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컴플레인</a:t>
            </a:r>
            <a:r>
              <a:rPr lang="ko-KR" altLang="en-US" sz="115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150" dirty="0">
                <a:latin typeface="HY신명조" panose="02030600000101010101" pitchFamily="18" charset="-127"/>
                <a:ea typeface="HY신명조" panose="02030600000101010101" pitchFamily="18" charset="-127"/>
              </a:rPr>
              <a:t>X - 72%, </a:t>
            </a:r>
            <a:r>
              <a:rPr lang="ko-KR" altLang="en-US" sz="115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컴플레인</a:t>
            </a:r>
            <a:r>
              <a:rPr lang="ko-KR" altLang="en-US" sz="115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150" dirty="0">
                <a:latin typeface="HY신명조" panose="02030600000101010101" pitchFamily="18" charset="-127"/>
                <a:ea typeface="HY신명조" panose="02030600000101010101" pitchFamily="18" charset="-127"/>
              </a:rPr>
              <a:t>O - 28%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전 달 </a:t>
            </a:r>
            <a:r>
              <a:rPr lang="ko-KR" altLang="en-US" sz="115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캐쉬백</a:t>
            </a:r>
            <a:r>
              <a:rPr lang="ko-KR" altLang="en-US" sz="115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150" dirty="0">
                <a:latin typeface="HY신명조" panose="02030600000101010101" pitchFamily="18" charset="-127"/>
                <a:ea typeface="HY신명조" panose="02030600000101010101" pitchFamily="18" charset="-127"/>
              </a:rPr>
              <a:t>: 150 </a:t>
            </a:r>
            <a:r>
              <a:rPr lang="ko-KR" altLang="en-US" sz="1150" dirty="0">
                <a:latin typeface="HY신명조" panose="02030600000101010101" pitchFamily="18" charset="-127"/>
                <a:ea typeface="HY신명조" panose="02030600000101010101" pitchFamily="18" charset="-127"/>
              </a:rPr>
              <a:t>포인트가 </a:t>
            </a:r>
            <a:r>
              <a:rPr lang="en-US" altLang="ko-KR" sz="1150" dirty="0">
                <a:latin typeface="HY신명조" panose="02030600000101010101" pitchFamily="18" charset="-127"/>
                <a:ea typeface="HY신명조" panose="02030600000101010101" pitchFamily="18" charset="-127"/>
              </a:rPr>
              <a:t>800</a:t>
            </a:r>
            <a:r>
              <a:rPr lang="ko-KR" altLang="en-US" sz="1150" dirty="0">
                <a:latin typeface="HY신명조" panose="02030600000101010101" pitchFamily="18" charset="-127"/>
                <a:ea typeface="HY신명조" panose="02030600000101010101" pitchFamily="18" charset="-127"/>
              </a:rPr>
              <a:t>명 이상으로 가장 많음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쿠폰 사용 </a:t>
            </a:r>
            <a:r>
              <a:rPr lang="en-US" altLang="ko-KR" sz="1150" dirty="0">
                <a:latin typeface="HY신명조" panose="02030600000101010101" pitchFamily="18" charset="-127"/>
                <a:ea typeface="HY신명조" panose="02030600000101010101" pitchFamily="18" charset="-127"/>
              </a:rPr>
              <a:t>: 1</a:t>
            </a:r>
            <a:r>
              <a:rPr lang="ko-KR" altLang="en-US" sz="115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 사용이 </a:t>
            </a:r>
            <a:r>
              <a:rPr lang="en-US" altLang="ko-KR" sz="1150" dirty="0">
                <a:latin typeface="HY신명조" panose="02030600000101010101" pitchFamily="18" charset="-127"/>
                <a:ea typeface="HY신명조" panose="02030600000101010101" pitchFamily="18" charset="-127"/>
              </a:rPr>
              <a:t>2000</a:t>
            </a:r>
            <a:r>
              <a:rPr lang="ko-KR" altLang="en-US" sz="1150" dirty="0">
                <a:latin typeface="HY신명조" panose="02030600000101010101" pitchFamily="18" charset="-127"/>
                <a:ea typeface="HY신명조" panose="02030600000101010101" pitchFamily="18" charset="-127"/>
              </a:rPr>
              <a:t>명 이상으로 가장 많음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150" dirty="0">
                <a:latin typeface="HY신명조" panose="02030600000101010101" pitchFamily="18" charset="-127"/>
                <a:ea typeface="HY신명조" panose="02030600000101010101" pitchFamily="18" charset="-127"/>
              </a:rPr>
              <a:t>결혼 여부 </a:t>
            </a:r>
            <a:r>
              <a:rPr lang="en-US" altLang="ko-KR" sz="1150" dirty="0">
                <a:latin typeface="HY신명조" panose="02030600000101010101" pitchFamily="18" charset="-127"/>
                <a:ea typeface="HY신명조" panose="02030600000101010101" pitchFamily="18" charset="-127"/>
              </a:rPr>
              <a:t>: </a:t>
            </a:r>
            <a:r>
              <a:rPr lang="ko-KR" altLang="en-US" sz="1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싱글이 </a:t>
            </a:r>
            <a:r>
              <a:rPr lang="ko-KR" altLang="en-US" sz="115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이탈률</a:t>
            </a:r>
            <a:r>
              <a:rPr lang="ko-KR" altLang="en-US" sz="1150" dirty="0">
                <a:latin typeface="HY신명조" panose="02030600000101010101" pitchFamily="18" charset="-127"/>
                <a:ea typeface="HY신명조" panose="02030600000101010101" pitchFamily="18" charset="-127"/>
              </a:rPr>
              <a:t> 더 높음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150" dirty="0">
                <a:latin typeface="HY신명조" panose="02030600000101010101" pitchFamily="18" charset="-127"/>
                <a:ea typeface="HY신명조" panose="02030600000101010101" pitchFamily="18" charset="-127"/>
              </a:rPr>
              <a:t>고객만족도는 </a:t>
            </a:r>
            <a:r>
              <a:rPr lang="ko-KR" altLang="en-US" sz="115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이탈률에</a:t>
            </a:r>
            <a:r>
              <a:rPr lang="ko-KR" altLang="en-US" sz="1150" dirty="0">
                <a:latin typeface="HY신명조" panose="02030600000101010101" pitchFamily="18" charset="-127"/>
                <a:ea typeface="HY신명조" panose="02030600000101010101" pitchFamily="18" charset="-127"/>
              </a:rPr>
              <a:t> 영향 미침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150" dirty="0" err="1">
                <a:highlight>
                  <a:srgbClr val="FFFF00"/>
                </a:highlight>
                <a:latin typeface="HY신명조" panose="02030600000101010101" pitchFamily="18" charset="-127"/>
                <a:ea typeface="HY신명조" panose="02030600000101010101" pitchFamily="18" charset="-127"/>
              </a:rPr>
              <a:t>이탈률에</a:t>
            </a:r>
            <a:r>
              <a:rPr lang="ko-KR" altLang="en-US" sz="1150" dirty="0">
                <a:highlight>
                  <a:srgbClr val="FFFF00"/>
                </a:highlight>
                <a:latin typeface="HY신명조" panose="02030600000101010101" pitchFamily="18" charset="-127"/>
                <a:ea typeface="HY신명조" panose="02030600000101010101" pitchFamily="18" charset="-127"/>
              </a:rPr>
              <a:t> 가장 큰 영향을 미치는 변수는 가입 기간 및 </a:t>
            </a:r>
            <a:r>
              <a:rPr lang="ko-KR" altLang="en-US" sz="1150" dirty="0" err="1">
                <a:highlight>
                  <a:srgbClr val="FFFF00"/>
                </a:highlight>
                <a:latin typeface="HY신명조" panose="02030600000101010101" pitchFamily="18" charset="-127"/>
                <a:ea typeface="HY신명조" panose="02030600000101010101" pitchFamily="18" charset="-127"/>
              </a:rPr>
              <a:t>컴플레인</a:t>
            </a:r>
            <a:endParaRPr lang="en-US" altLang="ko-KR" sz="1150" dirty="0">
              <a:highlight>
                <a:srgbClr val="FFFF00"/>
              </a:highlight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4" name="그림 3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3B83DB0D-335F-6BDC-7C89-0F18C7D47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961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85318F-52AC-B31F-0F09-4F4A390B6F50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0EFE7C9-C1E7-0C17-6E5F-5690D643C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611" y="1005217"/>
            <a:ext cx="2742452" cy="383738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C22C4F2-1ACE-ECA1-A107-2FDFE5C274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5" t="1207" r="-655" b="-1207"/>
          <a:stretch/>
        </p:blipFill>
        <p:spPr>
          <a:xfrm>
            <a:off x="6933141" y="1009530"/>
            <a:ext cx="2632112" cy="39075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F5E9FEE-917B-8C16-0615-FEAE46F96CB6}"/>
              </a:ext>
            </a:extLst>
          </p:cNvPr>
          <p:cNvSpPr txBox="1"/>
          <p:nvPr/>
        </p:nvSpPr>
        <p:spPr>
          <a:xfrm>
            <a:off x="0" y="5154919"/>
            <a:ext cx="12192000" cy="1011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총 데이터 수가 너무 적어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결측치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drop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할 수 없음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결측치를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채우면 분석에 영향 감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각 변수의 평균값으로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결측치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처리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 +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중복값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0)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125C8BC-1470-AB73-ECFB-CE250A1EAB7A}"/>
              </a:ext>
            </a:extLst>
          </p:cNvPr>
          <p:cNvCxnSpPr/>
          <p:nvPr/>
        </p:nvCxnSpPr>
        <p:spPr>
          <a:xfrm>
            <a:off x="5270740" y="2889849"/>
            <a:ext cx="1431985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5CCD1E1-3E27-8AF5-FEDC-D7DE5B697F23}"/>
              </a:ext>
            </a:extLst>
          </p:cNvPr>
          <p:cNvSpPr txBox="1"/>
          <p:nvPr/>
        </p:nvSpPr>
        <p:spPr>
          <a:xfrm>
            <a:off x="0" y="260741"/>
            <a:ext cx="12192000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 E D A &gt;</a:t>
            </a:r>
          </a:p>
        </p:txBody>
      </p:sp>
      <p:pic>
        <p:nvPicPr>
          <p:cNvPr id="3" name="그림 2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AD6D8468-1305-946B-08A3-CFDB0AA7A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761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85318F-52AC-B31F-0F09-4F4A390B6F50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5E9FEE-917B-8C16-0615-FEAE46F96CB6}"/>
              </a:ext>
            </a:extLst>
          </p:cNvPr>
          <p:cNvSpPr txBox="1"/>
          <p:nvPr/>
        </p:nvSpPr>
        <p:spPr>
          <a:xfrm>
            <a:off x="0" y="5154919"/>
            <a:ext cx="12192000" cy="1011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같은 이름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합쳐줌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Mobile phone – Phone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CC – Credit Card  /  COD – Cash On Delivery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CCD1E1-3E27-8AF5-FEDC-D7DE5B697F23}"/>
              </a:ext>
            </a:extLst>
          </p:cNvPr>
          <p:cNvSpPr txBox="1"/>
          <p:nvPr/>
        </p:nvSpPr>
        <p:spPr>
          <a:xfrm>
            <a:off x="0" y="260741"/>
            <a:ext cx="12192000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 E D A &gt;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B18995C-2629-9C4B-BF6D-CB87126F9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453" y="1118112"/>
            <a:ext cx="4482142" cy="398570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7C7177D-BFC0-DA7B-137F-7D066AC16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850612"/>
            <a:ext cx="4394952" cy="452070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B84A25B4-6F25-D234-2B8E-BF4EEFBDC45F}"/>
                  </a:ext>
                </a:extLst>
              </p14:cNvPr>
              <p14:cNvContentPartPr/>
              <p14:nvPr/>
            </p14:nvContentPartPr>
            <p14:xfrm>
              <a:off x="1733305" y="2466618"/>
              <a:ext cx="568800" cy="3528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B84A25B4-6F25-D234-2B8E-BF4EEFBDC45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79665" y="2358978"/>
                <a:ext cx="67644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F64BBB1A-FF9E-E2B0-E088-B1E7B40EE996}"/>
                  </a:ext>
                </a:extLst>
              </p14:cNvPr>
              <p14:cNvContentPartPr/>
              <p14:nvPr/>
            </p14:nvContentPartPr>
            <p14:xfrm>
              <a:off x="1725025" y="2725458"/>
              <a:ext cx="318600" cy="1800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F64BBB1A-FF9E-E2B0-E088-B1E7B40EE99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71025" y="2617818"/>
                <a:ext cx="42624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519CDAD2-E6F4-73BF-3F18-116162AFB8A5}"/>
                  </a:ext>
                </a:extLst>
              </p14:cNvPr>
              <p14:cNvContentPartPr/>
              <p14:nvPr/>
            </p14:nvContentPartPr>
            <p14:xfrm>
              <a:off x="6314305" y="3708978"/>
              <a:ext cx="137160" cy="972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519CDAD2-E6F4-73BF-3F18-116162AFB8A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60305" y="3600978"/>
                <a:ext cx="24480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6DBE80C4-13D5-693E-90D4-7F8DDB33547D}"/>
                  </a:ext>
                </a:extLst>
              </p14:cNvPr>
              <p14:cNvContentPartPr/>
              <p14:nvPr/>
            </p14:nvContentPartPr>
            <p14:xfrm>
              <a:off x="6279745" y="3769458"/>
              <a:ext cx="701280" cy="45360"/>
            </p14:xfrm>
          </p:contentPart>
        </mc:Choice>
        <mc:Fallback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6DBE80C4-13D5-693E-90D4-7F8DDB33547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225745" y="3661818"/>
                <a:ext cx="80892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DBBD5766-DE99-3151-6119-6C3121DE5774}"/>
                  </a:ext>
                </a:extLst>
              </p14:cNvPr>
              <p14:cNvContentPartPr/>
              <p14:nvPr/>
            </p14:nvContentPartPr>
            <p14:xfrm>
              <a:off x="6331585" y="1819698"/>
              <a:ext cx="456480" cy="26280"/>
            </p14:xfrm>
          </p:contentPart>
        </mc:Choice>
        <mc:Fallback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DBBD5766-DE99-3151-6119-6C3121DE577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277585" y="1711698"/>
                <a:ext cx="56412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6566C4F4-5AC2-E89B-9292-DC28BB9F78A8}"/>
                  </a:ext>
                </a:extLst>
              </p14:cNvPr>
              <p14:cNvContentPartPr/>
              <p14:nvPr/>
            </p14:nvContentPartPr>
            <p14:xfrm>
              <a:off x="6279745" y="2225778"/>
              <a:ext cx="232560" cy="25920"/>
            </p14:xfrm>
          </p:contentPart>
        </mc:Choice>
        <mc:Fallback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6566C4F4-5AC2-E89B-9292-DC28BB9F78A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225745" y="2117778"/>
                <a:ext cx="34020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2B77657D-A832-D66E-97D7-4572E15A7449}"/>
                  </a:ext>
                </a:extLst>
              </p14:cNvPr>
              <p14:cNvContentPartPr/>
              <p14:nvPr/>
            </p14:nvContentPartPr>
            <p14:xfrm>
              <a:off x="1534945" y="4261218"/>
              <a:ext cx="75240" cy="807480"/>
            </p14:xfrm>
          </p:contentPart>
        </mc:Choice>
        <mc:Fallback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2B77657D-A832-D66E-97D7-4572E15A744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525945" y="4252218"/>
                <a:ext cx="92880" cy="82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6692704B-221F-9EDF-8A55-F66CB5013486}"/>
                  </a:ext>
                </a:extLst>
              </p14:cNvPr>
              <p14:cNvContentPartPr/>
              <p14:nvPr/>
            </p14:nvContentPartPr>
            <p14:xfrm>
              <a:off x="6132505" y="4726698"/>
              <a:ext cx="70200" cy="638640"/>
            </p14:xfrm>
          </p:contentPart>
        </mc:Choice>
        <mc:Fallback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6692704B-221F-9EDF-8A55-F66CB501348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123505" y="4718058"/>
                <a:ext cx="87840" cy="656280"/>
              </a:xfrm>
              <a:prstGeom prst="rect">
                <a:avLst/>
              </a:prstGeom>
            </p:spPr>
          </p:pic>
        </mc:Fallback>
      </mc:AlternateContent>
      <p:pic>
        <p:nvPicPr>
          <p:cNvPr id="27" name="그림 26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E321FC34-F584-1588-FC8E-8F68F1DFFD5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253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5847F0-D61F-4505-9F9B-EF0371170821}"/>
              </a:ext>
            </a:extLst>
          </p:cNvPr>
          <p:cNvSpPr txBox="1"/>
          <p:nvPr/>
        </p:nvSpPr>
        <p:spPr>
          <a:xfrm>
            <a:off x="0" y="2419293"/>
            <a:ext cx="12192000" cy="868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25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모 델 링</a:t>
            </a:r>
            <a:endParaRPr lang="en-US" altLang="ko-KR" sz="2500" b="1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B6471B-3820-49E1-9E38-2C37A3159C41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4BD44F-8D97-434B-9332-573BCBB845F7}"/>
              </a:ext>
            </a:extLst>
          </p:cNvPr>
          <p:cNvSpPr txBox="1"/>
          <p:nvPr/>
        </p:nvSpPr>
        <p:spPr>
          <a:xfrm>
            <a:off x="0" y="2057513"/>
            <a:ext cx="12192000" cy="496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Part 4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AE558F-8563-9336-6CFF-849D537CF734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CB52F910-E5FF-E222-E8D6-CC766978B8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2163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85318F-52AC-B31F-0F09-4F4A390B6F50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1DD007-844C-B750-7BD0-F9D475793732}"/>
              </a:ext>
            </a:extLst>
          </p:cNvPr>
          <p:cNvSpPr txBox="1"/>
          <p:nvPr/>
        </p:nvSpPr>
        <p:spPr>
          <a:xfrm>
            <a:off x="0" y="260741"/>
            <a:ext cx="12192000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 </a:t>
            </a:r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모 델 링 </a:t>
            </a: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5E9FEE-917B-8C16-0615-FEAE46F96CB6}"/>
              </a:ext>
            </a:extLst>
          </p:cNvPr>
          <p:cNvSpPr txBox="1"/>
          <p:nvPr/>
        </p:nvSpPr>
        <p:spPr>
          <a:xfrm>
            <a:off x="0" y="5154919"/>
            <a:ext cx="12192000" cy="696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Train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80%,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test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20%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원핫인코딩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후 데이터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 4504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개 샘플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,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35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개의 컬럼으로 구성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  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FDA969B-DA65-EC6D-86C9-048097782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205" y="1867078"/>
            <a:ext cx="5345590" cy="2067779"/>
          </a:xfrm>
          <a:prstGeom prst="rect">
            <a:avLst/>
          </a:prstGeom>
        </p:spPr>
      </p:pic>
      <p:pic>
        <p:nvPicPr>
          <p:cNvPr id="8" name="그림 7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8218B508-598B-DD14-CD48-285329F825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3985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85318F-52AC-B31F-0F09-4F4A390B6F50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1DD007-844C-B750-7BD0-F9D475793732}"/>
              </a:ext>
            </a:extLst>
          </p:cNvPr>
          <p:cNvSpPr txBox="1"/>
          <p:nvPr/>
        </p:nvSpPr>
        <p:spPr>
          <a:xfrm>
            <a:off x="0" y="260741"/>
            <a:ext cx="12192000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 </a:t>
            </a:r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모 델 링 </a:t>
            </a: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5E9FEE-917B-8C16-0615-FEAE46F96CB6}"/>
              </a:ext>
            </a:extLst>
          </p:cNvPr>
          <p:cNvSpPr txBox="1"/>
          <p:nvPr/>
        </p:nvSpPr>
        <p:spPr>
          <a:xfrm>
            <a:off x="0" y="5154919"/>
            <a:ext cx="12192000" cy="688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기준모델 만듦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기준모델 정확도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: 0.83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4C5AF1C-C952-197C-011B-85E610527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759" y="1460172"/>
            <a:ext cx="3784480" cy="3247084"/>
          </a:xfrm>
          <a:prstGeom prst="rect">
            <a:avLst/>
          </a:prstGeom>
        </p:spPr>
      </p:pic>
      <p:pic>
        <p:nvPicPr>
          <p:cNvPr id="3" name="그림 2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6553E9B1-6B59-0450-A700-7B854F9DCA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3706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85318F-52AC-B31F-0F09-4F4A390B6F50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1DD007-844C-B750-7BD0-F9D475793732}"/>
              </a:ext>
            </a:extLst>
          </p:cNvPr>
          <p:cNvSpPr txBox="1"/>
          <p:nvPr/>
        </p:nvSpPr>
        <p:spPr>
          <a:xfrm>
            <a:off x="0" y="260741"/>
            <a:ext cx="12192000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 </a:t>
            </a:r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로지스틱 회귀 모델 </a:t>
            </a: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5E9FEE-917B-8C16-0615-FEAE46F96CB6}"/>
              </a:ext>
            </a:extLst>
          </p:cNvPr>
          <p:cNvSpPr txBox="1"/>
          <p:nvPr/>
        </p:nvSpPr>
        <p:spPr>
          <a:xfrm>
            <a:off x="-1" y="4059553"/>
            <a:ext cx="12192000" cy="1980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highlight>
                  <a:srgbClr val="FFFF00"/>
                </a:highlight>
                <a:latin typeface="HY신명조" panose="02030600000101010101" pitchFamily="18" charset="-127"/>
                <a:ea typeface="HY신명조" panose="02030600000101010101" pitchFamily="18" charset="-127"/>
              </a:rPr>
              <a:t>로지스틱 회귀 모델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정확도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: 0.82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Train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정확도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: 0.84   /   Test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정확도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: 0.85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class_weight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="balanced" &lt;-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가중치 줘서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과적합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해결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AUC : 0.89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highlight>
                  <a:srgbClr val="FFFF00"/>
                </a:highlight>
                <a:latin typeface="HY신명조" panose="02030600000101010101" pitchFamily="18" charset="-127"/>
                <a:ea typeface="HY신명조" panose="02030600000101010101" pitchFamily="18" charset="-127"/>
              </a:rPr>
              <a:t>Test score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for Logistic Regression: 0.6055776892430279  (</a:t>
            </a:r>
            <a:r>
              <a:rPr lang="en-US" altLang="ko-KR" sz="1400" dirty="0">
                <a:highlight>
                  <a:srgbClr val="FFFF00"/>
                </a:highlight>
                <a:latin typeface="HY신명조" panose="02030600000101010101" pitchFamily="18" charset="-127"/>
                <a:ea typeface="HY신명조" panose="02030600000101010101" pitchFamily="18" charset="-127"/>
              </a:rPr>
              <a:t>0.6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Training score for Logistic Regression: 0.5886757136172204  (0.59)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892D0085-6E93-B93B-2A68-1A854F8C0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024" y="1220132"/>
            <a:ext cx="29718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D274BC90-40C4-0E34-1AA8-635BD3D64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111" y="1100216"/>
            <a:ext cx="4014197" cy="290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83B6CA7-1FCF-D6F9-0A6F-D68C484CC1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188" y="1993315"/>
            <a:ext cx="3356549" cy="1349366"/>
          </a:xfrm>
          <a:prstGeom prst="rect">
            <a:avLst/>
          </a:prstGeom>
        </p:spPr>
      </p:pic>
      <p:pic>
        <p:nvPicPr>
          <p:cNvPr id="3" name="그림 2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E18E0108-81C8-5AB6-2440-6C3A358C84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1896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85318F-52AC-B31F-0F09-4F4A390B6F50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1DD007-844C-B750-7BD0-F9D475793732}"/>
              </a:ext>
            </a:extLst>
          </p:cNvPr>
          <p:cNvSpPr txBox="1"/>
          <p:nvPr/>
        </p:nvSpPr>
        <p:spPr>
          <a:xfrm>
            <a:off x="0" y="260741"/>
            <a:ext cx="12192000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 </a:t>
            </a:r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결정 트리 </a:t>
            </a: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5E9FEE-917B-8C16-0615-FEAE46F96CB6}"/>
              </a:ext>
            </a:extLst>
          </p:cNvPr>
          <p:cNvSpPr txBox="1"/>
          <p:nvPr/>
        </p:nvSpPr>
        <p:spPr>
          <a:xfrm>
            <a:off x="-1" y="4059553"/>
            <a:ext cx="12192000" cy="1980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highlight>
                  <a:srgbClr val="FFFF00"/>
                </a:highlight>
                <a:latin typeface="HY신명조" panose="02030600000101010101" pitchFamily="18" charset="-127"/>
                <a:ea typeface="HY신명조" panose="02030600000101010101" pitchFamily="18" charset="-127"/>
              </a:rPr>
              <a:t>결정 트리 모델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정확도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: 0.87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Train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정확도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: 1.0   /   Test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정확도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: 0.96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max_depth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=6,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class_weight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="balanced" &lt;-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가중치 줘서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과적합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해결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AUC : 0.90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highlight>
                  <a:srgbClr val="FFFF00"/>
                </a:highlight>
                <a:latin typeface="HY신명조" panose="02030600000101010101" pitchFamily="18" charset="-127"/>
                <a:ea typeface="HY신명조" panose="02030600000101010101" pitchFamily="18" charset="-127"/>
              </a:rPr>
              <a:t>Test score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for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DecisionTree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: 0.651270207852194  (</a:t>
            </a:r>
            <a:r>
              <a:rPr lang="en-US" altLang="ko-KR" sz="1400" dirty="0">
                <a:highlight>
                  <a:srgbClr val="FFFF00"/>
                </a:highlight>
                <a:latin typeface="HY신명조" panose="02030600000101010101" pitchFamily="18" charset="-127"/>
                <a:ea typeface="HY신명조" panose="02030600000101010101" pitchFamily="18" charset="-127"/>
              </a:rPr>
              <a:t>0.65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Training score for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DecisionTree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: 0.6889742183214481 (0.69)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D92E19-47B7-A1D4-40FE-B89B17000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614" y="1888545"/>
            <a:ext cx="3421695" cy="13301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F000F3F-44B9-62D7-CC99-5676AA3ED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5627" y="1287212"/>
            <a:ext cx="2971800" cy="2667000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EA1C2B12-9A28-D97C-C3BA-20C635107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1745" y="1232978"/>
            <a:ext cx="3832790" cy="2775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1B8F6C29-3880-A961-F426-2989817B12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3929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85318F-52AC-B31F-0F09-4F4A390B6F50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1DD007-844C-B750-7BD0-F9D475793732}"/>
              </a:ext>
            </a:extLst>
          </p:cNvPr>
          <p:cNvSpPr txBox="1"/>
          <p:nvPr/>
        </p:nvSpPr>
        <p:spPr>
          <a:xfrm>
            <a:off x="0" y="260741"/>
            <a:ext cx="12192000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 </a:t>
            </a:r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랜덤 포레스트 </a:t>
            </a: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5E9FEE-917B-8C16-0615-FEAE46F96CB6}"/>
              </a:ext>
            </a:extLst>
          </p:cNvPr>
          <p:cNvSpPr txBox="1"/>
          <p:nvPr/>
        </p:nvSpPr>
        <p:spPr>
          <a:xfrm>
            <a:off x="-1" y="4059553"/>
            <a:ext cx="12192000" cy="1980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err="1">
                <a:highlight>
                  <a:srgbClr val="FFFF00"/>
                </a:highlight>
                <a:latin typeface="HY신명조" panose="02030600000101010101" pitchFamily="18" charset="-127"/>
                <a:ea typeface="HY신명조" panose="02030600000101010101" pitchFamily="18" charset="-127"/>
              </a:rPr>
              <a:t>렌덤</a:t>
            </a:r>
            <a:r>
              <a:rPr lang="ko-KR" altLang="en-US" sz="1400" dirty="0">
                <a:highlight>
                  <a:srgbClr val="FFFF00"/>
                </a:highlight>
                <a:latin typeface="HY신명조" panose="02030600000101010101" pitchFamily="18" charset="-127"/>
                <a:ea typeface="HY신명조" panose="02030600000101010101" pitchFamily="18" charset="-127"/>
              </a:rPr>
              <a:t> 포레스트 모델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정확도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: 0.87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Train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정확도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: 1.0   /   Test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정확도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: 0.97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max_depth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=6,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class_weight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="balanced" &lt;-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가중치 줘서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과적합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해결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AUC : 0.92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highlight>
                  <a:srgbClr val="FFFF00"/>
                </a:highlight>
                <a:latin typeface="HY신명조" panose="02030600000101010101" pitchFamily="18" charset="-127"/>
                <a:ea typeface="HY신명조" panose="02030600000101010101" pitchFamily="18" charset="-127"/>
              </a:rPr>
              <a:t>Test score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for Random Forest: 0.651270207852194  (</a:t>
            </a:r>
            <a:r>
              <a:rPr lang="en-US" altLang="ko-KR" sz="1400" dirty="0">
                <a:highlight>
                  <a:srgbClr val="FFFF00"/>
                </a:highlight>
                <a:latin typeface="HY신명조" panose="02030600000101010101" pitchFamily="18" charset="-127"/>
                <a:ea typeface="HY신명조" panose="02030600000101010101" pitchFamily="18" charset="-127"/>
              </a:rPr>
              <a:t>0.65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Training score for Random Forest: 0.7018498367791076  (0.7)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D92E19-47B7-A1D4-40FE-B89B17000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50" y="1888545"/>
            <a:ext cx="3421695" cy="13301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F000F3F-44B9-62D7-CC99-5676AA3ED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505" y="1250927"/>
            <a:ext cx="2971800" cy="2667000"/>
          </a:xfrm>
          <a:prstGeom prst="rect">
            <a:avLst/>
          </a:prstGeom>
        </p:spPr>
      </p:pic>
      <p:pic>
        <p:nvPicPr>
          <p:cNvPr id="3" name="Picture 6">
            <a:extLst>
              <a:ext uri="{FF2B5EF4-FFF2-40B4-BE49-F238E27FC236}">
                <a16:creationId xmlns:a16="http://schemas.microsoft.com/office/drawing/2014/main" id="{99997482-ABC3-C1D7-0179-41EE7C4A0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9767" y="1160406"/>
            <a:ext cx="3933010" cy="2848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FAAE10EB-3B6D-C403-D08C-92B21B1B22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780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7517A2-3057-6547-B208-06777848C549}"/>
              </a:ext>
            </a:extLst>
          </p:cNvPr>
          <p:cNvSpPr txBox="1"/>
          <p:nvPr/>
        </p:nvSpPr>
        <p:spPr>
          <a:xfrm>
            <a:off x="0" y="260741"/>
            <a:ext cx="12192000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 </a:t>
            </a:r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목 적 </a:t>
            </a: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&gt;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85318F-52AC-B31F-0F09-4F4A390B6F50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93DC14-184B-C9D0-7B5C-77520F92494B}"/>
              </a:ext>
            </a:extLst>
          </p:cNvPr>
          <p:cNvSpPr txBox="1"/>
          <p:nvPr/>
        </p:nvSpPr>
        <p:spPr>
          <a:xfrm>
            <a:off x="0" y="4765392"/>
            <a:ext cx="12275389" cy="1334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이커머스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시장 급격히 확대되면서 끊임없이 새로운 커머스 앱 생겨남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쿠팡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: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쇼핑 앱 사용률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위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이탈하지 않는 사용자도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위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다른 기업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이탈률을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보면 최대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40%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매우 높음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우리 회사는 고객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이탈률을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감소시키기 위해 어떤 노력을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해야하는가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endParaRPr lang="ko-KR" altLang="en-US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3" name="그림 2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2E2B28AC-BB36-CF2B-9CE2-8A3A35E35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F65B1A3-F168-4571-16E1-BA05C51EA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949" y="1220476"/>
            <a:ext cx="5715000" cy="30956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D1C9B35-84D0-346F-EDF3-75029D3ED1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1949" y="1083752"/>
            <a:ext cx="3897302" cy="335876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7EAB9F68-24E0-B844-56E5-C24B68B4B475}"/>
                  </a:ext>
                </a:extLst>
              </p14:cNvPr>
              <p14:cNvContentPartPr/>
              <p14:nvPr/>
            </p14:nvContentPartPr>
            <p14:xfrm>
              <a:off x="9031585" y="1560858"/>
              <a:ext cx="525600" cy="3528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7EAB9F68-24E0-B844-56E5-C24B68B4B47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977585" y="1453218"/>
                <a:ext cx="63324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2E04DB03-E8B9-659C-FF3B-E0CDC1211D2A}"/>
                  </a:ext>
                </a:extLst>
              </p14:cNvPr>
              <p14:cNvContentPartPr/>
              <p14:nvPr/>
            </p14:nvContentPartPr>
            <p14:xfrm>
              <a:off x="7487545" y="2044338"/>
              <a:ext cx="301320" cy="1800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2E04DB03-E8B9-659C-FF3B-E0CDC1211D2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33545" y="1936338"/>
                <a:ext cx="40896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D39EE522-89EF-F4F7-12AD-3D6654E1DCD9}"/>
                  </a:ext>
                </a:extLst>
              </p14:cNvPr>
              <p14:cNvContentPartPr/>
              <p14:nvPr/>
            </p14:nvContentPartPr>
            <p14:xfrm>
              <a:off x="4131985" y="4140258"/>
              <a:ext cx="189360" cy="2628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D39EE522-89EF-F4F7-12AD-3D6654E1DCD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077985" y="4032258"/>
                <a:ext cx="297000" cy="24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74452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85318F-52AC-B31F-0F09-4F4A390B6F50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1DD007-844C-B750-7BD0-F9D475793732}"/>
              </a:ext>
            </a:extLst>
          </p:cNvPr>
          <p:cNvSpPr txBox="1"/>
          <p:nvPr/>
        </p:nvSpPr>
        <p:spPr>
          <a:xfrm>
            <a:off x="0" y="260741"/>
            <a:ext cx="12192000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 </a:t>
            </a:r>
            <a:r>
              <a:rPr lang="en-US" altLang="ko-KR" sz="2000" b="1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XGBoost</a:t>
            </a: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 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5E9FEE-917B-8C16-0615-FEAE46F96CB6}"/>
              </a:ext>
            </a:extLst>
          </p:cNvPr>
          <p:cNvSpPr txBox="1"/>
          <p:nvPr/>
        </p:nvSpPr>
        <p:spPr>
          <a:xfrm>
            <a:off x="-1" y="4059553"/>
            <a:ext cx="12192000" cy="1657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err="1">
                <a:highlight>
                  <a:srgbClr val="FFFF00"/>
                </a:highlight>
                <a:latin typeface="HY신명조" panose="02030600000101010101" pitchFamily="18" charset="-127"/>
                <a:ea typeface="HY신명조" panose="02030600000101010101" pitchFamily="18" charset="-127"/>
              </a:rPr>
              <a:t>XGBoost</a:t>
            </a:r>
            <a:r>
              <a:rPr lang="en-US" altLang="ko-KR" sz="1400" dirty="0">
                <a:highlight>
                  <a:srgbClr val="FFFF00"/>
                </a:highlight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highlight>
                  <a:srgbClr val="FFFF00"/>
                </a:highlight>
                <a:latin typeface="HY신명조" panose="02030600000101010101" pitchFamily="18" charset="-127"/>
                <a:ea typeface="HY신명조" panose="02030600000101010101" pitchFamily="18" charset="-127"/>
              </a:rPr>
              <a:t>모델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정확도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: 0.91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Train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정확도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: 0.93   /   Test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정확도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: 0.92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AUC : 0.95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highlight>
                  <a:srgbClr val="FFFF00"/>
                </a:highlight>
                <a:latin typeface="HY신명조" panose="02030600000101010101" pitchFamily="18" charset="-127"/>
                <a:ea typeface="HY신명조" panose="02030600000101010101" pitchFamily="18" charset="-127"/>
              </a:rPr>
              <a:t>Test score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for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XGBoost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: 0.7554479418886199  (</a:t>
            </a:r>
            <a:r>
              <a:rPr lang="en-US" altLang="ko-KR" sz="1400" dirty="0">
                <a:highlight>
                  <a:srgbClr val="FFFF00"/>
                </a:highlight>
                <a:latin typeface="HY신명조" panose="02030600000101010101" pitchFamily="18" charset="-127"/>
                <a:ea typeface="HY신명조" panose="02030600000101010101" pitchFamily="18" charset="-127"/>
              </a:rPr>
              <a:t>0.76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Training score for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XGBoost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: 0.8145620022753128  (0.81)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073D393-867D-8B22-C664-97BD555A2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751" y="1909729"/>
            <a:ext cx="3369192" cy="134939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1D189E0-2919-DD50-BF04-577A9FE7A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6955" y="1247219"/>
            <a:ext cx="2971800" cy="2667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6238182-9A40-7939-A94A-78F6D20BD3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9767" y="1156698"/>
            <a:ext cx="3933010" cy="2848042"/>
          </a:xfrm>
          <a:prstGeom prst="rect">
            <a:avLst/>
          </a:prstGeom>
        </p:spPr>
      </p:pic>
      <p:pic>
        <p:nvPicPr>
          <p:cNvPr id="3" name="그림 2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DF7EDA1E-FC35-D40F-B7EC-BDF1E7F029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2305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85318F-52AC-B31F-0F09-4F4A390B6F50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1DD007-844C-B750-7BD0-F9D475793732}"/>
              </a:ext>
            </a:extLst>
          </p:cNvPr>
          <p:cNvSpPr txBox="1"/>
          <p:nvPr/>
        </p:nvSpPr>
        <p:spPr>
          <a:xfrm>
            <a:off x="0" y="260741"/>
            <a:ext cx="12192000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 </a:t>
            </a:r>
            <a:r>
              <a:rPr lang="en-US" altLang="ko-KR" sz="2000" b="1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RandomSearchCV</a:t>
            </a: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 – </a:t>
            </a:r>
            <a:r>
              <a:rPr lang="en-US" altLang="ko-KR" sz="2000" b="1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XGBoost</a:t>
            </a: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 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5E9FEE-917B-8C16-0615-FEAE46F96CB6}"/>
              </a:ext>
            </a:extLst>
          </p:cNvPr>
          <p:cNvSpPr txBox="1"/>
          <p:nvPr/>
        </p:nvSpPr>
        <p:spPr>
          <a:xfrm>
            <a:off x="-1" y="4059553"/>
            <a:ext cx="12192000" cy="1989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최적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하이퍼파라미터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찾기 위해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RandomSerchCV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사용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err="1">
                <a:highlight>
                  <a:srgbClr val="FFFF00"/>
                </a:highlight>
                <a:latin typeface="HY신명조" panose="02030600000101010101" pitchFamily="18" charset="-127"/>
                <a:ea typeface="HY신명조" panose="02030600000101010101" pitchFamily="18" charset="-127"/>
              </a:rPr>
              <a:t>XGBoost</a:t>
            </a:r>
            <a:r>
              <a:rPr lang="en-US" altLang="ko-KR" sz="1400" dirty="0">
                <a:highlight>
                  <a:srgbClr val="FFFF00"/>
                </a:highlight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highlight>
                  <a:srgbClr val="FFFF00"/>
                </a:highlight>
                <a:latin typeface="HY신명조" panose="02030600000101010101" pitchFamily="18" charset="-127"/>
                <a:ea typeface="HY신명조" panose="02030600000101010101" pitchFamily="18" charset="-127"/>
              </a:rPr>
              <a:t>모델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정확도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: 0.97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AUC : 0.99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highlight>
                  <a:srgbClr val="FFFF00"/>
                </a:highlight>
                <a:latin typeface="HY신명조" panose="02030600000101010101" pitchFamily="18" charset="-127"/>
                <a:ea typeface="HY신명조" panose="02030600000101010101" pitchFamily="18" charset="-127"/>
              </a:rPr>
              <a:t>Test score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for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XGBoost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: 0.9175824175824175  (</a:t>
            </a:r>
            <a:r>
              <a:rPr lang="en-US" altLang="ko-KR" sz="1400" dirty="0">
                <a:highlight>
                  <a:srgbClr val="FFFF00"/>
                </a:highlight>
                <a:latin typeface="HY신명조" panose="02030600000101010101" pitchFamily="18" charset="-127"/>
                <a:ea typeface="HY신명조" panose="02030600000101010101" pitchFamily="18" charset="-127"/>
              </a:rPr>
              <a:t>0.92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Training score for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XGBoost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: 0.9980379332897319  (1.0)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1400" dirty="0" err="1">
                <a:highlight>
                  <a:srgbClr val="FFFF00"/>
                </a:highlight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과적합된</a:t>
            </a:r>
            <a:r>
              <a:rPr lang="ko-KR" altLang="en-US" sz="1400" dirty="0">
                <a:highlight>
                  <a:srgbClr val="FFFF00"/>
                </a:highlight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 것을 볼 수 있음 </a:t>
            </a:r>
            <a:r>
              <a:rPr lang="en-US" altLang="ko-KR" sz="1400" dirty="0">
                <a:highlight>
                  <a:srgbClr val="FFFF00"/>
                </a:highlight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highlight>
                  <a:srgbClr val="FFFF00"/>
                </a:highlight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데이터 수가 너무 불균형해서 </a:t>
            </a:r>
            <a:r>
              <a:rPr lang="ko-KR" altLang="en-US" sz="1400" dirty="0" err="1">
                <a:highlight>
                  <a:srgbClr val="FFFF00"/>
                </a:highlight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그런가</a:t>
            </a:r>
            <a:r>
              <a:rPr lang="en-US" altLang="ko-KR" sz="1400" dirty="0">
                <a:highlight>
                  <a:srgbClr val="FFFF00"/>
                </a:highlight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?  </a:t>
            </a:r>
            <a:r>
              <a:rPr lang="ko-KR" altLang="en-US" sz="1400" dirty="0" err="1">
                <a:highlight>
                  <a:srgbClr val="FFFF00"/>
                </a:highlight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언더샘플링</a:t>
            </a:r>
            <a:endParaRPr lang="en-US" altLang="ko-KR" sz="1400" dirty="0">
              <a:highlight>
                <a:srgbClr val="FFFF00"/>
              </a:highlight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134FDE-53E7-2576-4787-2E8E729610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306"/>
          <a:stretch/>
        </p:blipFill>
        <p:spPr>
          <a:xfrm>
            <a:off x="802255" y="1089029"/>
            <a:ext cx="10587487" cy="3963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E980250-9E39-3D2E-86DE-25DFB29BC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643" y="2122980"/>
            <a:ext cx="3420634" cy="1350934"/>
          </a:xfrm>
          <a:prstGeom prst="rect">
            <a:avLst/>
          </a:prstGeom>
        </p:spPr>
      </p:pic>
      <p:pic>
        <p:nvPicPr>
          <p:cNvPr id="21506" name="Picture 2">
            <a:extLst>
              <a:ext uri="{FF2B5EF4-FFF2-40B4-BE49-F238E27FC236}">
                <a16:creationId xmlns:a16="http://schemas.microsoft.com/office/drawing/2014/main" id="{0F8B6F40-29A2-CC13-D025-49CEB9F46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590" y="1618143"/>
            <a:ext cx="2847246" cy="2555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8" name="Picture 4">
            <a:extLst>
              <a:ext uri="{FF2B5EF4-FFF2-40B4-BE49-F238E27FC236}">
                <a16:creationId xmlns:a16="http://schemas.microsoft.com/office/drawing/2014/main" id="{EDB374D4-FD17-CA42-A723-47715A6D9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150" y="1620375"/>
            <a:ext cx="36766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5C062B9F-77EA-D0B3-500A-16CFA5E863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9684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85318F-52AC-B31F-0F09-4F4A390B6F50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1DD007-844C-B750-7BD0-F9D475793732}"/>
              </a:ext>
            </a:extLst>
          </p:cNvPr>
          <p:cNvSpPr txBox="1"/>
          <p:nvPr/>
        </p:nvSpPr>
        <p:spPr>
          <a:xfrm>
            <a:off x="0" y="260741"/>
            <a:ext cx="12192000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 </a:t>
            </a:r>
            <a:r>
              <a:rPr lang="en-US" altLang="ko-KR" sz="2000" b="1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Undersampling</a:t>
            </a: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 – </a:t>
            </a:r>
            <a:r>
              <a:rPr lang="en-US" altLang="ko-KR" sz="2000" b="1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XGBoost</a:t>
            </a: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 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5E9FEE-917B-8C16-0615-FEAE46F96CB6}"/>
              </a:ext>
            </a:extLst>
          </p:cNvPr>
          <p:cNvSpPr txBox="1"/>
          <p:nvPr/>
        </p:nvSpPr>
        <p:spPr>
          <a:xfrm>
            <a:off x="-1" y="4059553"/>
            <a:ext cx="12192000" cy="1980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err="1">
                <a:highlight>
                  <a:srgbClr val="FFFF00"/>
                </a:highlight>
                <a:latin typeface="HY신명조" panose="02030600000101010101" pitchFamily="18" charset="-127"/>
                <a:ea typeface="HY신명조" panose="02030600000101010101" pitchFamily="18" charset="-127"/>
              </a:rPr>
              <a:t>XGBoost</a:t>
            </a:r>
            <a:r>
              <a:rPr lang="en-US" altLang="ko-KR" sz="1400" dirty="0">
                <a:highlight>
                  <a:srgbClr val="FFFF00"/>
                </a:highlight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highlight>
                  <a:srgbClr val="FFFF00"/>
                </a:highlight>
                <a:latin typeface="HY신명조" panose="02030600000101010101" pitchFamily="18" charset="-127"/>
                <a:ea typeface="HY신명조" panose="02030600000101010101" pitchFamily="18" charset="-127"/>
              </a:rPr>
              <a:t>모델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정확도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: 0.87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AUC : 0.97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highlight>
                  <a:srgbClr val="FFFF00"/>
                </a:highlight>
                <a:latin typeface="HY신명조" panose="02030600000101010101" pitchFamily="18" charset="-127"/>
                <a:ea typeface="HY신명조" panose="02030600000101010101" pitchFamily="18" charset="-127"/>
              </a:rPr>
              <a:t>Test score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for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XGBoost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: 0.7108433734939759  (</a:t>
            </a:r>
            <a:r>
              <a:rPr lang="en-US" altLang="ko-KR" sz="1400" dirty="0">
                <a:highlight>
                  <a:srgbClr val="FFFF00"/>
                </a:highlight>
                <a:latin typeface="HY신명조" panose="02030600000101010101" pitchFamily="18" charset="-127"/>
                <a:ea typeface="HY신명조" panose="02030600000101010101" pitchFamily="18" charset="-127"/>
              </a:rPr>
              <a:t>0.71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Training score for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XGBoost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: 0.7660642570281123  (0.77)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기존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XGBoost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 test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score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와 비교하면 </a:t>
            </a:r>
            <a:r>
              <a:rPr lang="ko-KR" altLang="en-US" sz="1400" dirty="0">
                <a:highlight>
                  <a:srgbClr val="FFFF00"/>
                </a:highlight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학습에 사용된 데이터 수가 크게 감소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되어 </a:t>
            </a:r>
            <a:r>
              <a:rPr lang="ko-KR" altLang="en-US" sz="1400" dirty="0">
                <a:highlight>
                  <a:srgbClr val="FFFF00"/>
                </a:highlight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더 낮은 성능 결과를 반환한 것으로 보임</a:t>
            </a:r>
            <a:endParaRPr lang="en-US" altLang="ko-KR" sz="1400" dirty="0">
              <a:highlight>
                <a:srgbClr val="FFFF00"/>
              </a:highlight>
              <a:latin typeface="HY신명조" panose="02030600000101010101" pitchFamily="18" charset="-127"/>
              <a:ea typeface="HY신명조" panose="02030600000101010101" pitchFamily="18" charset="-127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기존 데이터 수가 너무 적어서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오버샘플링으로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다시 학습시켜보고자 함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7548C6C-DF5A-3E65-F78C-044CBAE1F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067" y="1104724"/>
            <a:ext cx="2607784" cy="102250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BAD5B25-9822-D1FA-0E20-AFFC44858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45" y="2239170"/>
            <a:ext cx="3374229" cy="131316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748A83D-7A31-2DAD-F804-4BB7573A6E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0367" y="1620375"/>
            <a:ext cx="2780360" cy="249519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BCB8B78-4272-01FB-D234-0D455804E5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7150" y="1543997"/>
            <a:ext cx="3676650" cy="26479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C21B36FB-E144-1FD8-8982-7BC57FA69E31}"/>
                  </a:ext>
                </a:extLst>
              </p14:cNvPr>
              <p14:cNvContentPartPr/>
              <p14:nvPr/>
            </p14:nvContentPartPr>
            <p14:xfrm>
              <a:off x="1560865" y="1716018"/>
              <a:ext cx="215280" cy="36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C21B36FB-E144-1FD8-8982-7BC57FA69E3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07225" y="1608378"/>
                <a:ext cx="3229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AB57D724-377A-6927-764C-49957007171B}"/>
                  </a:ext>
                </a:extLst>
              </p14:cNvPr>
              <p14:cNvContentPartPr/>
              <p14:nvPr/>
            </p14:nvContentPartPr>
            <p14:xfrm>
              <a:off x="1578145" y="1845618"/>
              <a:ext cx="180720" cy="36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AB57D724-377A-6927-764C-49957007171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24505" y="1737618"/>
                <a:ext cx="2883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B171B331-6426-395A-91C2-A1B44C4AB477}"/>
                  </a:ext>
                </a:extLst>
              </p14:cNvPr>
              <p14:cNvContentPartPr/>
              <p14:nvPr/>
            </p14:nvContentPartPr>
            <p14:xfrm>
              <a:off x="1871545" y="1690458"/>
              <a:ext cx="69840" cy="248760"/>
            </p14:xfrm>
          </p:contentPart>
        </mc:Choice>
        <mc:Fallback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B171B331-6426-395A-91C2-A1B44C4AB47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62905" y="1681458"/>
                <a:ext cx="87480" cy="266400"/>
              </a:xfrm>
              <a:prstGeom prst="rect">
                <a:avLst/>
              </a:prstGeom>
            </p:spPr>
          </p:pic>
        </mc:Fallback>
      </mc:AlternateContent>
      <p:pic>
        <p:nvPicPr>
          <p:cNvPr id="22" name="그림 21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EA92B501-5108-14AC-9C32-27405A3CE86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9869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85318F-52AC-B31F-0F09-4F4A390B6F50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1DD007-844C-B750-7BD0-F9D475793732}"/>
              </a:ext>
            </a:extLst>
          </p:cNvPr>
          <p:cNvSpPr txBox="1"/>
          <p:nvPr/>
        </p:nvSpPr>
        <p:spPr>
          <a:xfrm>
            <a:off x="0" y="260741"/>
            <a:ext cx="12192000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 Oversampling – </a:t>
            </a:r>
            <a:r>
              <a:rPr lang="en-US" altLang="ko-KR" sz="2000" b="1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XGBoost</a:t>
            </a: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 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5E9FEE-917B-8C16-0615-FEAE46F96CB6}"/>
              </a:ext>
            </a:extLst>
          </p:cNvPr>
          <p:cNvSpPr txBox="1"/>
          <p:nvPr/>
        </p:nvSpPr>
        <p:spPr>
          <a:xfrm>
            <a:off x="-1" y="4078167"/>
            <a:ext cx="12192000" cy="1657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err="1">
                <a:highlight>
                  <a:srgbClr val="FFFF00"/>
                </a:highlight>
                <a:latin typeface="HY신명조" panose="02030600000101010101" pitchFamily="18" charset="-127"/>
                <a:ea typeface="HY신명조" panose="02030600000101010101" pitchFamily="18" charset="-127"/>
              </a:rPr>
              <a:t>XGBoost</a:t>
            </a:r>
            <a:r>
              <a:rPr lang="en-US" altLang="ko-KR" sz="1400" dirty="0">
                <a:highlight>
                  <a:srgbClr val="FFFF00"/>
                </a:highlight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highlight>
                  <a:srgbClr val="FFFF00"/>
                </a:highlight>
                <a:latin typeface="HY신명조" panose="02030600000101010101" pitchFamily="18" charset="-127"/>
                <a:ea typeface="HY신명조" panose="02030600000101010101" pitchFamily="18" charset="-127"/>
              </a:rPr>
              <a:t>모델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정확도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: 0.96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AUC : 0.98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highlight>
                  <a:srgbClr val="FFFF00"/>
                </a:highlight>
                <a:latin typeface="HY신명조" panose="02030600000101010101" pitchFamily="18" charset="-127"/>
                <a:ea typeface="HY신명조" panose="02030600000101010101" pitchFamily="18" charset="-127"/>
              </a:rPr>
              <a:t>Test score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for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XGBoost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: 0.8753623188405797 (</a:t>
            </a:r>
            <a:r>
              <a:rPr lang="en-US" altLang="ko-KR" sz="1400" dirty="0">
                <a:highlight>
                  <a:srgbClr val="FFFF00"/>
                </a:highlight>
                <a:latin typeface="HY신명조" panose="02030600000101010101" pitchFamily="18" charset="-127"/>
                <a:ea typeface="HY신명조" panose="02030600000101010101" pitchFamily="18" charset="-127"/>
              </a:rPr>
              <a:t>0.89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highlight>
                  <a:srgbClr val="FFFF00"/>
                </a:highlight>
                <a:latin typeface="HY신명조" panose="02030600000101010101" pitchFamily="18" charset="-127"/>
                <a:ea typeface="HY신명조" panose="02030600000101010101" pitchFamily="18" charset="-127"/>
              </a:rPr>
              <a:t>Training score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for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XGBoost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: 0.998032786885246 (0.99)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⭐ 최종 모델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22" name="그림 21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EA92B501-5108-14AC-9C32-27405A3CE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5D764A0-BDE7-998E-8FAF-4A3716DB6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059" y="1615974"/>
            <a:ext cx="2533746" cy="225920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2FB31A3-20F7-073A-5963-57E13BB67B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751" y="2311597"/>
            <a:ext cx="3212244" cy="1247394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EF4F74C7-53E3-DADB-D651-F90955806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870" y="1389211"/>
            <a:ext cx="3478930" cy="271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C00B146-3A66-77A5-A7C6-FB0C67383D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5770" y="1122007"/>
            <a:ext cx="2428652" cy="103033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EF965437-F5E8-6C93-2BAA-289FD670EFF8}"/>
                  </a:ext>
                </a:extLst>
              </p14:cNvPr>
              <p14:cNvContentPartPr/>
              <p14:nvPr/>
            </p14:nvContentPartPr>
            <p14:xfrm>
              <a:off x="1526305" y="1732938"/>
              <a:ext cx="233640" cy="18000"/>
            </p14:xfrm>
          </p:contentPart>
        </mc:Choice>
        <mc:Fallback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EF965437-F5E8-6C93-2BAA-289FD670EFF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72665" y="1625298"/>
                <a:ext cx="34128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65273773-8939-B301-B9B8-36BE5DE4A65F}"/>
                  </a:ext>
                </a:extLst>
              </p14:cNvPr>
              <p14:cNvContentPartPr/>
              <p14:nvPr/>
            </p14:nvContentPartPr>
            <p14:xfrm>
              <a:off x="1569865" y="1854258"/>
              <a:ext cx="171720" cy="360"/>
            </p14:xfrm>
          </p:contentPart>
        </mc:Choice>
        <mc:Fallback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65273773-8939-B301-B9B8-36BE5DE4A65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515865" y="1746618"/>
                <a:ext cx="2793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09B5B189-22F9-EE37-FA1C-3AB0647B35D1}"/>
                  </a:ext>
                </a:extLst>
              </p14:cNvPr>
              <p14:cNvContentPartPr/>
              <p14:nvPr/>
            </p14:nvContentPartPr>
            <p14:xfrm>
              <a:off x="1854265" y="1655898"/>
              <a:ext cx="35280" cy="325800"/>
            </p14:xfrm>
          </p:contentPart>
        </mc:Choice>
        <mc:Fallback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09B5B189-22F9-EE37-FA1C-3AB0647B35D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845625" y="1646898"/>
                <a:ext cx="52920" cy="34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98342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85318F-52AC-B31F-0F09-4F4A390B6F50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1DD007-844C-B750-7BD0-F9D475793732}"/>
              </a:ext>
            </a:extLst>
          </p:cNvPr>
          <p:cNvSpPr txBox="1"/>
          <p:nvPr/>
        </p:nvSpPr>
        <p:spPr>
          <a:xfrm>
            <a:off x="0" y="260741"/>
            <a:ext cx="12192000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 </a:t>
            </a:r>
            <a:r>
              <a:rPr lang="en-US" altLang="ko-KR" sz="2000" b="1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Undersampling</a:t>
            </a: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 – </a:t>
            </a:r>
            <a:r>
              <a:rPr lang="en-US" altLang="ko-KR" sz="2000" b="1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XGBoost</a:t>
            </a: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 &gt;</a:t>
            </a:r>
          </a:p>
        </p:txBody>
      </p:sp>
      <p:pic>
        <p:nvPicPr>
          <p:cNvPr id="23554" name="Picture 2">
            <a:extLst>
              <a:ext uri="{FF2B5EF4-FFF2-40B4-BE49-F238E27FC236}">
                <a16:creationId xmlns:a16="http://schemas.microsoft.com/office/drawing/2014/main" id="{708F7209-D276-741E-80DB-C4ABBA02D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095" y="260741"/>
            <a:ext cx="8473807" cy="5753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22892875-B00E-CE06-C350-B42BCAD4030B}"/>
                  </a:ext>
                </a:extLst>
              </p14:cNvPr>
              <p14:cNvContentPartPr/>
              <p14:nvPr/>
            </p14:nvContentPartPr>
            <p14:xfrm>
              <a:off x="2975665" y="508578"/>
              <a:ext cx="344520" cy="1836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22892875-B00E-CE06-C350-B42BCAD4030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22025" y="400578"/>
                <a:ext cx="45216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D2D0882A-8991-90E2-8E98-2C545CFDB2F7}"/>
                  </a:ext>
                </a:extLst>
              </p14:cNvPr>
              <p14:cNvContentPartPr/>
              <p14:nvPr/>
            </p14:nvContentPartPr>
            <p14:xfrm>
              <a:off x="2863345" y="732858"/>
              <a:ext cx="448920" cy="2664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D2D0882A-8991-90E2-8E98-2C545CFDB2F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09705" y="624858"/>
                <a:ext cx="55656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20F7AB99-41FA-7910-12EE-EE4E7E780CCF}"/>
                  </a:ext>
                </a:extLst>
              </p14:cNvPr>
              <p14:cNvContentPartPr/>
              <p14:nvPr/>
            </p14:nvContentPartPr>
            <p14:xfrm>
              <a:off x="2518465" y="896658"/>
              <a:ext cx="775800" cy="972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20F7AB99-41FA-7910-12EE-EE4E7E780CC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64825" y="789018"/>
                <a:ext cx="88344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255FBF73-00C9-6D99-192B-E83DF4E3F983}"/>
                  </a:ext>
                </a:extLst>
              </p14:cNvPr>
              <p14:cNvContentPartPr/>
              <p14:nvPr/>
            </p14:nvContentPartPr>
            <p14:xfrm>
              <a:off x="2570305" y="1043538"/>
              <a:ext cx="706680" cy="2628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255FBF73-00C9-6D99-192B-E83DF4E3F98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516665" y="935898"/>
                <a:ext cx="81432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0156ED3F-55CF-3442-80D3-540598B7C8C8}"/>
                  </a:ext>
                </a:extLst>
              </p14:cNvPr>
              <p14:cNvContentPartPr/>
              <p14:nvPr/>
            </p14:nvContentPartPr>
            <p14:xfrm>
              <a:off x="2449345" y="1224618"/>
              <a:ext cx="827640" cy="972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0156ED3F-55CF-3442-80D3-540598B7C8C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395705" y="1116618"/>
                <a:ext cx="93528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F86414CE-1BC4-4D0F-2961-9BBA777DF55D}"/>
                  </a:ext>
                </a:extLst>
              </p14:cNvPr>
              <p14:cNvContentPartPr/>
              <p14:nvPr/>
            </p14:nvContentPartPr>
            <p14:xfrm>
              <a:off x="2441065" y="1402458"/>
              <a:ext cx="901800" cy="3600"/>
            </p14:xfrm>
          </p:contentPart>
        </mc:Choice>
        <mc:Fallback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F86414CE-1BC4-4D0F-2961-9BBA777DF55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387065" y="1294458"/>
                <a:ext cx="100944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44CDCA68-F765-CD99-6EA2-1505963EA30A}"/>
                  </a:ext>
                </a:extLst>
              </p14:cNvPr>
              <p14:cNvContentPartPr/>
              <p14:nvPr/>
            </p14:nvContentPartPr>
            <p14:xfrm>
              <a:off x="2535745" y="1569858"/>
              <a:ext cx="793440" cy="360"/>
            </p14:xfrm>
          </p:contentPart>
        </mc:Choice>
        <mc:Fallback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44CDCA68-F765-CD99-6EA2-1505963EA30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482105" y="1461858"/>
                <a:ext cx="9010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59" name="잉크 58">
                <a:extLst>
                  <a:ext uri="{FF2B5EF4-FFF2-40B4-BE49-F238E27FC236}">
                    <a16:creationId xmlns:a16="http://schemas.microsoft.com/office/drawing/2014/main" id="{7B88986C-DFD4-9045-B7E2-F83951F39F76}"/>
                  </a:ext>
                </a:extLst>
              </p14:cNvPr>
              <p14:cNvContentPartPr/>
              <p14:nvPr/>
            </p14:nvContentPartPr>
            <p14:xfrm>
              <a:off x="4130905" y="340458"/>
              <a:ext cx="30600" cy="1600560"/>
            </p14:xfrm>
          </p:contentPart>
        </mc:Choice>
        <mc:Fallback>
          <p:pic>
            <p:nvPicPr>
              <p:cNvPr id="59" name="잉크 58">
                <a:extLst>
                  <a:ext uri="{FF2B5EF4-FFF2-40B4-BE49-F238E27FC236}">
                    <a16:creationId xmlns:a16="http://schemas.microsoft.com/office/drawing/2014/main" id="{7B88986C-DFD4-9045-B7E2-F83951F39F7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076905" y="232458"/>
                <a:ext cx="138240" cy="1816200"/>
              </a:xfrm>
              <a:prstGeom prst="rect">
                <a:avLst/>
              </a:prstGeom>
            </p:spPr>
          </p:pic>
        </mc:Fallback>
      </mc:AlternateContent>
      <p:pic>
        <p:nvPicPr>
          <p:cNvPr id="60" name="그림 59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C611CD6F-87E8-4C57-1B2B-CE0B502FAE0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0301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5847F0-D61F-4505-9F9B-EF0371170821}"/>
              </a:ext>
            </a:extLst>
          </p:cNvPr>
          <p:cNvSpPr txBox="1"/>
          <p:nvPr/>
        </p:nvSpPr>
        <p:spPr>
          <a:xfrm>
            <a:off x="0" y="2419293"/>
            <a:ext cx="12192000" cy="868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25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결 론</a:t>
            </a:r>
            <a:endParaRPr lang="en-US" altLang="ko-KR" sz="2500" b="1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B6471B-3820-49E1-9E38-2C37A3159C41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4BD44F-8D97-434B-9332-573BCBB845F7}"/>
              </a:ext>
            </a:extLst>
          </p:cNvPr>
          <p:cNvSpPr txBox="1"/>
          <p:nvPr/>
        </p:nvSpPr>
        <p:spPr>
          <a:xfrm>
            <a:off x="0" y="2057513"/>
            <a:ext cx="12192000" cy="496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Part 5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AE558F-8563-9336-6CFF-849D537CF734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0BBDF2E3-7F7A-6358-72EA-3D93BD3DB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5777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85318F-52AC-B31F-0F09-4F4A390B6F50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1DD007-844C-B750-7BD0-F9D475793732}"/>
              </a:ext>
            </a:extLst>
          </p:cNvPr>
          <p:cNvSpPr txBox="1"/>
          <p:nvPr/>
        </p:nvSpPr>
        <p:spPr>
          <a:xfrm>
            <a:off x="0" y="260741"/>
            <a:ext cx="12192000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 </a:t>
            </a:r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결 론 </a:t>
            </a: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74F075-7AF9-489D-95A6-ADBCEB4B3024}"/>
              </a:ext>
            </a:extLst>
          </p:cNvPr>
          <p:cNvSpPr txBox="1"/>
          <p:nvPr/>
        </p:nvSpPr>
        <p:spPr>
          <a:xfrm>
            <a:off x="0" y="906212"/>
            <a:ext cx="12192000" cy="4835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이커머스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highlight>
                  <a:srgbClr val="FFFF00"/>
                </a:highlight>
                <a:latin typeface="HY신명조" panose="02030600000101010101" pitchFamily="18" charset="-127"/>
                <a:ea typeface="HY신명조" panose="02030600000101010101" pitchFamily="18" charset="-127"/>
              </a:rPr>
              <a:t>회사 이탈 예정 고객을 예방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하고자 데이터 분석 진행</a:t>
            </a: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타겟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: </a:t>
            </a:r>
            <a:r>
              <a:rPr lang="ko-KR" altLang="en-US" sz="1400" dirty="0">
                <a:highlight>
                  <a:srgbClr val="FFFF00"/>
                </a:highlight>
                <a:latin typeface="HY신명조" panose="02030600000101010101" pitchFamily="18" charset="-127"/>
                <a:ea typeface="HY신명조" panose="02030600000101010101" pitchFamily="18" charset="-127"/>
              </a:rPr>
              <a:t>이탈 고객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이탈하지 않은 고객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- 83%,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이탈한 고객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17%)</a:t>
            </a: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컴플레인에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따른 고객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이탈률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: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컴플레인을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건 쪽과 걸지 않은 쪽의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이탈률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차이가 큼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--&gt;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컴플레인을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건 고객의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이탈률이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3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배 더 높음</a:t>
            </a: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고객 가입 기간이 적을수록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이탈률이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매우 크게 나타남</a:t>
            </a: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즉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 err="1">
                <a:highlight>
                  <a:srgbClr val="FFFF00"/>
                </a:highlight>
                <a:latin typeface="HY신명조" panose="02030600000101010101" pitchFamily="18" charset="-127"/>
                <a:ea typeface="HY신명조" panose="02030600000101010101" pitchFamily="18" charset="-127"/>
              </a:rPr>
              <a:t>이탈률에</a:t>
            </a:r>
            <a:r>
              <a:rPr lang="ko-KR" altLang="en-US" sz="1400" dirty="0">
                <a:highlight>
                  <a:srgbClr val="FFFF00"/>
                </a:highlight>
                <a:latin typeface="HY신명조" panose="02030600000101010101" pitchFamily="18" charset="-127"/>
                <a:ea typeface="HY신명조" panose="02030600000101010101" pitchFamily="18" charset="-127"/>
              </a:rPr>
              <a:t> 가장 큰 영향을 미치는 변수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ko-KR" altLang="en-US" sz="1400" dirty="0">
                <a:highlight>
                  <a:srgbClr val="FFFF00"/>
                </a:highlight>
                <a:latin typeface="HY신명조" panose="02030600000101010101" pitchFamily="18" charset="-127"/>
                <a:ea typeface="HY신명조" panose="02030600000101010101" pitchFamily="18" charset="-127"/>
              </a:rPr>
              <a:t>가입 기간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과 </a:t>
            </a:r>
            <a:r>
              <a:rPr lang="ko-KR" altLang="en-US" sz="1400" dirty="0" err="1">
                <a:highlight>
                  <a:srgbClr val="FFFF00"/>
                </a:highlight>
                <a:latin typeface="HY신명조" panose="02030600000101010101" pitchFamily="18" charset="-127"/>
                <a:ea typeface="HY신명조" panose="02030600000101010101" pitchFamily="18" charset="-127"/>
              </a:rPr>
              <a:t>컴플레인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인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것을 알 수 있음</a:t>
            </a: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sz="1400" dirty="0" err="1">
                <a:highlight>
                  <a:srgbClr val="FFFF00"/>
                </a:highlight>
                <a:latin typeface="HY신명조" panose="02030600000101010101" pitchFamily="18" charset="-127"/>
                <a:ea typeface="HY신명조" panose="02030600000101010101" pitchFamily="18" charset="-127"/>
              </a:rPr>
              <a:t>중복값</a:t>
            </a:r>
            <a:r>
              <a:rPr lang="ko-KR" altLang="en-US" sz="1400" dirty="0">
                <a:highlight>
                  <a:srgbClr val="FFFF00"/>
                </a:highlight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highlight>
                  <a:srgbClr val="FFFF00"/>
                </a:highlight>
                <a:latin typeface="HY신명조" panose="02030600000101010101" pitchFamily="18" charset="-127"/>
                <a:ea typeface="HY신명조" panose="02030600000101010101" pitchFamily="18" charset="-127"/>
              </a:rPr>
              <a:t>X</a:t>
            </a: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sz="1400" dirty="0" err="1">
                <a:highlight>
                  <a:srgbClr val="FFFF00"/>
                </a:highlight>
                <a:latin typeface="HY신명조" panose="02030600000101010101" pitchFamily="18" charset="-127"/>
                <a:ea typeface="HY신명조" panose="02030600000101010101" pitchFamily="18" charset="-127"/>
              </a:rPr>
              <a:t>결측치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각 변수 </a:t>
            </a:r>
            <a:r>
              <a:rPr lang="ko-KR" altLang="en-US" sz="1400" dirty="0">
                <a:highlight>
                  <a:srgbClr val="FFFF00"/>
                </a:highlight>
                <a:latin typeface="HY신명조" panose="02030600000101010101" pitchFamily="18" charset="-127"/>
                <a:ea typeface="HY신명조" panose="02030600000101010101" pitchFamily="18" charset="-127"/>
              </a:rPr>
              <a:t>평균값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처리</a:t>
            </a: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train data 80%, test data 20%</a:t>
            </a: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원핫인코딩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후 데이터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: 4504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행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35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컬럼</a:t>
            </a:r>
          </a:p>
        </p:txBody>
      </p:sp>
      <p:pic>
        <p:nvPicPr>
          <p:cNvPr id="3" name="그림 2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F8E2A1EB-62CF-E8A4-D91B-3BA2737370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7631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85318F-52AC-B31F-0F09-4F4A390B6F50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1DD007-844C-B750-7BD0-F9D475793732}"/>
              </a:ext>
            </a:extLst>
          </p:cNvPr>
          <p:cNvSpPr txBox="1"/>
          <p:nvPr/>
        </p:nvSpPr>
        <p:spPr>
          <a:xfrm>
            <a:off x="0" y="260741"/>
            <a:ext cx="12192000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 </a:t>
            </a:r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결 론 </a:t>
            </a: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74F075-7AF9-489D-95A6-ADBCEB4B3024}"/>
              </a:ext>
            </a:extLst>
          </p:cNvPr>
          <p:cNvSpPr txBox="1"/>
          <p:nvPr/>
        </p:nvSpPr>
        <p:spPr>
          <a:xfrm>
            <a:off x="0" y="933552"/>
            <a:ext cx="12192000" cy="4835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기준모델 정확도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: 0.83 /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로지스틱 회귀 정확도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: 0.82 /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결정트리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정확도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: 0.87 /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랜덤 포레스트 정확도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: 0.87 /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XGBoost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정확도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: 0.87</a:t>
            </a: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로지스틱 회귀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test score : 0.6</a:t>
            </a: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결정트리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test score : 0.65</a:t>
            </a: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랜덤 포레스트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test score : 0.65</a:t>
            </a: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XGBoost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최적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하이퍼파라미터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찾기 위해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RandomSearchCV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데이터 불균형 막기 위해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Undersampling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데이터 수가 너무 감소되는 현상이 발생하여 다시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Oversampling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sz="1400" dirty="0">
                <a:highlight>
                  <a:srgbClr val="FFFF00"/>
                </a:highlight>
                <a:latin typeface="HY신명조" panose="02030600000101010101" pitchFamily="18" charset="-127"/>
                <a:ea typeface="HY신명조" panose="02030600000101010101" pitchFamily="18" charset="-127"/>
              </a:rPr>
              <a:t>최종 </a:t>
            </a:r>
            <a:r>
              <a:rPr lang="en-US" altLang="ko-KR" sz="1400" dirty="0" err="1">
                <a:highlight>
                  <a:srgbClr val="FFFF00"/>
                </a:highlight>
                <a:latin typeface="HY신명조" panose="02030600000101010101" pitchFamily="18" charset="-127"/>
                <a:ea typeface="HY신명조" panose="02030600000101010101" pitchFamily="18" charset="-127"/>
              </a:rPr>
              <a:t>XGBoost</a:t>
            </a:r>
            <a:r>
              <a:rPr lang="en-US" altLang="ko-KR" sz="1400" dirty="0">
                <a:highlight>
                  <a:srgbClr val="FFFF00"/>
                </a:highlight>
                <a:latin typeface="HY신명조" panose="02030600000101010101" pitchFamily="18" charset="-127"/>
                <a:ea typeface="HY신명조" panose="02030600000101010101" pitchFamily="18" charset="-127"/>
              </a:rPr>
              <a:t> test score : 0.89</a:t>
            </a: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permutation feature importance(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순열 특성 중요도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 : 1. Tenure / 2. Complain / 3. Number of address / 4. Cashback amount / </a:t>
            </a:r>
          </a:p>
          <a:p>
            <a:pPr>
              <a:lnSpc>
                <a:spcPct val="25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 5. Day since last order / 6. Warehouse to home / 7. Satisfaction score</a:t>
            </a:r>
          </a:p>
        </p:txBody>
      </p:sp>
      <p:pic>
        <p:nvPicPr>
          <p:cNvPr id="3" name="그림 2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4CEA624F-6D05-FF44-0CB7-EBBFD16F77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304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85318F-52AC-B31F-0F09-4F4A390B6F50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1DD007-844C-B750-7BD0-F9D475793732}"/>
              </a:ext>
            </a:extLst>
          </p:cNvPr>
          <p:cNvSpPr txBox="1"/>
          <p:nvPr/>
        </p:nvSpPr>
        <p:spPr>
          <a:xfrm>
            <a:off x="0" y="260741"/>
            <a:ext cx="12192000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 </a:t>
            </a:r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이탈 예방 전략 </a:t>
            </a: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74F075-7AF9-489D-95A6-ADBCEB4B3024}"/>
              </a:ext>
            </a:extLst>
          </p:cNvPr>
          <p:cNvSpPr txBox="1"/>
          <p:nvPr/>
        </p:nvSpPr>
        <p:spPr>
          <a:xfrm>
            <a:off x="0" y="3590976"/>
            <a:ext cx="12192000" cy="2627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✔ </a:t>
            </a:r>
            <a:r>
              <a:rPr lang="en-US" altLang="ko-KR" sz="1400" dirty="0">
                <a:highlight>
                  <a:srgbClr val="FFFF00"/>
                </a:highlight>
                <a:latin typeface="HY신명조" panose="02030600000101010101" pitchFamily="18" charset="-127"/>
                <a:ea typeface="HY신명조" panose="02030600000101010101" pitchFamily="18" charset="-127"/>
              </a:rPr>
              <a:t>Tenure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가입 기간이 짧은 고객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(~2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그 이상 가입 고객보다 이탈 가능성이 매우 높음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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2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개월 미만 고객에게 </a:t>
            </a:r>
            <a:r>
              <a:rPr lang="ko-KR" altLang="en-US" sz="1400" dirty="0">
                <a:highlight>
                  <a:srgbClr val="FFFF00"/>
                </a:highlight>
                <a:latin typeface="HY신명조" panose="02030600000101010101" pitchFamily="18" charset="-127"/>
                <a:ea typeface="HY신명조" panose="02030600000101010101" pitchFamily="18" charset="-127"/>
              </a:rPr>
              <a:t>가입 환영 쿠폰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지급하여 구매 유도 전략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회사 유지 위해 최소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주문 금액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최대 할인 금액 설정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ko-KR" altLang="en-US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✔ </a:t>
            </a:r>
            <a:r>
              <a:rPr lang="en-US" altLang="ko-KR" sz="1400" dirty="0">
                <a:highlight>
                  <a:srgbClr val="FFFF00"/>
                </a:highlight>
                <a:latin typeface="HY신명조" panose="02030600000101010101" pitchFamily="18" charset="-127"/>
                <a:ea typeface="HY신명조" panose="02030600000101010101" pitchFamily="18" charset="-127"/>
              </a:rPr>
              <a:t>Complain 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컴플레인으로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인한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이탈률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(31.67%)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컴플레인을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걸지 않은 고객의 전체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이탈률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(10.93%)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보다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3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배 높음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1400" dirty="0" err="1">
                <a:highlight>
                  <a:srgbClr val="FFFF00"/>
                </a:highlight>
                <a:latin typeface="HY신명조" panose="02030600000101010101" pitchFamily="18" charset="-127"/>
                <a:ea typeface="HY신명조" panose="02030600000101010101" pitchFamily="18" charset="-127"/>
              </a:rPr>
              <a:t>컴플레인</a:t>
            </a:r>
            <a:r>
              <a:rPr lang="ko-KR" altLang="en-US" sz="1400" dirty="0">
                <a:highlight>
                  <a:srgbClr val="FFFF00"/>
                </a:highlight>
                <a:latin typeface="HY신명조" panose="02030600000101010101" pitchFamily="18" charset="-127"/>
                <a:ea typeface="HY신명조" panose="02030600000101010101" pitchFamily="18" charset="-127"/>
              </a:rPr>
              <a:t> 마케팅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도입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: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컴플레인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고객을 매달 확인하여 고객의 불만 사항을 개선하고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올바른 지적을 해준 고객 중 추첨을 통해 상품권을 증정하여 고객 충성도를 높이는 전략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9243AB9-3484-8CA6-DC30-B12155309C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170"/>
          <a:stretch/>
        </p:blipFill>
        <p:spPr>
          <a:xfrm>
            <a:off x="2173395" y="851909"/>
            <a:ext cx="3045403" cy="276820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71A6035-F187-3587-1267-586B4EDBD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352" y="959006"/>
            <a:ext cx="4475672" cy="2661108"/>
          </a:xfrm>
          <a:prstGeom prst="rect">
            <a:avLst/>
          </a:prstGeom>
        </p:spPr>
      </p:pic>
      <p:pic>
        <p:nvPicPr>
          <p:cNvPr id="14" name="그림 13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5ACD859F-17C6-FDF2-BBD9-BBBD205587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9034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85318F-52AC-B31F-0F09-4F4A390B6F50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1DD007-844C-B750-7BD0-F9D475793732}"/>
              </a:ext>
            </a:extLst>
          </p:cNvPr>
          <p:cNvSpPr txBox="1"/>
          <p:nvPr/>
        </p:nvSpPr>
        <p:spPr>
          <a:xfrm>
            <a:off x="0" y="260741"/>
            <a:ext cx="12192000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 </a:t>
            </a:r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이탈 예방 전략 </a:t>
            </a: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74F075-7AF9-489D-95A6-ADBCEB4B3024}"/>
              </a:ext>
            </a:extLst>
          </p:cNvPr>
          <p:cNvSpPr txBox="1"/>
          <p:nvPr/>
        </p:nvSpPr>
        <p:spPr>
          <a:xfrm>
            <a:off x="-1" y="3309157"/>
            <a:ext cx="12192000" cy="2581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✔ </a:t>
            </a:r>
            <a:r>
              <a:rPr lang="en-US" altLang="ko-KR" sz="1400" dirty="0">
                <a:highlight>
                  <a:srgbClr val="FFFF00"/>
                </a:highlight>
                <a:latin typeface="HY신명조" panose="02030600000101010101" pitchFamily="18" charset="-127"/>
                <a:ea typeface="HY신명조" panose="02030600000101010101" pitchFamily="18" charset="-127"/>
              </a:rPr>
              <a:t>Number Of Address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주소를 입력하지 않은 고객은 주소를 입력한 고객보다 이탈 가능성이 더 높음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1400" dirty="0">
                <a:highlight>
                  <a:srgbClr val="FFFF00"/>
                </a:highlight>
                <a:latin typeface="HY신명조" panose="02030600000101010101" pitchFamily="18" charset="-127"/>
                <a:ea typeface="HY신명조" panose="02030600000101010101" pitchFamily="18" charset="-127"/>
              </a:rPr>
              <a:t>회원가입 할 때 주소를 입력하게 유도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로그인 하지 않은 고객은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이벤트를 미리보기만 가능하게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참여하지 못하게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하여 회원가입 유도하는 전략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✔ </a:t>
            </a:r>
            <a:r>
              <a:rPr lang="en-US" altLang="ko-KR" sz="1400" dirty="0">
                <a:highlight>
                  <a:srgbClr val="FFFF00"/>
                </a:highlight>
                <a:latin typeface="HY신명조" panose="02030600000101010101" pitchFamily="18" charset="-127"/>
                <a:ea typeface="HY신명조" panose="02030600000101010101" pitchFamily="18" charset="-127"/>
              </a:rPr>
              <a:t>Cashback Amount 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지난 달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캐쉬백이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많이 쌓이지 않은 고객은 그렇지 않은 고객보다 이탈 가능성이 높음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핸드폰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랩탑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등 </a:t>
            </a:r>
            <a:r>
              <a:rPr lang="ko-KR" altLang="en-US" sz="1400" dirty="0">
                <a:highlight>
                  <a:srgbClr val="FFFF00"/>
                </a:highlight>
                <a:latin typeface="HY신명조" panose="02030600000101010101" pitchFamily="18" charset="-127"/>
                <a:ea typeface="HY신명조" panose="02030600000101010101" pitchFamily="18" charset="-127"/>
              </a:rPr>
              <a:t>가격대가 높은 인기 상품을 구매하면 </a:t>
            </a:r>
            <a:r>
              <a:rPr lang="en-US" altLang="ko-KR" sz="1400" dirty="0">
                <a:highlight>
                  <a:srgbClr val="FFFF00"/>
                </a:highlight>
                <a:latin typeface="HY신명조" panose="02030600000101010101" pitchFamily="18" charset="-127"/>
                <a:ea typeface="HY신명조" panose="02030600000101010101" pitchFamily="18" charset="-127"/>
              </a:rPr>
              <a:t>10% </a:t>
            </a:r>
            <a:r>
              <a:rPr lang="ko-KR" altLang="en-US" sz="1400" dirty="0" err="1">
                <a:highlight>
                  <a:srgbClr val="FFFF00"/>
                </a:highlight>
                <a:latin typeface="HY신명조" panose="02030600000101010101" pitchFamily="18" charset="-127"/>
                <a:ea typeface="HY신명조" panose="02030600000101010101" pitchFamily="18" charset="-127"/>
              </a:rPr>
              <a:t>캐쉬백이</a:t>
            </a:r>
            <a:r>
              <a:rPr lang="ko-KR" altLang="en-US" sz="1400" dirty="0">
                <a:highlight>
                  <a:srgbClr val="FFFF00"/>
                </a:highlight>
                <a:latin typeface="HY신명조" panose="02030600000101010101" pitchFamily="18" charset="-127"/>
                <a:ea typeface="HY신명조" panose="02030600000101010101" pitchFamily="18" charset="-127"/>
              </a:rPr>
              <a:t> 쌓이는 기간 한정 이벤트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(ex.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새학기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기간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통해 구매를 유도하고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포인트를 평소보다 많이 쌓게 함으로써 회원 탈퇴를 방지하는 전략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D16265AF-0F2C-BCA0-34DD-F746C24C60E9}"/>
                  </a:ext>
                </a:extLst>
              </p14:cNvPr>
              <p14:cNvContentPartPr/>
              <p14:nvPr/>
            </p14:nvContentPartPr>
            <p14:xfrm>
              <a:off x="-685175" y="6038178"/>
              <a:ext cx="3600" cy="576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D16265AF-0F2C-BCA0-34DD-F746C24C60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738815" y="5930178"/>
                <a:ext cx="111240" cy="22140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267DF980-D2BF-5202-081B-1C76C89E9D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67" r="7666" b="8084"/>
          <a:stretch/>
        </p:blipFill>
        <p:spPr>
          <a:xfrm>
            <a:off x="983961" y="810503"/>
            <a:ext cx="5480952" cy="251689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66C3EF82-2EE5-3E80-6C3F-489798E47826}"/>
                  </a:ext>
                </a:extLst>
              </p14:cNvPr>
              <p14:cNvContentPartPr/>
              <p14:nvPr/>
            </p14:nvContentPartPr>
            <p14:xfrm>
              <a:off x="-776853" y="4347258"/>
              <a:ext cx="360" cy="360"/>
            </p14:xfrm>
          </p:contentPart>
        </mc:Choice>
        <mc:Fallback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66C3EF82-2EE5-3E80-6C3F-489798E4782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830493" y="4239618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22" name="그림 21">
            <a:extLst>
              <a:ext uri="{FF2B5EF4-FFF2-40B4-BE49-F238E27FC236}">
                <a16:creationId xmlns:a16="http://schemas.microsoft.com/office/drawing/2014/main" id="{3C31DD64-51E5-D0BA-2187-4C4A78AA58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19977" y="959574"/>
            <a:ext cx="3531884" cy="2218747"/>
          </a:xfrm>
          <a:prstGeom prst="rect">
            <a:avLst/>
          </a:prstGeom>
        </p:spPr>
      </p:pic>
      <p:pic>
        <p:nvPicPr>
          <p:cNvPr id="23" name="그림 22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F1BA94EC-F17A-19A8-207D-D82601C367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117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7517A2-3057-6547-B208-06777848C549}"/>
              </a:ext>
            </a:extLst>
          </p:cNvPr>
          <p:cNvSpPr txBox="1"/>
          <p:nvPr/>
        </p:nvSpPr>
        <p:spPr>
          <a:xfrm>
            <a:off x="0" y="260741"/>
            <a:ext cx="12192000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 </a:t>
            </a:r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목 적 </a:t>
            </a: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&gt;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85318F-52AC-B31F-0F09-4F4A390B6F50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93DC14-184B-C9D0-7B5C-77520F92494B}"/>
              </a:ext>
            </a:extLst>
          </p:cNvPr>
          <p:cNvSpPr txBox="1"/>
          <p:nvPr/>
        </p:nvSpPr>
        <p:spPr>
          <a:xfrm>
            <a:off x="0" y="4902116"/>
            <a:ext cx="12275389" cy="1219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⭐ 목적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: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회사 이탈 예정 고객을 놓치지 않기 위한 전략 수립⭐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데이터 시각화 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전처리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모델링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</a:t>
            </a:r>
            <a:endParaRPr lang="ko-KR" altLang="en-US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50F0A32-1422-D211-C614-BBCE03B08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395" y="940941"/>
            <a:ext cx="7424467" cy="3886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2E2B28AC-BB36-CF2B-9CE2-8A3A35E355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5710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5847F0-D61F-4505-9F9B-EF0371170821}"/>
              </a:ext>
            </a:extLst>
          </p:cNvPr>
          <p:cNvSpPr txBox="1"/>
          <p:nvPr/>
        </p:nvSpPr>
        <p:spPr>
          <a:xfrm>
            <a:off x="0" y="2419293"/>
            <a:ext cx="12192000" cy="868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25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감 사 합 </a:t>
            </a:r>
            <a:r>
              <a:rPr lang="ko-KR" altLang="en-US" sz="2500" b="1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니</a:t>
            </a:r>
            <a:r>
              <a:rPr lang="ko-KR" altLang="en-US" sz="25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 다</a:t>
            </a:r>
            <a:endParaRPr lang="en-US" altLang="ko-KR" sz="2500" b="1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B6471B-3820-49E1-9E38-2C37A3159C41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AE558F-8563-9336-6CFF-849D537CF734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74C1E00E-E7C7-7DCB-1F88-AD949384C5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966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5847F0-D61F-4505-9F9B-EF0371170821}"/>
              </a:ext>
            </a:extLst>
          </p:cNvPr>
          <p:cNvSpPr txBox="1"/>
          <p:nvPr/>
        </p:nvSpPr>
        <p:spPr>
          <a:xfrm>
            <a:off x="0" y="2419293"/>
            <a:ext cx="12192000" cy="868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25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데 이 터</a:t>
            </a:r>
            <a:endParaRPr lang="en-US" altLang="ko-KR" sz="2500" b="1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B6471B-3820-49E1-9E38-2C37A3159C41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4BD44F-8D97-434B-9332-573BCBB845F7}"/>
              </a:ext>
            </a:extLst>
          </p:cNvPr>
          <p:cNvSpPr txBox="1"/>
          <p:nvPr/>
        </p:nvSpPr>
        <p:spPr>
          <a:xfrm>
            <a:off x="0" y="2057513"/>
            <a:ext cx="12192000" cy="496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Part 2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AE558F-8563-9336-6CFF-849D537CF734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9BF2165A-5935-C543-161C-6848378F5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287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7517A2-3057-6547-B208-06777848C549}"/>
              </a:ext>
            </a:extLst>
          </p:cNvPr>
          <p:cNvSpPr txBox="1"/>
          <p:nvPr/>
        </p:nvSpPr>
        <p:spPr>
          <a:xfrm>
            <a:off x="0" y="260741"/>
            <a:ext cx="12192000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 </a:t>
            </a:r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데 이 터 </a:t>
            </a: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&gt;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85318F-52AC-B31F-0F09-4F4A390B6F50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93DC14-184B-C9D0-7B5C-77520F92494B}"/>
              </a:ext>
            </a:extLst>
          </p:cNvPr>
          <p:cNvSpPr txBox="1"/>
          <p:nvPr/>
        </p:nvSpPr>
        <p:spPr>
          <a:xfrm>
            <a:off x="26358" y="5182988"/>
            <a:ext cx="12275389" cy="1011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- 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이커머스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회사 데이터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5630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rows, 20 columns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구성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타겟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: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이탈 고객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이탈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X – 0,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이탈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O – 1)</a:t>
            </a: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BDCAD8E5-0B0C-E932-282E-36C32E669A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678007"/>
              </p:ext>
            </p:extLst>
          </p:nvPr>
        </p:nvGraphicFramePr>
        <p:xfrm>
          <a:off x="974305" y="851909"/>
          <a:ext cx="10379493" cy="422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4231">
                  <a:extLst>
                    <a:ext uri="{9D8B030D-6E8A-4147-A177-3AD203B41FA5}">
                      <a16:colId xmlns:a16="http://schemas.microsoft.com/office/drawing/2014/main" val="649405506"/>
                    </a:ext>
                  </a:extLst>
                </a:gridCol>
                <a:gridCol w="7325262">
                  <a:extLst>
                    <a:ext uri="{9D8B030D-6E8A-4147-A177-3AD203B41FA5}">
                      <a16:colId xmlns:a16="http://schemas.microsoft.com/office/drawing/2014/main" val="21163453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Data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166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1. Customer ID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Unique customer ID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고객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ID)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87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2. Churn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Churn Flag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이탈 고객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) /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⭐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target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73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3. Tenure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Tenure of customer in organization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고객의 가입기간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715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4.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PreferredLoginDevice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Preferred login device of customer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고객이 선호하는 로그인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570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5.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CityTier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City tier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도시 등급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974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6.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WarehouseToHome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Distance in between warehouse to home of customer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창고에서 고객 집까지의 거리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297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7.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PreferredPaymentMode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Preferred payment method of customer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고객이 선호하는 결제수단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871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8. Gender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Gender of customer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고객의 성별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697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9.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HourSpendOnApp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Number of hours spend on mobile application or website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모바일 앱 또는 웹사이트에서 보낸 시간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7960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10.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NumberOfDeviceRegistered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Total number of deceives is registered on particular customer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등록된 장치 수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257013"/>
                  </a:ext>
                </a:extLst>
              </a:tr>
            </a:tbl>
          </a:graphicData>
        </a:graphic>
      </p:graphicFrame>
      <p:pic>
        <p:nvPicPr>
          <p:cNvPr id="11" name="그림 10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48FCF55E-955D-2113-6633-E0F2A1FB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649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7517A2-3057-6547-B208-06777848C549}"/>
              </a:ext>
            </a:extLst>
          </p:cNvPr>
          <p:cNvSpPr txBox="1"/>
          <p:nvPr/>
        </p:nvSpPr>
        <p:spPr>
          <a:xfrm>
            <a:off x="0" y="260741"/>
            <a:ext cx="12192000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 </a:t>
            </a:r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데 이 터 </a:t>
            </a: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&gt;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85318F-52AC-B31F-0F09-4F4A390B6F50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93DC14-184B-C9D0-7B5C-77520F92494B}"/>
              </a:ext>
            </a:extLst>
          </p:cNvPr>
          <p:cNvSpPr txBox="1"/>
          <p:nvPr/>
        </p:nvSpPr>
        <p:spPr>
          <a:xfrm>
            <a:off x="26358" y="5182988"/>
            <a:ext cx="12275389" cy="1011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- 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이커머스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회사 데이터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5630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rows, 20 columns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구성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타겟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: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이탈 플래그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이탈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X – 0,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이탈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O – 1)</a:t>
            </a: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BDCAD8E5-0B0C-E932-282E-36C32E669A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597181"/>
              </p:ext>
            </p:extLst>
          </p:nvPr>
        </p:nvGraphicFramePr>
        <p:xfrm>
          <a:off x="974305" y="851909"/>
          <a:ext cx="10379493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1650">
                  <a:extLst>
                    <a:ext uri="{9D8B030D-6E8A-4147-A177-3AD203B41FA5}">
                      <a16:colId xmlns:a16="http://schemas.microsoft.com/office/drawing/2014/main" val="649405506"/>
                    </a:ext>
                  </a:extLst>
                </a:gridCol>
                <a:gridCol w="7057843">
                  <a:extLst>
                    <a:ext uri="{9D8B030D-6E8A-4147-A177-3AD203B41FA5}">
                      <a16:colId xmlns:a16="http://schemas.microsoft.com/office/drawing/2014/main" val="21163453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Data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166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11.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PreferedOrderCat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Preferred order category of customer in last month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선호 주문 카테고리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87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12.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SatisfactionScore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Satisfactory score of customer on service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 (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서비스 만족도 점수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73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13.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MaritalStatus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Marital status of customer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고객의 결혼 여부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715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14.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NumberOfAddress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Total number of added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added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 on particular customer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주소 수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570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15. Complain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Any complaint has been raised in last month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지난달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컴플레인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974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16.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OrderAmountHikeFromlastYear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Percentage increases in order from last year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전 년도 대비 주문량 인상 퍼센트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297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17.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CouponUsed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Total number of coupon has been used in last month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지난 달에 사용한 총 쿠폰 수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871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18.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OrderCount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Total number of orders has been places in last month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지난 달에 이루어진 총 주문 수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697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19.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DaySinceLastOrder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Day Since last order by customer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마지막 주문 일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7960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20.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CashbackAmount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Average cashback in last month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지난 달 평균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캐쉬백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257013"/>
                  </a:ext>
                </a:extLst>
              </a:tr>
            </a:tbl>
          </a:graphicData>
        </a:graphic>
      </p:graphicFrame>
      <p:pic>
        <p:nvPicPr>
          <p:cNvPr id="4" name="그림 3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0030DFD5-A776-1746-ADAE-6BDA99C5A2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199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5847F0-D61F-4505-9F9B-EF0371170821}"/>
              </a:ext>
            </a:extLst>
          </p:cNvPr>
          <p:cNvSpPr txBox="1"/>
          <p:nvPr/>
        </p:nvSpPr>
        <p:spPr>
          <a:xfrm>
            <a:off x="0" y="2419293"/>
            <a:ext cx="12192000" cy="868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altLang="ko-KR" sz="25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E D A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B6471B-3820-49E1-9E38-2C37A3159C41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4BD44F-8D97-434B-9332-573BCBB845F7}"/>
              </a:ext>
            </a:extLst>
          </p:cNvPr>
          <p:cNvSpPr txBox="1"/>
          <p:nvPr/>
        </p:nvSpPr>
        <p:spPr>
          <a:xfrm>
            <a:off x="0" y="2057513"/>
            <a:ext cx="12192000" cy="496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Part 3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AE558F-8563-9336-6CFF-849D537CF734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57B5983B-3F44-E9DF-98FD-67CC338C6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738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7517A2-3057-6547-B208-06777848C549}"/>
              </a:ext>
            </a:extLst>
          </p:cNvPr>
          <p:cNvSpPr txBox="1"/>
          <p:nvPr/>
        </p:nvSpPr>
        <p:spPr>
          <a:xfrm>
            <a:off x="0" y="260741"/>
            <a:ext cx="12192000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 E D A &gt;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85318F-52AC-B31F-0F09-4F4A390B6F50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93DC14-184B-C9D0-7B5C-77520F92494B}"/>
              </a:ext>
            </a:extLst>
          </p:cNvPr>
          <p:cNvSpPr txBox="1"/>
          <p:nvPr/>
        </p:nvSpPr>
        <p:spPr>
          <a:xfrm>
            <a:off x="0" y="5085704"/>
            <a:ext cx="12192000" cy="688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성별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: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남성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60%,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여성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40%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이탈하지 않은 고객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: 83%,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이탈한 고객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: 17%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BEED43-0348-B08A-8024-2F11D7598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547" y="1161404"/>
            <a:ext cx="3752850" cy="392430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A211B9E9-1D96-E6CF-76B7-307A406AC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1161404"/>
            <a:ext cx="3752850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56168B92-707C-4057-52BA-ABF86BEC68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448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1913</Words>
  <Application>Microsoft Office PowerPoint</Application>
  <PresentationFormat>와이드스크린</PresentationFormat>
  <Paragraphs>255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6" baseType="lpstr">
      <vt:lpstr>HY견명조</vt:lpstr>
      <vt:lpstr>HY신명조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ax2366@office.khu.ac.kr</dc:creator>
  <cp:lastModifiedBy>ax2366@office.khu.ac.kr</cp:lastModifiedBy>
  <cp:revision>11</cp:revision>
  <dcterms:created xsi:type="dcterms:W3CDTF">2022-09-29T13:00:43Z</dcterms:created>
  <dcterms:modified xsi:type="dcterms:W3CDTF">2022-09-30T05:20:02Z</dcterms:modified>
</cp:coreProperties>
</file>