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9" r:id="rId4"/>
    <p:sldId id="315" r:id="rId5"/>
    <p:sldId id="322" r:id="rId6"/>
    <p:sldId id="320" r:id="rId7"/>
    <p:sldId id="311" r:id="rId8"/>
    <p:sldId id="328" r:id="rId9"/>
    <p:sldId id="331" r:id="rId10"/>
    <p:sldId id="330" r:id="rId11"/>
    <p:sldId id="332" r:id="rId12"/>
    <p:sldId id="321" r:id="rId13"/>
    <p:sldId id="316" r:id="rId14"/>
    <p:sldId id="323" r:id="rId15"/>
    <p:sldId id="317" r:id="rId16"/>
    <p:sldId id="324" r:id="rId17"/>
    <p:sldId id="335" r:id="rId18"/>
    <p:sldId id="336" r:id="rId19"/>
    <p:sldId id="337" r:id="rId20"/>
    <p:sldId id="333" r:id="rId21"/>
    <p:sldId id="334" r:id="rId22"/>
    <p:sldId id="338" r:id="rId23"/>
    <p:sldId id="318" r:id="rId24"/>
    <p:sldId id="325" r:id="rId25"/>
    <p:sldId id="30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1:1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01:17:27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1,'696'0,"-676"0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4B8A-19B8-50D1-8F6D-75C32735F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9B78AE-7CD4-1ECE-012B-FF2B1938C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67118-D9A2-6046-0087-3F08903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C0250-4360-8C27-121A-40C91016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E9F39-F50D-700F-A41A-D154CAE8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8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D3A93-37E6-E747-FEC4-945D278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E2DD9-C07F-6729-490A-291E5ACA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1EE23-2892-6987-F4FF-14C52A2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0AF36-B68C-7FA8-F935-A633E0A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0CABE-7CA6-33CE-E6C4-A8DDEAC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0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68D64C-D68F-8AEC-A570-AA263023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30E68-3E41-38CF-453F-3E2EE4FF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47A1B-3DFE-A879-FD16-21D7951D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4FFDD-9C15-BFCE-C448-6FEF94FF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F2D96-4132-C172-4CDD-8B422C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8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8588-3EDD-186B-BC40-CDDCA566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7F2CB-2C13-8BC3-5781-0EE5393C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38FE8-B465-B526-D2E0-8083D5E0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CC910-5B02-DB96-1685-797BACA2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ECFB1-E373-19BF-9FEC-7A050192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A0EF-3208-1F6E-0327-90EE6615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693C1-9C01-2893-1B22-0D6A2E82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213F0-6A7E-1B02-DBFE-B313A44A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D0AF-44A7-C297-D739-78F13102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7A66B-96BD-D215-3524-9DA293AB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A084-38F0-CCA1-59DD-80475AED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A16B1-300D-C3FA-46AD-8F2E08790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1ED84-9EAE-20BC-F3B7-511CA5C12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62F42-13AB-2249-A0B8-EC9E43A9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8F18E-C58A-2AE7-23B7-E0F4FB7D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63200-FBF4-E96C-D91A-4753BBC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7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EEEA4-885B-2AD1-DC1A-6E214612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66100-62C7-FABF-C34C-352E2516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B73A7-4C65-0209-FD70-BA9A8855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4636F-15EB-037B-7221-9B80F0A67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428AD-9798-B9DF-640E-06723F96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F5A02-087C-404E-D188-293E0313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12CBE8-8D89-050D-73A2-E62AE782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DC740-A3DB-0CFA-501D-653496E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8375-8EDA-C3BF-384A-650CDEE9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D23D08-06CF-4D14-1236-C3F660F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83A012-C06E-A305-0139-D0D1FAAF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E9F3C-6175-C712-0BFC-06F59600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1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66B7A2-67E4-48A2-A398-2CDD15D4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DCBAE3-9044-43BB-BA7E-C615F721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47FD-2F3E-F0AD-E7D0-FB7AD0B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4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7488-55BE-B68C-5961-B61B987A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7FCB0-017C-9739-496B-DB05B878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965A6-DD2A-9BB1-A492-8600A3A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0E48D-5C2E-DAAF-144D-9E56A64F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201D8-70A2-1670-41C4-38793131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F1D52-256E-A579-C683-7497910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76510-D3F9-5668-B36D-1F54283E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258B13-5885-91BF-54EA-7E77DF096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57802-353E-DCB7-06E6-9D37E510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20938-96AF-1DE6-F404-1835ED5E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E3A2F-9B0C-A09C-5A44-DB7EAC5F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1A33-5D1A-4F9A-C564-7E1F6F7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B83B27-D32E-39D2-06FF-74F0FB10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17B56-78D6-B4C9-D7F5-53F9A7DF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374AF-AB31-831B-F9BF-7FB1562D3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F292-97F7-445B-9E9D-5D521EF05B9B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C9B4F-663D-2B88-9F78-6068D0584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C5CAF-6159-A28F-3F38-17B4F1345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C22C-64FD-450A-B757-661FBA4CA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69013" y="5301986"/>
            <a:ext cx="1219200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AI_15_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-1" y="1556014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14:cNvPr>
              <p14:cNvContentPartPr/>
              <p14:nvPr/>
            </p14:nvContentPartPr>
            <p14:xfrm>
              <a:off x="-552335" y="2924178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6335" y="281617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-1" y="2165462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고객 재구매 예측 모델 및 유사 제품 추천 모델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C73F9-A779-A27F-577B-9B82DBD350AA}"/>
              </a:ext>
            </a:extLst>
          </p:cNvPr>
          <p:cNvSpPr txBox="1"/>
          <p:nvPr/>
        </p:nvSpPr>
        <p:spPr>
          <a:xfrm>
            <a:off x="0" y="3163369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instacart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데이터를 바탕으로</a:t>
            </a:r>
          </a:p>
        </p:txBody>
      </p:sp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265783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instacart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클릭하면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자주 함께 구매되는 제품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 제품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제품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제품과 함께 제공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E7669C-9A2C-5787-68EE-374B95F5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694" y="821473"/>
            <a:ext cx="5294332" cy="4731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E90CBA-D55D-039D-590D-286E9ABC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67" y="2090808"/>
            <a:ext cx="5294332" cy="18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8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265783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DashMart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제품을 클릭하면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자주 함께 구매되는 제품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제품 설명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제품과 함께 제공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34807D-49A3-E7D9-B83C-C7FC3B9A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3" y="908916"/>
            <a:ext cx="4978831" cy="42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4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3246176"/>
            <a:ext cx="12275389" cy="277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 </a:t>
            </a:r>
            <a:r>
              <a:rPr lang="en-US" altLang="ko-KR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  <a:p>
            <a:pPr algn="ctr">
              <a:lnSpc>
                <a:spcPct val="200000"/>
              </a:lnSpc>
            </a:pPr>
            <a:r>
              <a:rPr lang="en-US" altLang="ko-KR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instacart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제품 중 신선 식품이 가장 많이 팔릴 것이다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고객이 신선 제품을 가장 많이 살 것이라 예상함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 신선 식품은 대부분 마켓에 다 있음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차별점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Instacart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충성 고객을 증가시키기 위해 무엇을 해야 하는가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경쟁사와의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차별점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강화를 위해 고객이 고른 제품과 비슷한 제품을 추천하여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장바구니에 제품을 더 담게 할 수 있는 모델 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05C45B-4176-4740-E209-9DB935D6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97" y="1500227"/>
            <a:ext cx="1493808" cy="149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절차 및 방법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0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절차 및 방법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0BA623-940E-F792-6A74-EC30A06691C0}"/>
              </a:ext>
            </a:extLst>
          </p:cNvPr>
          <p:cNvSpPr txBox="1"/>
          <p:nvPr/>
        </p:nvSpPr>
        <p:spPr>
          <a:xfrm>
            <a:off x="678233" y="3347362"/>
            <a:ext cx="98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수립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C3C2C-B80C-54EA-8331-0110E3A6AEC2}"/>
              </a:ext>
            </a:extLst>
          </p:cNvPr>
          <p:cNvSpPr txBox="1"/>
          <p:nvPr/>
        </p:nvSpPr>
        <p:spPr>
          <a:xfrm>
            <a:off x="3930172" y="3509146"/>
            <a:ext cx="70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EBB100-BBDE-E250-1A7E-BFBF4F13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458" y="2757219"/>
            <a:ext cx="1369471" cy="3062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06B05F-2D9C-E6C8-624F-D2CF618B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25" y="3080708"/>
            <a:ext cx="1054939" cy="4254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AAC080-19BE-3F21-2CDB-1BD45C9D6821}"/>
              </a:ext>
            </a:extLst>
          </p:cNvPr>
          <p:cNvSpPr txBox="1"/>
          <p:nvPr/>
        </p:nvSpPr>
        <p:spPr>
          <a:xfrm>
            <a:off x="6646001" y="3476032"/>
            <a:ext cx="93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E16FC-7C15-32AD-0263-8020336018B9}"/>
              </a:ext>
            </a:extLst>
          </p:cNvPr>
          <p:cNvSpPr txBox="1"/>
          <p:nvPr/>
        </p:nvSpPr>
        <p:spPr>
          <a:xfrm>
            <a:off x="10035391" y="1872807"/>
            <a:ext cx="79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E2F87-B162-D685-AD9A-C7A637161A46}"/>
              </a:ext>
            </a:extLst>
          </p:cNvPr>
          <p:cNvSpPr txBox="1"/>
          <p:nvPr/>
        </p:nvSpPr>
        <p:spPr>
          <a:xfrm>
            <a:off x="10143778" y="4069213"/>
            <a:ext cx="79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941BB1-92F4-964A-36CC-3D22C27EEEEB}"/>
              </a:ext>
            </a:extLst>
          </p:cNvPr>
          <p:cNvSpPr txBox="1"/>
          <p:nvPr/>
        </p:nvSpPr>
        <p:spPr>
          <a:xfrm>
            <a:off x="9710874" y="2181091"/>
            <a:ext cx="147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재구매 예측 모델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0C221-0CAD-D79E-A9C2-73D9DFCE9F6E}"/>
              </a:ext>
            </a:extLst>
          </p:cNvPr>
          <p:cNvSpPr txBox="1"/>
          <p:nvPr/>
        </p:nvSpPr>
        <p:spPr>
          <a:xfrm>
            <a:off x="9185754" y="4439956"/>
            <a:ext cx="2706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 제품과 유사한 제품 추천 모델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8DF89C-DBE9-672F-D914-AAC715F7A3E8}"/>
              </a:ext>
            </a:extLst>
          </p:cNvPr>
          <p:cNvCxnSpPr>
            <a:cxnSpLocks/>
          </p:cNvCxnSpPr>
          <p:nvPr/>
        </p:nvCxnSpPr>
        <p:spPr>
          <a:xfrm flipV="1">
            <a:off x="7638188" y="2320855"/>
            <a:ext cx="1494720" cy="8173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2B4357-61A8-3ED7-20B2-C6B9DD33BB9B}"/>
              </a:ext>
            </a:extLst>
          </p:cNvPr>
          <p:cNvCxnSpPr>
            <a:cxnSpLocks/>
          </p:cNvCxnSpPr>
          <p:nvPr/>
        </p:nvCxnSpPr>
        <p:spPr>
          <a:xfrm>
            <a:off x="7638188" y="3143250"/>
            <a:ext cx="1290150" cy="121569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0D005D-02FC-4BB2-CFC0-573C39FB2B78}"/>
              </a:ext>
            </a:extLst>
          </p:cNvPr>
          <p:cNvCxnSpPr/>
          <p:nvPr/>
        </p:nvCxnSpPr>
        <p:spPr>
          <a:xfrm>
            <a:off x="5115462" y="3172664"/>
            <a:ext cx="13284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41302C-A042-AC8C-6E33-B4AE0E0F0876}"/>
              </a:ext>
            </a:extLst>
          </p:cNvPr>
          <p:cNvCxnSpPr/>
          <p:nvPr/>
        </p:nvCxnSpPr>
        <p:spPr>
          <a:xfrm>
            <a:off x="1993444" y="3154797"/>
            <a:ext cx="13284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stacart Stops Hiring Before IPO Cuts Staff The Information - BW  Businessworld">
            <a:extLst>
              <a:ext uri="{FF2B5EF4-FFF2-40B4-BE49-F238E27FC236}">
                <a16:creationId xmlns:a16="http://schemas.microsoft.com/office/drawing/2014/main" id="{D1D06058-31B2-E846-59FA-82A3B671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6" y="2804214"/>
            <a:ext cx="1494719" cy="5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프로젝트 주피터 - 위키백과, 우리 모두의 백과사전">
            <a:extLst>
              <a:ext uri="{FF2B5EF4-FFF2-40B4-BE49-F238E27FC236}">
                <a16:creationId xmlns:a16="http://schemas.microsoft.com/office/drawing/2014/main" id="{64C8790D-7C7D-988A-A6A1-1751E6BE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87" y="2633916"/>
            <a:ext cx="642670" cy="7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9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D2646FA-F405-E6D2-58D5-8E89CB9F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4905"/>
            <a:ext cx="6337134" cy="34180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FB7C-E7F0-CD04-5817-90DDE34B8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98" y="2884862"/>
            <a:ext cx="5724536" cy="332810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339086-7CF5-0C68-0FD2-07F842B498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541" r="370"/>
          <a:stretch/>
        </p:blipFill>
        <p:spPr>
          <a:xfrm>
            <a:off x="6493753" y="288012"/>
            <a:ext cx="4599061" cy="2478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AC2F9C-CB06-B4AF-83B3-12A3244C2F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31" t="11804" r="9286" b="6988"/>
          <a:stretch/>
        </p:blipFill>
        <p:spPr>
          <a:xfrm>
            <a:off x="1971631" y="210040"/>
            <a:ext cx="2623902" cy="27093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4CD13D-525F-4EB6-9F25-A0E8CBB60079}"/>
              </a:ext>
            </a:extLst>
          </p:cNvPr>
          <p:cNvSpPr txBox="1"/>
          <p:nvPr/>
        </p:nvSpPr>
        <p:spPr>
          <a:xfrm>
            <a:off x="1325935" y="296078"/>
            <a:ext cx="1156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비율</a:t>
            </a:r>
            <a:endParaRPr lang="en-US" altLang="ko-KR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59%)</a:t>
            </a:r>
            <a:endParaRPr lang="ko-KR" altLang="en-US" sz="12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10B6C-6161-7938-0644-DA841EB2C287}"/>
              </a:ext>
            </a:extLst>
          </p:cNvPr>
          <p:cNvSpPr txBox="1"/>
          <p:nvPr/>
        </p:nvSpPr>
        <p:spPr>
          <a:xfrm>
            <a:off x="5426016" y="288012"/>
            <a:ext cx="125934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요일</a:t>
            </a:r>
            <a:endParaRPr lang="en-US" altLang="ko-KR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</a:t>
            </a:r>
            <a:r>
              <a:rPr lang="ko-KR" altLang="en-US" sz="105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5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05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주말이라 예상</a:t>
            </a:r>
            <a:r>
              <a:rPr lang="en-US" altLang="ko-KR" sz="105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05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C5850-1B21-DF95-D628-7E03FB46691A}"/>
              </a:ext>
            </a:extLst>
          </p:cNvPr>
          <p:cNvSpPr txBox="1"/>
          <p:nvPr/>
        </p:nvSpPr>
        <p:spPr>
          <a:xfrm>
            <a:off x="437647" y="2766560"/>
            <a:ext cx="2258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 시간 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(10~15</a:t>
            </a:r>
            <a:r>
              <a:rPr lang="ko-KR" altLang="en-US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가장 많음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51BD9-9A6A-146A-57CC-A25950BAEC50}"/>
              </a:ext>
            </a:extLst>
          </p:cNvPr>
          <p:cNvSpPr txBox="1"/>
          <p:nvPr/>
        </p:nvSpPr>
        <p:spPr>
          <a:xfrm>
            <a:off x="7146163" y="2794905"/>
            <a:ext cx="420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주문 후 다시 주문한 날짜 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</a:t>
            </a:r>
            <a:r>
              <a:rPr lang="ko-KR" altLang="en-US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이내 가장 많음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9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D788BB4-715F-1857-2D5E-4252D7313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" y="2503355"/>
            <a:ext cx="7177184" cy="34425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096DC9-A0B3-A9C2-98C7-95C7B464A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315044"/>
            <a:ext cx="9128062" cy="213720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D58894-9616-CEB3-0BBC-C8EF8403F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43" y="2862339"/>
            <a:ext cx="4842298" cy="29977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F51A75-5198-1B25-BBBD-7138D6182E37}"/>
              </a:ext>
            </a:extLst>
          </p:cNvPr>
          <p:cNvSpPr txBox="1"/>
          <p:nvPr/>
        </p:nvSpPr>
        <p:spPr>
          <a:xfrm>
            <a:off x="8813900" y="2503355"/>
            <a:ext cx="233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팔린 상품 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바나나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C067E0-10B5-0053-EDB1-90D3B5E361D0}"/>
              </a:ext>
            </a:extLst>
          </p:cNvPr>
          <p:cNvSpPr txBox="1"/>
          <p:nvPr/>
        </p:nvSpPr>
        <p:spPr>
          <a:xfrm>
            <a:off x="1719937" y="2420109"/>
            <a:ext cx="3024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품목 별 </a:t>
            </a:r>
            <a:r>
              <a:rPr lang="ko-KR" altLang="en-US" sz="14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신선식품 가장 많음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B2D2D-96B2-46F6-C922-FE211CD31124}"/>
              </a:ext>
            </a:extLst>
          </p:cNvPr>
          <p:cNvSpPr txBox="1"/>
          <p:nvPr/>
        </p:nvSpPr>
        <p:spPr>
          <a:xfrm>
            <a:off x="1466915" y="282904"/>
            <a:ext cx="274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매대 별 </a:t>
            </a:r>
            <a:r>
              <a:rPr lang="ko-KR" altLang="en-US" sz="14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재주문</a:t>
            </a:r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과일 가장 많음</a:t>
            </a:r>
            <a:r>
              <a:rPr lang="en-US" altLang="ko-KR" sz="12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40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26238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72B70-7C83-8B7C-100F-110788AD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83" y="866866"/>
            <a:ext cx="9584175" cy="4373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A8A2A-73C2-57AA-B2CB-FFC7E252FD09}"/>
              </a:ext>
            </a:extLst>
          </p:cNvPr>
          <p:cNvSpPr txBox="1"/>
          <p:nvPr/>
        </p:nvSpPr>
        <p:spPr>
          <a:xfrm>
            <a:off x="0" y="5231277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예측 모델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0.71)</a:t>
            </a:r>
          </a:p>
        </p:txBody>
      </p:sp>
    </p:spTree>
    <p:extLst>
      <p:ext uri="{BB962C8B-B14F-4D97-AF65-F5344CB8AC3E}">
        <p14:creationId xmlns:p14="http://schemas.microsoft.com/office/powerpoint/2010/main" val="282652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26238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6F54CD-E479-5D43-3C15-D17D141B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76" y="1160111"/>
            <a:ext cx="1771650" cy="1381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FAFDBC-5B8C-380D-7F67-95219E1FA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27" y="3745815"/>
            <a:ext cx="1800225" cy="1352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6BAA1-D233-ED8B-9424-9CEA0CBFC7E1}"/>
              </a:ext>
            </a:extLst>
          </p:cNvPr>
          <p:cNvSpPr txBox="1"/>
          <p:nvPr/>
        </p:nvSpPr>
        <p:spPr>
          <a:xfrm>
            <a:off x="0" y="5424021"/>
            <a:ext cx="12275389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제품과 유사한 제품 추천 모델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코사인 유사도 이용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91B47-5CF6-0CA7-6934-EC8C3F3AFF7F}"/>
              </a:ext>
            </a:extLst>
          </p:cNvPr>
          <p:cNvSpPr txBox="1"/>
          <p:nvPr/>
        </p:nvSpPr>
        <p:spPr>
          <a:xfrm>
            <a:off x="8342324" y="576508"/>
            <a:ext cx="321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Chocolate Sandwich </a:t>
            </a:r>
            <a:r>
              <a:rPr lang="en-US" altLang="ko-KR" sz="1400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Cookies </a:t>
            </a:r>
            <a:endParaRPr lang="ko-KR" altLang="en-US" sz="14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C5B61-39E4-FB11-D6E3-CAD001F362F0}"/>
              </a:ext>
            </a:extLst>
          </p:cNvPr>
          <p:cNvSpPr txBox="1"/>
          <p:nvPr/>
        </p:nvSpPr>
        <p:spPr>
          <a:xfrm>
            <a:off x="8446702" y="1453070"/>
            <a:ext cx="283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22340. </a:t>
            </a:r>
            <a:r>
              <a:rPr lang="en-US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Fig Newtons</a:t>
            </a:r>
            <a:endParaRPr lang="ko-KR" altLang="en-US" sz="12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 descr="Homemade Fig Newtons Recipe | Bon Appétit">
            <a:extLst>
              <a:ext uri="{FF2B5EF4-FFF2-40B4-BE49-F238E27FC236}">
                <a16:creationId xmlns:a16="http://schemas.microsoft.com/office/drawing/2014/main" id="{0D1FDD71-13F7-5D61-CE4D-11D98E7B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90" y="1229505"/>
            <a:ext cx="838926" cy="6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AB47E3-F425-2D08-B9EA-23264AA9C588}"/>
              </a:ext>
            </a:extLst>
          </p:cNvPr>
          <p:cNvSpPr txBox="1"/>
          <p:nvPr/>
        </p:nvSpPr>
        <p:spPr>
          <a:xfrm>
            <a:off x="8428588" y="1890120"/>
            <a:ext cx="388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48667.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Baked &amp; Popped Variety </a:t>
            </a:r>
            <a:r>
              <a:rPr lang="en-US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Snack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Packs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CE3546-80B0-3799-0BFE-E85BD3480BFC}"/>
              </a:ext>
            </a:extLst>
          </p:cNvPr>
          <p:cNvSpPr txBox="1"/>
          <p:nvPr/>
        </p:nvSpPr>
        <p:spPr>
          <a:xfrm>
            <a:off x="8437214" y="2128921"/>
            <a:ext cx="312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30553.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Original </a:t>
            </a:r>
            <a:r>
              <a:rPr lang="en-US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Snack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Mix 40 Ounce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FB17E-0C50-97D5-B88F-95CB7DC57452}"/>
              </a:ext>
            </a:extLst>
          </p:cNvPr>
          <p:cNvSpPr txBox="1"/>
          <p:nvPr/>
        </p:nvSpPr>
        <p:spPr>
          <a:xfrm>
            <a:off x="8446702" y="2377502"/>
            <a:ext cx="312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14177. </a:t>
            </a:r>
            <a:r>
              <a:rPr lang="en-US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Chocolate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Almond Milk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CDBAB-9245-B118-DFBA-18E6A1CD2892}"/>
              </a:ext>
            </a:extLst>
          </p:cNvPr>
          <p:cNvSpPr txBox="1"/>
          <p:nvPr/>
        </p:nvSpPr>
        <p:spPr>
          <a:xfrm>
            <a:off x="8539557" y="2619911"/>
            <a:ext cx="312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1519.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Thin Pizza Crust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0D6A00-2963-80F7-D48B-709B7223B070}"/>
              </a:ext>
            </a:extLst>
          </p:cNvPr>
          <p:cNvCxnSpPr>
            <a:cxnSpLocks/>
          </p:cNvCxnSpPr>
          <p:nvPr/>
        </p:nvCxnSpPr>
        <p:spPr>
          <a:xfrm>
            <a:off x="9759890" y="903786"/>
            <a:ext cx="0" cy="5492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68A518-AC53-0741-1F67-C871B26CAD99}"/>
              </a:ext>
            </a:extLst>
          </p:cNvPr>
          <p:cNvSpPr txBox="1"/>
          <p:nvPr/>
        </p:nvSpPr>
        <p:spPr>
          <a:xfrm>
            <a:off x="8358411" y="4278419"/>
            <a:ext cx="366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47242.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Activia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Peach/Strawberry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Lowfat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Yogurt</a:t>
            </a:r>
            <a:endParaRPr lang="ko-KR" altLang="en-US" sz="12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E92B45-9BBA-9CD4-DD7E-17D972612693}"/>
              </a:ext>
            </a:extLst>
          </p:cNvPr>
          <p:cNvCxnSpPr>
            <a:cxnSpLocks/>
          </p:cNvCxnSpPr>
          <p:nvPr/>
        </p:nvCxnSpPr>
        <p:spPr>
          <a:xfrm>
            <a:off x="9919505" y="3703734"/>
            <a:ext cx="0" cy="57468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7CB087-62E1-A8CB-A5A5-5DC6BEE09FA1}"/>
              </a:ext>
            </a:extLst>
          </p:cNvPr>
          <p:cNvSpPr txBox="1"/>
          <p:nvPr/>
        </p:nvSpPr>
        <p:spPr>
          <a:xfrm>
            <a:off x="8358411" y="4526817"/>
            <a:ext cx="312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19189.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Peppermint Tea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68561-CCFF-C7C0-9801-ABEBF6B05206}"/>
              </a:ext>
            </a:extLst>
          </p:cNvPr>
          <p:cNvSpPr txBox="1"/>
          <p:nvPr/>
        </p:nvSpPr>
        <p:spPr>
          <a:xfrm>
            <a:off x="8375663" y="4777852"/>
            <a:ext cx="3951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7069.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Activia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Light Strawberry Blueberry </a:t>
            </a:r>
            <a:r>
              <a:rPr lang="en-US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Yogurt</a:t>
            </a:r>
            <a:endParaRPr lang="ko-KR" altLang="en-US" sz="12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5708C1-EC3D-7F09-A7DD-9E97D2CC3A20}"/>
              </a:ext>
            </a:extLst>
          </p:cNvPr>
          <p:cNvSpPr txBox="1"/>
          <p:nvPr/>
        </p:nvSpPr>
        <p:spPr>
          <a:xfrm>
            <a:off x="8396327" y="5038389"/>
            <a:ext cx="339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26727. </a:t>
            </a:r>
            <a:r>
              <a:rPr lang="de-DE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Nutrition Protein Mix </a:t>
            </a:r>
            <a:r>
              <a:rPr lang="de-DE" altLang="ko-KR" sz="12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Blueberry</a:t>
            </a:r>
            <a:r>
              <a:rPr lang="de-DE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Nut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458136-DAD0-E2D2-1159-862CADCBEEAF}"/>
              </a:ext>
            </a:extLst>
          </p:cNvPr>
          <p:cNvSpPr txBox="1"/>
          <p:nvPr/>
        </p:nvSpPr>
        <p:spPr>
          <a:xfrm>
            <a:off x="8404953" y="5298050"/>
            <a:ext cx="312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11636.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Premium Green Tea Bags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E2CCCC-DFB6-5B9B-3BC6-61EA62B46BE6}"/>
              </a:ext>
            </a:extLst>
          </p:cNvPr>
          <p:cNvSpPr txBox="1"/>
          <p:nvPr/>
        </p:nvSpPr>
        <p:spPr>
          <a:xfrm>
            <a:off x="8396326" y="3353254"/>
            <a:ext cx="326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9.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 Strawberry Blueberry </a:t>
            </a:r>
            <a:r>
              <a:rPr lang="en-US" altLang="ko-KR" sz="14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Yogurt</a:t>
            </a:r>
            <a:endParaRPr lang="ko-KR" altLang="en-US" sz="1400" dirty="0"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1240B3-63EE-1E5D-6C04-3223DB07E287}"/>
              </a:ext>
            </a:extLst>
          </p:cNvPr>
          <p:cNvSpPr txBox="1"/>
          <p:nvPr/>
        </p:nvSpPr>
        <p:spPr>
          <a:xfrm>
            <a:off x="8610601" y="958299"/>
            <a:ext cx="118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번호 입력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104ED-E6DF-2CF9-D58B-3C573D64629C}"/>
              </a:ext>
            </a:extLst>
          </p:cNvPr>
          <p:cNvSpPr txBox="1"/>
          <p:nvPr/>
        </p:nvSpPr>
        <p:spPr>
          <a:xfrm>
            <a:off x="8731130" y="3780209"/>
            <a:ext cx="1194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번호 입력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(9)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9D39896-290A-AF77-D3CC-1E75B32CB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98" y="842754"/>
            <a:ext cx="5341951" cy="4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 요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6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742223"/>
            <a:ext cx="12275389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instacart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Market Basket Analysis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경쟁사와의 차별점을 강화하고자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충성 고객을 증가시키기 위한 방안을 세우기 위해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진행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여부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고객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59%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 시간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10 ~ 15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시가 가장 많음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 요일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주말이 가장 많음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요일에 관한 정확한 정보는 적혀져 있지 않아서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예측값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많이 구매한 품목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바나나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신선 식품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후 재구매까지 걸린 시간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7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이내가 가장 많음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: </a:t>
            </a:r>
            <a:r>
              <a:rPr lang="en-US" altLang="ko-KR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예측 모델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코사인 유사도 이용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제품과 유사한 제품 추천 모델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C139060-FBF0-C374-EFB0-D7918966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02689"/>
              </p:ext>
            </p:extLst>
          </p:nvPr>
        </p:nvGraphicFramePr>
        <p:xfrm>
          <a:off x="2882540" y="5342364"/>
          <a:ext cx="6426919" cy="68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80">
                  <a:extLst>
                    <a:ext uri="{9D8B030D-6E8A-4147-A177-3AD203B41FA5}">
                      <a16:colId xmlns:a16="http://schemas.microsoft.com/office/drawing/2014/main" val="833960486"/>
                    </a:ext>
                  </a:extLst>
                </a:gridCol>
                <a:gridCol w="4816336">
                  <a:extLst>
                    <a:ext uri="{9D8B030D-6E8A-4147-A177-3AD203B41FA5}">
                      <a16:colId xmlns:a16="http://schemas.microsoft.com/office/drawing/2014/main" val="940905795"/>
                    </a:ext>
                  </a:extLst>
                </a:gridCol>
                <a:gridCol w="787403">
                  <a:extLst>
                    <a:ext uri="{9D8B030D-6E8A-4147-A177-3AD203B41FA5}">
                      <a16:colId xmlns:a16="http://schemas.microsoft.com/office/drawing/2014/main" val="1626769257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instacart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 고객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이상은 일주일 이내에 다시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재구매할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(16p)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3091"/>
                  </a:ext>
                </a:extLst>
              </a:tr>
              <a:tr h="333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가설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instacart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제품 중 신선 식품이 가장 많이 팔릴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채택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(17p)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6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51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967998"/>
            <a:ext cx="12275389" cy="62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 관점 마케팅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4P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전략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(product, price, place, promotion)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Promotion(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판매 촉진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고객 대상 쿠폰 발급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구매 유도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판매 촉진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관계 마케팅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(Customer Relationship Marketing)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고객 데이터를 바탕으로 고객관계지향성 및 유대관계 요인에 도움이 될 것이라 판단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25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관점 마케팅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4C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전략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(customer value, customer cost, convenience, communication)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Customer value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Convenience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소비자 입장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제품과 비슷한 제품 인식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비슷한 제품 구매 유도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고객 편의성 증가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온사이트 마케팅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(On-site marketing)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제품과 비슷한 제품을 클릭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고객의 관심사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상황을 파악할 수 있는 실시간 타겟팅 수립에 도움이 될 것이라 판단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7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평가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7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평가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131440"/>
            <a:ext cx="12275389" cy="563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기업이 해결해야 할 문제를 정의함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경쟁사가 너무 많다는 문제점 제시함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경쟁사와 비교하며 해당 문제가 어떤 방향으로 분석되어야 할지 제시함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수행을 위해 데이터를 정제함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시각화를 처리함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만들고 결론을 제시함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문제를 해결하기 위해 필요한 외부 데이터를 찾아 활용하지는 못함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추후 타 논문을 참고하여 모델 정확도를 강화 시킬 수 있을 것이라 예상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시각화를 더 깔끔하게 만들 수 있을 듯함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코드를 무겁게 짜서인지 계속 메모리 부족 오류가 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더 깔끔하게 정리해야 할 듯함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25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  <a:endParaRPr lang="en-US" altLang="ko-KR" sz="2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4C1E00E-E7C7-7DCB-1F88-AD949384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122813"/>
            <a:ext cx="12275389" cy="48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instacart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기업의 차별화 가치 제고 및 충성 고객 유지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재주문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재주문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요일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재주문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주문 후 다시 주문한 날짜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매대 별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재주문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품목 별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재주문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많이 팔린 상품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재구매 예측 모델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 제품과 유사한 제품 추천 모델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인사이트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 관점 마케팅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4P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전략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(product, price, place, promotion)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Promotion(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판매 촉진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관계 마케팅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(Customer Relationship Marketing)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관점 마케팅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4C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전략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(customer value, customer cost, convenience, communication)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Customer value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Convenience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온사이트 마케팅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(On-site marketing)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적용 가능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  성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 성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465827" y="1160872"/>
            <a:ext cx="11904453" cy="30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구성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    5p</a:t>
            </a:r>
          </a:p>
          <a:p>
            <a:pPr marL="342905" indent="-34290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및 가설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∙∙ ∙    7p</a:t>
            </a:r>
          </a:p>
          <a:p>
            <a:pPr marL="342905" indent="-34290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 절차 및 방법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 14p</a:t>
            </a:r>
          </a:p>
          <a:p>
            <a:pPr marL="342905" indent="-34290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수행 결과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16p</a:t>
            </a:r>
          </a:p>
          <a:p>
            <a:pPr marL="342905" indent="-34290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 21p</a:t>
            </a:r>
          </a:p>
          <a:p>
            <a:pPr marL="342905" indent="-342905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자체평가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∙ 24p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D9BE6-82EE-2366-7B94-3D0F76C2FC3A}"/>
              </a:ext>
            </a:extLst>
          </p:cNvPr>
          <p:cNvSpPr txBox="1"/>
          <p:nvPr/>
        </p:nvSpPr>
        <p:spPr>
          <a:xfrm>
            <a:off x="0" y="4211387"/>
            <a:ext cx="1227538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 업무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정제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4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265782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instacart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소비자가 원하는 마켓의 제품을 장바구니에 담고 결제하면 배달기사가 집 앞까지 배달해주는 서비스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경쟁사가 많음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 어플 서비스 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배민스토어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유사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배달 기사가 마켓에서 제품 픽업 후 집 앞까지 배달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418E9C4-A5E8-2070-11C7-B6772311527F}"/>
                  </a:ext>
                </a:extLst>
              </p14:cNvPr>
              <p14:cNvContentPartPr/>
              <p14:nvPr/>
            </p14:nvContentPartPr>
            <p14:xfrm>
              <a:off x="7530385" y="1146858"/>
              <a:ext cx="25848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418E9C4-A5E8-2070-11C7-B677231152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6310" y="1038858"/>
                <a:ext cx="36627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440D4EEE-95B8-326C-7D6C-7022841CF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36" y="1010593"/>
            <a:ext cx="8127453" cy="39732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4478BD-6291-ED7C-7087-B424DFD8B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77" y="915703"/>
            <a:ext cx="1959392" cy="42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5265782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경쟁사인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DoorDash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자체 브랜드인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DashMart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운영하여 배달기사가 집 앞까지 배달해주는 서비스 운영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 어플 서비스 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‘B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유사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자체 물류 창고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배달기사가 집 앞까지 배달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DB67CC-7C28-A87B-B782-788ABCCA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39" y="901125"/>
            <a:ext cx="7549603" cy="42338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FA982-4796-7D1B-BB55-3714280CE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42" y="861399"/>
            <a:ext cx="2059587" cy="44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및 가설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3388641"/>
            <a:ext cx="12275389" cy="234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 </a:t>
            </a:r>
            <a:r>
              <a:rPr lang="en-US" altLang="ko-KR" dirty="0"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en-US" altLang="ko-KR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instacart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구매 고객 중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이상은 일주일 이내에 다시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재구매할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것이다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instacart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경쟁사와의 차별점을 강화하기 위해 무엇을 해야 하는가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기업의 차별화 가치 제고를 위한 고객 이탈 예방 전략을 세우기 위해 재구매 예측 모델 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05C45B-4176-4740-E209-9DB935D6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97" y="1500227"/>
            <a:ext cx="1493808" cy="149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1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2158</TotalTime>
  <Words>1529</Words>
  <Application>Microsoft Office PowerPoint</Application>
  <PresentationFormat>와이드스크린</PresentationFormat>
  <Paragraphs>161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HY신명조</vt:lpstr>
      <vt:lpstr>나눔스퀘어</vt:lpstr>
      <vt:lpstr>나눔스퀘어 Bold</vt:lpstr>
      <vt:lpstr>나눔스퀘어 ExtraBold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이수빈</dc:creator>
  <cp:lastModifiedBy>이수빈</cp:lastModifiedBy>
  <cp:revision>17</cp:revision>
  <dcterms:created xsi:type="dcterms:W3CDTF">2023-01-10T05:18:12Z</dcterms:created>
  <dcterms:modified xsi:type="dcterms:W3CDTF">2023-01-11T17:16:50Z</dcterms:modified>
</cp:coreProperties>
</file>