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9" r:id="rId3"/>
    <p:sldId id="311" r:id="rId4"/>
    <p:sldId id="323" r:id="rId5"/>
    <p:sldId id="338" r:id="rId6"/>
    <p:sldId id="321" r:id="rId7"/>
    <p:sldId id="326" r:id="rId8"/>
    <p:sldId id="327" r:id="rId9"/>
    <p:sldId id="335" r:id="rId10"/>
    <p:sldId id="344" r:id="rId11"/>
    <p:sldId id="329" r:id="rId12"/>
    <p:sldId id="342" r:id="rId13"/>
    <p:sldId id="343" r:id="rId14"/>
    <p:sldId id="341" r:id="rId15"/>
    <p:sldId id="334" r:id="rId16"/>
    <p:sldId id="339" r:id="rId17"/>
    <p:sldId id="30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9107-4CD6-AA25-0E33-320D0150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76A8C-9F71-AE4C-3F17-945A5731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DC9E6-D43C-18CE-6AD2-3BD71871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47436-DA4B-3926-E1CD-DF276DD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9C3E5-1AA7-E47B-2FC3-8A72138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8CD3-C469-C1FF-415C-635E31D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7D576-6B0E-2784-0B33-E85C5441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0600-A5ED-47DC-08C9-D24E81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BC52-8C67-BB91-21E2-BD425AC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C407-1969-999C-56A8-0ABC65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38C78-FE37-6496-683A-DAD32E612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B085A-5A95-1C6C-0AAD-1633A964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AA6E-EA01-EEBC-6C7D-6169427F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EA6A-E47C-8F9B-6C8B-A8F30D58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307C-9D0E-B480-F3FF-73783BCA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5FE3-724A-338D-BB21-A5E135B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8A2C-D69D-A55C-A4CD-9BCC95B1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204F-1997-6E39-6ADC-9A0D591E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7C61-126B-42CA-7F85-E97E913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0BF7-84AF-7880-75F9-B5DD587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5BC3-A98B-301D-4ABC-0005EFD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F8749-D54A-79C0-07A4-704264E6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08808-1D00-27F1-7082-3009FF6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3218F-5979-DBCF-D684-B1909715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EA57-30FA-307D-D363-BE26C71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08E7-2648-F8E9-AB87-82F342A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67544-1335-F346-67C0-59255218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49A15-9390-E2F2-42C5-88635631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4FD-E806-C480-A486-D90CB63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F9A36-8425-862A-987F-1275B86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F1667-C835-1DA0-1B08-459DD521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67B-7714-B4F3-E189-D366081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213F6-F5A7-C730-CD00-6BD3E674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73F4-E002-8E14-7109-EABD27D4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3F546-4382-ECB9-7231-527D3E886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4FF9E-D570-5E05-45AC-925545ED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33105-58D8-3ABC-0794-CD50634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C6177-27E8-8AC4-BB6A-7DD108C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AA2BE-1BD9-AFA8-6A20-1718C6D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0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D6F14-623E-855C-81D5-8A1A2DE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08F3D-00FE-E717-CBCE-7A6894A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6D38F-9159-ACF0-78A7-3FD1A390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8C456-0C2E-B8A4-9998-E333AF2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A576D-2D63-3686-FDC7-6EB0BFF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9C982-A525-18B6-C044-5BA31B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76C0D-D34C-7454-803B-2C619C4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0BB7-BA42-ED3E-F2E1-BB17CF5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CCB18-7D34-0A05-BB87-4B971F54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7FE8F-600C-9FC5-8135-AD33B4CD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FD77-5DD6-6E40-F3C9-EB9B9975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F820-5F39-05D8-C48D-2C6E72A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D50C8-1540-E492-BA41-F4F786D5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64F1-DAD8-2CFF-496D-5F4078F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F9FB5-DDFB-FF0A-CDB7-CE407FEA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6C6A3-EADA-40BD-351B-1A3E755C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5E1A8-A3D0-9FEB-E876-0F5A3EB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472B4-2103-C3AA-338F-9E96EFBC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0E313-BA7A-6712-0A7E-1CD4063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2B068-DD0B-5F50-E665-36AA3F0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1DBF2-3BA7-B0CB-CDFB-BF0DB58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CAC-95CC-D811-8CCA-1938771E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18F-556C-4330-B34D-DB4DFDE96E8F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9F9E-64BC-1A14-6944-BD1196C4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9D13-2173-61B4-B038-A1B573A4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igitalchosun.dizzo.com/site/data/html_dir/2019/05/07/2019050780043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news.mt.co.kr/mtview.php?no=2021121222271112575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anjunj.com/news/articleView.html?idxno=3611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daily.co.kr/news/read?newsId=01669526619272552&amp;mediaCodeNo=25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www.abouthr.co.kr/news/articleView.html?idxno=537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69681" y="5272158"/>
            <a:ext cx="121920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0" y="1897693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종업원 이탈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73F9-A779-A27F-577B-9B82DBD350AA}"/>
              </a:ext>
            </a:extLst>
          </p:cNvPr>
          <p:cNvSpPr txBox="1"/>
          <p:nvPr/>
        </p:nvSpPr>
        <p:spPr>
          <a:xfrm>
            <a:off x="0" y="2938704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IBM HR Analytics Employee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바탕으로</a:t>
            </a:r>
          </a:p>
        </p:txBody>
      </p:sp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109740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405EA-EC85-3334-1E41-70BFB240B881}"/>
              </a:ext>
            </a:extLst>
          </p:cNvPr>
          <p:cNvSpPr txBox="1"/>
          <p:nvPr/>
        </p:nvSpPr>
        <p:spPr>
          <a:xfrm>
            <a:off x="0" y="5263362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사용하여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제작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로지스틱회귀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(0.87)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 포레스트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(0.87)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정확도가 높았던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E87BB-1610-394C-891E-C1F906A3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04" y="651676"/>
            <a:ext cx="4439189" cy="46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109740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405EA-EC85-3334-1E41-70BFB240B881}"/>
              </a:ext>
            </a:extLst>
          </p:cNvPr>
          <p:cNvSpPr txBox="1"/>
          <p:nvPr/>
        </p:nvSpPr>
        <p:spPr>
          <a:xfrm>
            <a:off x="0" y="5308261"/>
            <a:ext cx="12275389" cy="81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예정 예측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피처 가지고 진행 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초과근무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직업만족도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환경만족도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재직기간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X]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9F9CF3-B180-E84C-DA1C-1D0A5B9F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94" y="773393"/>
            <a:ext cx="4099741" cy="44448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E6EC91-02D9-65F1-CAC9-18477157B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37"/>
          <a:stretch/>
        </p:blipFill>
        <p:spPr>
          <a:xfrm>
            <a:off x="1782858" y="773394"/>
            <a:ext cx="4169098" cy="4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0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63020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퇴사 비율이 높았던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부서와의 급여 차이가 크지 않음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(Sales – 6959, R&amp;D – 6281, HR – 6655)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퇴사자와 현 직원 월급 차이가 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퇴사자 월급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– 4787,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현 직원 월급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– 6833)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Sales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부서와 월급의 유의미한 관계가 있다는 것을 발견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4EC737-F26F-39C2-FC18-F0FAC240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7" y="1394664"/>
            <a:ext cx="3437002" cy="2924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F5708-BA1B-CC5D-F744-92E845271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05"/>
          <a:stretch/>
        </p:blipFill>
        <p:spPr>
          <a:xfrm>
            <a:off x="7693011" y="1469228"/>
            <a:ext cx="3841752" cy="27772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9564FC-F259-10EF-3080-74E4143E8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18"/>
          <a:stretch/>
        </p:blipFill>
        <p:spPr>
          <a:xfrm>
            <a:off x="4224190" y="1469228"/>
            <a:ext cx="3245780" cy="27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4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53146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대한 직원 이탈 예측 분류 모델 제작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정확도가 높았던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0.84)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Sales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부서 월급이 낮을수록 퇴사할 확률이 높고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월급이 높을수록 퇴사하지 않을 확률이 높음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퇴사자를 줄이기 위해 월급 뿐만 아니라 여러 방안을 세워야 하는 것을 알 수 있음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F05778-8469-9776-EA70-2272DB0F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6" y="1351125"/>
            <a:ext cx="4552949" cy="3006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00FF0A-079F-5AF5-1388-8330DD93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38" y="2150483"/>
            <a:ext cx="6860604" cy="17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740666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워라밸을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중요시 여기는 것을 알 수 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 사유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특성 중요도 상위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초과 근무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직업 만족도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 만족도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포함 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수평적인 사내 분위기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법정근로시간 엄수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사내 문화를 개편하는 방법 제안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ABC932B7-0CCD-985B-83F4-D1ACA944F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73"/>
          <a:stretch/>
        </p:blipFill>
        <p:spPr>
          <a:xfrm>
            <a:off x="1248828" y="1191066"/>
            <a:ext cx="3148082" cy="3332499"/>
          </a:xfrm>
          <a:prstGeom prst="rect">
            <a:avLst/>
          </a:prstGeom>
        </p:spPr>
      </p:pic>
      <p:pic>
        <p:nvPicPr>
          <p:cNvPr id="1028" name="Picture 4" descr="퇴사 사유 20대 '권위적인 회사 분위기' 40대 '고용 불안', 성인남녀 퇴사 사유 TOP5?">
            <a:hlinkClick r:id="rId2"/>
            <a:extLst>
              <a:ext uri="{FF2B5EF4-FFF2-40B4-BE49-F238E27FC236}">
                <a16:creationId xmlns:a16="http://schemas.microsoft.com/office/drawing/2014/main" id="{824BB6C6-9F93-39CC-CD6A-4DBB7C7CD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7"/>
          <a:stretch/>
        </p:blipFill>
        <p:spPr bwMode="auto">
          <a:xfrm>
            <a:off x="4396910" y="1244378"/>
            <a:ext cx="3249838" cy="322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hlinkClick r:id="rId5"/>
            <a:extLst>
              <a:ext uri="{FF2B5EF4-FFF2-40B4-BE49-F238E27FC236}">
                <a16:creationId xmlns:a16="http://schemas.microsoft.com/office/drawing/2014/main" id="{9318B041-1649-1B23-F717-D81875B71D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112"/>
          <a:stretch/>
        </p:blipFill>
        <p:spPr>
          <a:xfrm>
            <a:off x="7782518" y="1389434"/>
            <a:ext cx="3160654" cy="29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인사이트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74333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대시보드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급여 인상 퍼센트 적을수록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퇴사율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높다는 결과 도출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대기업에서 핵심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R&amp;D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경력직 인재를 대규모 채용하는 등 핵심 인재 가져가려는 경쟁률 높아짐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지급하는 방법 제안</a:t>
            </a:r>
            <a:endParaRPr lang="en-US" altLang="ko-KR" sz="1400" dirty="0">
              <a:solidFill>
                <a:srgbClr val="0070C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3B45C3D5-DFA8-0882-FE73-EED1C4E7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1" y="1153920"/>
            <a:ext cx="3453513" cy="34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0C865A-8588-A524-BC95-00E26125C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23"/>
          <a:stretch/>
        </p:blipFill>
        <p:spPr>
          <a:xfrm>
            <a:off x="4762860" y="1906875"/>
            <a:ext cx="2500940" cy="19476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0BBE9-4B75-BAC7-A9A9-7FC82DF9A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968" y="1821520"/>
            <a:ext cx="3864996" cy="21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81974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-1" y="182838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622084"/>
            <a:ext cx="12275389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이탈 예측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위해 데이터 분석 진행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여부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16%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상관관계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소득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0.95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근속 연수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0.78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성과 평가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0.77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인사이트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따른 이탈 예정 분류 모델 제작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관계가 있다는 것을 발견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월급뿐만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아니라 여러 방안이 필요 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사내 문화 개편 방법 제안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 방법 제안</a:t>
            </a:r>
            <a:endParaRPr lang="en-US" altLang="ko-KR" sz="13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02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2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endParaRPr lang="en-US" altLang="ko-KR" sz="2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821474"/>
            <a:ext cx="12275389" cy="520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퇴사 파악을 위한 종업원 이탈 예측 모델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태블로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사용한 대시보드 제작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특성 및 순열 중요도가 높은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피처의 값을 바꿔가며 진행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3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인사이트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월급에 따른 이탈 예정 분류 모델 제작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관계가 있다는 것을 발견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월급뿐만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아니라 여러 방안이 필요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사내 문화 개편 방법 제안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실적에 따른 성과급 지급 방법 제안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1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63831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nternational 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usiness 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achines Corporation  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데이터 사용하여 분석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산업분야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AI,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클라우드 컴퓨팅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정보기술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6" name="Picture 2" descr="IBM - 나무위키">
            <a:extLst>
              <a:ext uri="{FF2B5EF4-FFF2-40B4-BE49-F238E27FC236}">
                <a16:creationId xmlns:a16="http://schemas.microsoft.com/office/drawing/2014/main" id="{14F0372E-AAD2-DFA9-EFDF-9EA3E258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9" y="2361156"/>
            <a:ext cx="16906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ED378E-EAA3-A06D-9ECE-5DA8C62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21" y="854299"/>
            <a:ext cx="6450807" cy="3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356567"/>
            <a:ext cx="1227538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제작 이유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핵심인재 유출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조기 퇴사자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D1E1CF3D-63DD-D666-B2A9-2A88EFC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92" y="1035371"/>
            <a:ext cx="3656292" cy="33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자료=사람인 제공">
            <a:hlinkClick r:id="rId4"/>
            <a:extLst>
              <a:ext uri="{FF2B5EF4-FFF2-40B4-BE49-F238E27FC236}">
                <a16:creationId xmlns:a16="http://schemas.microsoft.com/office/drawing/2014/main" id="{3DF59A06-61FC-72C6-E576-C2FC011D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61" y="990790"/>
            <a:ext cx="3469982" cy="34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83511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1470 rows, 34 columns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정도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교육 수준 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AD3C31-C261-C47A-42E7-6BC1DE024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/>
          <a:stretch/>
        </p:blipFill>
        <p:spPr>
          <a:xfrm>
            <a:off x="667887" y="1062246"/>
            <a:ext cx="10856223" cy="3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E94A-2D60-770A-CF0A-FF538294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0" y="281488"/>
            <a:ext cx="10394338" cy="5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5E4B90-CA40-6F6C-9878-1ED4E171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" y="276394"/>
            <a:ext cx="10394892" cy="5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435D99-D064-A53F-91D1-A40454E0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0" y="208232"/>
            <a:ext cx="10606597" cy="5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41694" y="136525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33283-98C3-FE35-13D4-F3883283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84" y="770369"/>
            <a:ext cx="7354829" cy="4601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72302-3E37-7465-AC47-36CBE3010840}"/>
              </a:ext>
            </a:extLst>
          </p:cNvPr>
          <p:cNvSpPr txBox="1"/>
          <p:nvPr/>
        </p:nvSpPr>
        <p:spPr>
          <a:xfrm>
            <a:off x="0" y="5244220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F1  0.94  /  ROC AUC  0.78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704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HY신명조</vt:lpstr>
      <vt:lpstr>나눔스퀘어 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46</cp:revision>
  <dcterms:created xsi:type="dcterms:W3CDTF">2023-02-05T03:09:05Z</dcterms:created>
  <dcterms:modified xsi:type="dcterms:W3CDTF">2023-02-15T02:20:29Z</dcterms:modified>
</cp:coreProperties>
</file>