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95" r:id="rId3"/>
    <p:sldId id="319" r:id="rId4"/>
    <p:sldId id="320" r:id="rId5"/>
    <p:sldId id="311" r:id="rId6"/>
    <p:sldId id="323" r:id="rId7"/>
    <p:sldId id="338" r:id="rId8"/>
    <p:sldId id="317" r:id="rId9"/>
    <p:sldId id="321" r:id="rId10"/>
    <p:sldId id="326" r:id="rId11"/>
    <p:sldId id="327" r:id="rId12"/>
    <p:sldId id="335" r:id="rId13"/>
    <p:sldId id="329" r:id="rId14"/>
    <p:sldId id="333" r:id="rId15"/>
    <p:sldId id="334" r:id="rId16"/>
    <p:sldId id="336" r:id="rId17"/>
    <p:sldId id="337" r:id="rId18"/>
    <p:sldId id="30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19107-4CD6-AA25-0E33-320D01508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476A8C-9F71-AE4C-3F17-945A5731C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6DC9E6-D43C-18CE-6AD2-3BD71871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18F-556C-4330-B34D-DB4DFDE96E8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47436-DA4B-3926-E1CD-DF276DD2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9C3E5-1AA7-E47B-2FC3-8A7213853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FD5-9690-4799-8D2C-3CEDC16FD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85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98CD3-C469-C1FF-415C-635E31D14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E7D576-6B0E-2784-0B33-E85C5441E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C10600-A5ED-47DC-08C9-D24E8128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18F-556C-4330-B34D-DB4DFDE96E8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98BC52-8C67-BB91-21E2-BD425AC0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4C407-1969-999C-56A8-0ABC6566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FD5-9690-4799-8D2C-3CEDC16FD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52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538C78-FE37-6496-683A-DAD32E612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4B085A-5A95-1C6C-0AAD-1633A9648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2AA6E-EA01-EEBC-6C7D-6169427F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18F-556C-4330-B34D-DB4DFDE96E8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2EA6A-E47C-8F9B-6C8B-A8F30D58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BF307C-9D0E-B480-F3FF-73783BCA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FD5-9690-4799-8D2C-3CEDC16FD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8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E5FE3-724A-338D-BB21-A5E135B28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78A2C-D69D-A55C-A4CD-9BCC95B1B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A204F-1997-6E39-6ADC-9A0D591E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18F-556C-4330-B34D-DB4DFDE96E8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07C61-126B-42CA-7F85-E97E9135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90BF7-84AF-7880-75F9-B5DD5876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FD5-9690-4799-8D2C-3CEDC16FD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86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E5BC3-A98B-301D-4ABC-0005EFD0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9F8749-D54A-79C0-07A4-704264E6A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08808-1D00-27F1-7082-3009FF6F8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18F-556C-4330-B34D-DB4DFDE96E8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93218F-5979-DBCF-D684-B1909715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0EA57-30FA-307D-D363-BE26C714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FD5-9690-4799-8D2C-3CEDC16FD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708E7-2648-F8E9-AB87-82F342AA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67544-1335-F346-67C0-592552185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249A15-9390-E2F2-42C5-88635631D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5384FD-E806-C480-A486-D90CB633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18F-556C-4330-B34D-DB4DFDE96E8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9F9A36-8425-862A-987F-1275B864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7F1667-C835-1DA0-1B08-459DD521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FD5-9690-4799-8D2C-3CEDC16FD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0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667B-7714-B4F3-E189-D3660814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213F6-F5A7-C730-CD00-6BD3E674A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F173F4-E002-8E14-7109-EABD27D4F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D3F546-4382-ECB9-7231-527D3E886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34FF9E-D570-5E05-45AC-925545ED8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A33105-58D8-3ABC-0794-CD506342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18F-556C-4330-B34D-DB4DFDE96E8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5C6177-27E8-8AC4-BB6A-7DD108CB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CAA2BE-1BD9-AFA8-6A20-1718C6DE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FD5-9690-4799-8D2C-3CEDC16FD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80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D6F14-623E-855C-81D5-8A1A2DE9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608F3D-00FE-E717-CBCE-7A6894A42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18F-556C-4330-B34D-DB4DFDE96E8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C6D38F-9159-ACF0-78A7-3FD1A390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38C456-0C2E-B8A4-9998-E333AF2A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FD5-9690-4799-8D2C-3CEDC16FD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81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3A576D-2D63-3686-FDC7-6EB0BFFB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18F-556C-4330-B34D-DB4DFDE96E8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19C982-A525-18B6-C044-5BA31BBA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076C0D-D34C-7454-803B-2C619C49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FD5-9690-4799-8D2C-3CEDC16FD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79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A0BB7-BA42-ED3E-F2E1-BB17CF554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DCCB18-7D34-0A05-BB87-4B971F547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F7FE8F-600C-9FC5-8135-AD33B4CD1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B4FD77-5DD6-6E40-F3C9-EB9B9975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18F-556C-4330-B34D-DB4DFDE96E8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EF820-5F39-05D8-C48D-2C6E72A1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3D50C8-1540-E492-BA41-F4F786D5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FD5-9690-4799-8D2C-3CEDC16FD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29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464F1-DAD8-2CFF-496D-5F4078F7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8F9FB5-DDFB-FF0A-CDB7-CE407FEA3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C6C6A3-EADA-40BD-351B-1A3E755C3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05E1A8-A3D0-9FEB-E876-0F5A3EB20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18F-556C-4330-B34D-DB4DFDE96E8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1472B4-2103-C3AA-338F-9E96EFBC7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00E313-BA7A-6712-0A7E-1CD40632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FD5-9690-4799-8D2C-3CEDC16FD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80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2B068-DD0B-5F50-E665-36AA3F0CC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91DBF2-3BA7-B0CB-CDFB-BF0DB58E9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FBCAC-95CC-D811-8CCA-1938771E5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D018F-556C-4330-B34D-DB4DFDE96E8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99F9E-64BC-1A14-6944-BD1196C45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79D13-2173-61B4-B038-A1B573A4F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B3FD5-9690-4799-8D2C-3CEDC16FD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99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aily.co.kr/news/read?newsId=01669526619272552&amp;mediaCodeNo=25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hyperlink" Target="https://www.abouthr.co.kr/news/articleView.html?idxno=5376" TargetMode="Externa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D0030A-1D52-4D39-BFFD-469DDE139FC3}"/>
              </a:ext>
            </a:extLst>
          </p:cNvPr>
          <p:cNvSpPr txBox="1"/>
          <p:nvPr/>
        </p:nvSpPr>
        <p:spPr>
          <a:xfrm>
            <a:off x="-169681" y="5272158"/>
            <a:ext cx="12192001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이새벽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BD44F-8D97-434B-9332-573BCBB845F7}"/>
              </a:ext>
            </a:extLst>
          </p:cNvPr>
          <p:cNvSpPr txBox="1"/>
          <p:nvPr/>
        </p:nvSpPr>
        <p:spPr>
          <a:xfrm>
            <a:off x="0" y="1661302"/>
            <a:ext cx="12192000" cy="51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CP_2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1716FF-9D8F-3AB1-3B4C-096EFEB8EA06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05CF6CC7-FBA0-B6F5-13E8-C083BEADC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0224E4-F7DC-9BCB-62E9-6901E27EA9BA}"/>
              </a:ext>
            </a:extLst>
          </p:cNvPr>
          <p:cNvSpPr txBox="1"/>
          <p:nvPr/>
        </p:nvSpPr>
        <p:spPr>
          <a:xfrm>
            <a:off x="-2" y="2029070"/>
            <a:ext cx="12192000" cy="112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3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종업원 이탈 예측 모델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C73F9-A779-A27F-577B-9B82DBD350AA}"/>
              </a:ext>
            </a:extLst>
          </p:cNvPr>
          <p:cNvSpPr txBox="1"/>
          <p:nvPr/>
        </p:nvSpPr>
        <p:spPr>
          <a:xfrm>
            <a:off x="-1" y="3026977"/>
            <a:ext cx="12192000" cy="740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IBM HR Analytics Employee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데이터를 바탕으로</a:t>
            </a:r>
          </a:p>
        </p:txBody>
      </p:sp>
    </p:spTree>
    <p:extLst>
      <p:ext uri="{BB962C8B-B14F-4D97-AF65-F5344CB8AC3E}">
        <p14:creationId xmlns:p14="http://schemas.microsoft.com/office/powerpoint/2010/main" val="1486176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수행 결과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2E2B28AC-BB36-CF2B-9CE2-8A3A35E3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5E4B90-CA40-6F6C-9878-1ED4E1715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53" y="276394"/>
            <a:ext cx="10394892" cy="584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57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수행 결과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2E2B28AC-BB36-CF2B-9CE2-8A3A35E3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6435D99-D064-A53F-91D1-A40454E06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00" y="208232"/>
            <a:ext cx="10606597" cy="596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38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수행 결과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2E2B28AC-BB36-CF2B-9CE2-8A3A35E3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F133283-98C3-FE35-13D4-F38832833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585" y="861401"/>
            <a:ext cx="7354829" cy="46014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972302-3E37-7465-AC47-36CBE3010840}"/>
              </a:ext>
            </a:extLst>
          </p:cNvPr>
          <p:cNvSpPr txBox="1"/>
          <p:nvPr/>
        </p:nvSpPr>
        <p:spPr>
          <a:xfrm>
            <a:off x="0" y="5535409"/>
            <a:ext cx="12275389" cy="46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구글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빅쿼리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사용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XGBoost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정확도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0.89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4034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109740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수행 결과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테스트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2E2B28AC-BB36-CF2B-9CE2-8A3A35E3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ACB7DAF-D6A7-2FC6-F005-E486EFB59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46" y="752344"/>
            <a:ext cx="5252154" cy="45518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8FD955F-D8EC-4403-1F60-A5D146B52D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72"/>
          <a:stretch/>
        </p:blipFill>
        <p:spPr>
          <a:xfrm>
            <a:off x="6269604" y="752344"/>
            <a:ext cx="4938454" cy="45518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2405EA-EC85-3334-1E41-70BFB240B881}"/>
              </a:ext>
            </a:extLst>
          </p:cNvPr>
          <p:cNvSpPr txBox="1"/>
          <p:nvPr/>
        </p:nvSpPr>
        <p:spPr>
          <a:xfrm>
            <a:off x="0" y="5263362"/>
            <a:ext cx="12275389" cy="887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주피터 사용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로지스틱회귀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랜덤 포레스트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XGBoost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 -&gt;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가장 정확도가 높았던 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XGBoost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채택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(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정확도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0.89)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테스트 진행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이탈 예정 예측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–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특성 및 순열 중요도가 높은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피처 가지고 진행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[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결과값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0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반환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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이탈 예정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O   / 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결과값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1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반환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이탈 예정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X] 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9801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5847F0-D61F-4505-9F9B-EF0371170821}"/>
              </a:ext>
            </a:extLst>
          </p:cNvPr>
          <p:cNvSpPr txBox="1"/>
          <p:nvPr/>
        </p:nvSpPr>
        <p:spPr>
          <a:xfrm>
            <a:off x="0" y="2429304"/>
            <a:ext cx="1219200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 론</a:t>
            </a:r>
            <a:endParaRPr lang="en-US" altLang="ko-KR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BD44F-8D97-434B-9332-573BCBB845F7}"/>
              </a:ext>
            </a:extLst>
          </p:cNvPr>
          <p:cNvSpPr txBox="1"/>
          <p:nvPr/>
        </p:nvSpPr>
        <p:spPr>
          <a:xfrm>
            <a:off x="0" y="2057513"/>
            <a:ext cx="12192000" cy="51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4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558F-8563-9336-6CFF-849D537CF734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C3D86DDE-A1DA-ACC0-7A82-14D99F65E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50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 론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0" y="1175885"/>
            <a:ext cx="12275389" cy="434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 데이터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IBM HR Analytics Employee Attrition &amp; Performance</a:t>
            </a: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목적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핵심 인재 이탈 예측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+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종업원 고용 비용 절감 위해 데이터 분석 진행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타겟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이탈 여부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퇴사자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이탈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비율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약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16%</a:t>
            </a: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상관관계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3" lvl="1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 소득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job level : 0.95  / 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 근속 연수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job level : 0.78  / 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성과 평가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급여 인상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0.77 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빅쿼리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XGBoost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테스트 정확도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: 0.89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주피터 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XGBoost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테스트 정확도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0.89</a:t>
            </a: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테스트 진행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종업원 이탈 예측 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특성 및 순열 중요도가 높은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피처의 값을 바꿔가며 진행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742953" lvl="1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결과값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0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반환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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이탈 예정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O   / 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결과값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1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반환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이탈 예정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X 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2E2B28AC-BB36-CF2B-9CE2-8A3A35E3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11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5847F0-D61F-4505-9F9B-EF0371170821}"/>
              </a:ext>
            </a:extLst>
          </p:cNvPr>
          <p:cNvSpPr txBox="1"/>
          <p:nvPr/>
        </p:nvSpPr>
        <p:spPr>
          <a:xfrm>
            <a:off x="0" y="2429304"/>
            <a:ext cx="1219200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자체 평가</a:t>
            </a:r>
            <a:endParaRPr lang="en-US" altLang="ko-KR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BD44F-8D97-434B-9332-573BCBB845F7}"/>
              </a:ext>
            </a:extLst>
          </p:cNvPr>
          <p:cNvSpPr txBox="1"/>
          <p:nvPr/>
        </p:nvSpPr>
        <p:spPr>
          <a:xfrm>
            <a:off x="0" y="2057513"/>
            <a:ext cx="12192000" cy="51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5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558F-8563-9336-6CFF-849D537CF734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C3D86DDE-A1DA-ACC0-7A82-14D99F65E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14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자체 평가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0" y="1434762"/>
            <a:ext cx="12275389" cy="3481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기업이 해결해야 할 문제를 정의함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인재 이탈에 관한 문제점 제시함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분석 수행을 위해 데이터를 정제함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시각화를 처리함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모델을 만들고 테스트를 진행함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전공 분야인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HR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데이터 분석을 잘 녹여낼 수 있는 경험이었음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Train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모델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과적합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추정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로지스틱 회귀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1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랜덤포레스트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742953" lvl="1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가중치를 이용하여 과적합을 줄이고 다시 모델을 돌리면 더 정확한 결과가 나올 듯 함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2E2B28AC-BB36-CF2B-9CE2-8A3A35E3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82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5847F0-D61F-4505-9F9B-EF0371170821}"/>
              </a:ext>
            </a:extLst>
          </p:cNvPr>
          <p:cNvSpPr txBox="1"/>
          <p:nvPr/>
        </p:nvSpPr>
        <p:spPr>
          <a:xfrm>
            <a:off x="0" y="2419293"/>
            <a:ext cx="12192000" cy="902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5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 사 합 </a:t>
            </a:r>
            <a:r>
              <a:rPr lang="ko-KR" altLang="en-US" sz="25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니</a:t>
            </a:r>
            <a:r>
              <a:rPr lang="ko-KR" altLang="en-US" sz="25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다</a:t>
            </a:r>
            <a:endParaRPr lang="en-US" altLang="ko-KR" sz="25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558F-8563-9336-6CFF-849D537CF734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74C1E00E-E7C7-7DCB-1F88-AD949384C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6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5847F0-D61F-4505-9F9B-EF0371170821}"/>
              </a:ext>
            </a:extLst>
          </p:cNvPr>
          <p:cNvSpPr txBox="1"/>
          <p:nvPr/>
        </p:nvSpPr>
        <p:spPr>
          <a:xfrm>
            <a:off x="0" y="2429304"/>
            <a:ext cx="1219200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 요 </a:t>
            </a:r>
            <a:endParaRPr lang="en-US" altLang="ko-KR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BD44F-8D97-434B-9332-573BCBB845F7}"/>
              </a:ext>
            </a:extLst>
          </p:cNvPr>
          <p:cNvSpPr txBox="1"/>
          <p:nvPr/>
        </p:nvSpPr>
        <p:spPr>
          <a:xfrm>
            <a:off x="0" y="2057513"/>
            <a:ext cx="12192000" cy="51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558F-8563-9336-6CFF-849D537CF734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C3D86DDE-A1DA-ACC0-7A82-14D99F65E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8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요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0" y="1374483"/>
            <a:ext cx="12275389" cy="390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lnSpc>
                <a:spcPct val="2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분석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대상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IBM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종업원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분석 목적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인재 퇴사 파악을 위한 종업원 이탈 예측 모델 제작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시각화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태블로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사용 대시보드 제작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</a:t>
            </a:r>
          </a:p>
          <a:p>
            <a:pPr marL="742953" lvl="1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빅쿼리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XGBoost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테스트 정확도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: 0.89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3" lvl="1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주피터 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XGBoost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테스트 정확도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0.89</a:t>
            </a: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테스트 진행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종업원 이탈 예측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특성 및 순열 중요도가 높은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피처의 값을 바꿔가며 진행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742953" lvl="1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결과값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0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반환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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이탈 예정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O   / 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결과값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1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반환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이탈 예정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X </a:t>
            </a:r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2E2B28AC-BB36-CF2B-9CE2-8A3A35E3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1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5847F0-D61F-4505-9F9B-EF0371170821}"/>
              </a:ext>
            </a:extLst>
          </p:cNvPr>
          <p:cNvSpPr txBox="1"/>
          <p:nvPr/>
        </p:nvSpPr>
        <p:spPr>
          <a:xfrm>
            <a:off x="0" y="2429304"/>
            <a:ext cx="1219200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 적 </a:t>
            </a:r>
            <a:endParaRPr lang="en-US" altLang="ko-KR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BD44F-8D97-434B-9332-573BCBB845F7}"/>
              </a:ext>
            </a:extLst>
          </p:cNvPr>
          <p:cNvSpPr txBox="1"/>
          <p:nvPr/>
        </p:nvSpPr>
        <p:spPr>
          <a:xfrm>
            <a:off x="0" y="2057513"/>
            <a:ext cx="12192000" cy="51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2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558F-8563-9336-6CFF-849D537CF734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C3D86DDE-A1DA-ACC0-7A82-14D99F65E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8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목적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0" y="4763831"/>
            <a:ext cx="12275389" cy="131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International Business Machines Corporation</a:t>
            </a: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산업분야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하드웨어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소프트웨어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AI,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클라우드 컴퓨팅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서비스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정보기술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컨설팅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2E2B28AC-BB36-CF2B-9CE2-8A3A35E3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1026" name="Picture 2" descr="IBM - 나무위키">
            <a:extLst>
              <a:ext uri="{FF2B5EF4-FFF2-40B4-BE49-F238E27FC236}">
                <a16:creationId xmlns:a16="http://schemas.microsoft.com/office/drawing/2014/main" id="{14F0372E-AAD2-DFA9-EFDF-9EA3E2587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949" y="2361156"/>
            <a:ext cx="1690688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ED378E-EAA3-A06D-9ECE-5DA8C6295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821" y="854299"/>
            <a:ext cx="6450807" cy="385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7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목적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0" y="4720517"/>
            <a:ext cx="12275389" cy="131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핵심인재 유출 예측 가능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조기 퇴사자 예측 가능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종업원 고용 비용 절감 가능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2E2B28AC-BB36-CF2B-9CE2-8A3A35E3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2050" name="Picture 2">
            <a:hlinkClick r:id="rId3"/>
            <a:extLst>
              <a:ext uri="{FF2B5EF4-FFF2-40B4-BE49-F238E27FC236}">
                <a16:creationId xmlns:a16="http://schemas.microsoft.com/office/drawing/2014/main" id="{D1E1CF3D-63DD-D666-B2A9-2A88EFC72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270" y="1071673"/>
            <a:ext cx="3656292" cy="337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자료=사람인 제공">
            <a:hlinkClick r:id="rId5"/>
            <a:extLst>
              <a:ext uri="{FF2B5EF4-FFF2-40B4-BE49-F238E27FC236}">
                <a16:creationId xmlns:a16="http://schemas.microsoft.com/office/drawing/2014/main" id="{3DF59A06-61FC-72C6-E576-C2FC011D3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639" y="1027092"/>
            <a:ext cx="3469982" cy="346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08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소개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0" y="4683511"/>
            <a:ext cx="12275389" cy="132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IBM HR Analytics Employee Attrition &amp; Performance</a:t>
            </a: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1470 rows, 34 columns</a:t>
            </a: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부서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직급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연차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월급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급여 인상 정도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교육 수준 등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2E2B28AC-BB36-CF2B-9CE2-8A3A35E3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9AD3C31-C261-C47A-42E7-6BC1DE0249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6"/>
          <a:stretch/>
        </p:blipFill>
        <p:spPr>
          <a:xfrm>
            <a:off x="667887" y="1062246"/>
            <a:ext cx="10856223" cy="350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7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5847F0-D61F-4505-9F9B-EF0371170821}"/>
              </a:ext>
            </a:extLst>
          </p:cNvPr>
          <p:cNvSpPr txBox="1"/>
          <p:nvPr/>
        </p:nvSpPr>
        <p:spPr>
          <a:xfrm>
            <a:off x="0" y="2429304"/>
            <a:ext cx="1219200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수행 결과</a:t>
            </a:r>
            <a:endParaRPr lang="en-US" altLang="ko-KR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BD44F-8D97-434B-9332-573BCBB845F7}"/>
              </a:ext>
            </a:extLst>
          </p:cNvPr>
          <p:cNvSpPr txBox="1"/>
          <p:nvPr/>
        </p:nvSpPr>
        <p:spPr>
          <a:xfrm>
            <a:off x="0" y="2057513"/>
            <a:ext cx="12192000" cy="51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3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558F-8563-9336-6CFF-849D537CF734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C3D86DDE-A1DA-ACC0-7A82-14D99F65E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96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수행 결과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2E2B28AC-BB36-CF2B-9CE2-8A3A35E3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EF3E94A-2D60-770A-CF0A-FF538294D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30" y="281488"/>
            <a:ext cx="10394338" cy="584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471</Words>
  <Application>Microsoft Office PowerPoint</Application>
  <PresentationFormat>와이드스크린</PresentationFormat>
  <Paragraphs>76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HY신명조</vt:lpstr>
      <vt:lpstr>나눔스퀘어 Bold</vt:lpstr>
      <vt:lpstr>나눔스퀘어_ac</vt:lpstr>
      <vt:lpstr>나눔스퀘어_ac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이수빈</dc:creator>
  <cp:lastModifiedBy>이수빈</cp:lastModifiedBy>
  <cp:revision>19</cp:revision>
  <dcterms:created xsi:type="dcterms:W3CDTF">2023-02-05T03:09:05Z</dcterms:created>
  <dcterms:modified xsi:type="dcterms:W3CDTF">2023-02-07T04:36:43Z</dcterms:modified>
</cp:coreProperties>
</file>