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68" r:id="rId3"/>
    <p:sldId id="307" r:id="rId4"/>
    <p:sldId id="313" r:id="rId5"/>
    <p:sldId id="314" r:id="rId6"/>
    <p:sldId id="315" r:id="rId7"/>
    <p:sldId id="364" r:id="rId8"/>
    <p:sldId id="316" r:id="rId9"/>
    <p:sldId id="367" r:id="rId10"/>
    <p:sldId id="317" r:id="rId11"/>
    <p:sldId id="318" r:id="rId12"/>
    <p:sldId id="311" r:id="rId13"/>
    <p:sldId id="365" r:id="rId14"/>
    <p:sldId id="366" r:id="rId15"/>
    <p:sldId id="319" r:id="rId16"/>
    <p:sldId id="361" r:id="rId17"/>
    <p:sldId id="343" r:id="rId18"/>
    <p:sldId id="346" r:id="rId19"/>
    <p:sldId id="344" r:id="rId20"/>
    <p:sldId id="356" r:id="rId21"/>
    <p:sldId id="357" r:id="rId22"/>
    <p:sldId id="358" r:id="rId23"/>
    <p:sldId id="360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54" r:id="rId33"/>
    <p:sldId id="348" r:id="rId34"/>
    <p:sldId id="349" r:id="rId35"/>
    <p:sldId id="363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984CC"/>
    <a:srgbClr val="03136A"/>
    <a:srgbClr val="35759D"/>
    <a:srgbClr val="35B19D"/>
    <a:srgbClr val="0000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5596" autoAdjust="0"/>
  </p:normalViewPr>
  <p:slideViewPr>
    <p:cSldViewPr>
      <p:cViewPr varScale="1">
        <p:scale>
          <a:sx n="71" d="100"/>
          <a:sy n="71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E10880-D397-4A90-B55D-B72AEFEA8F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3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282C4-2E6C-4F09-AC76-4B70A231CFD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56600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163982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426876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266521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256972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62110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281050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28254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>
                <a:solidFill>
                  <a:srgbClr val="000000"/>
                </a:solidFill>
              </a:rPr>
              <a:pPr/>
              <a:t>16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379883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>
                <a:solidFill>
                  <a:srgbClr val="000000"/>
                </a:solidFill>
              </a:rPr>
              <a:pPr/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74314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AA752-BF32-4F48-9AB6-0E3C21D4A63B}" type="slidenum">
              <a:rPr lang="en-US" altLang="zh-TW">
                <a:solidFill>
                  <a:srgbClr val="000000"/>
                </a:solidFill>
              </a:rPr>
              <a:pPr/>
              <a:t>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zh-TW"/>
          </a:p>
        </p:txBody>
      </p:sp>
    </p:spTree>
    <p:extLst>
      <p:ext uri="{BB962C8B-B14F-4D97-AF65-F5344CB8AC3E}">
        <p14:creationId xmlns:p14="http://schemas.microsoft.com/office/powerpoint/2010/main" val="86154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81000"/>
            <a:ext cx="8382000" cy="70485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066800"/>
            <a:ext cx="8382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7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272213" y="152400"/>
            <a:ext cx="2014537" cy="5562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891213" cy="5562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18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228600" y="152400"/>
            <a:ext cx="8058150" cy="5562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8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9502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1550" y="15240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1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5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4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37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35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448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315200" cy="715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5240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ccess&#21450;&#24478;Excel&#20013;&#21295;&#20837;Access&#23526;&#20316;&#33287;&#32244;&#32722;.do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u.edu.tw/" TargetMode="External"/><Relationship Id="rId2" Type="http://schemas.openxmlformats.org/officeDocument/2006/relationships/hyperlink" Target="http://tw.yaho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ystem10.ntunhs.edu.tw/AcadInfoSystem/Modules/QueryCourse/QueryCourse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李麗惠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資料庫及資料表介紹與實作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239944" cy="715963"/>
          </a:xfrm>
        </p:spPr>
        <p:txBody>
          <a:bodyPr/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2013-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建立空白資料庫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082064"/>
            <a:ext cx="7315200" cy="4191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左下角輸入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2013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「空白資料庫」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Test.accdb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052736"/>
            <a:ext cx="3600450" cy="5676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84984"/>
            <a:ext cx="1353020" cy="16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15963"/>
          </a:xfrm>
        </p:spPr>
        <p:txBody>
          <a:bodyPr/>
          <a:lstStyle/>
          <a:p>
            <a:r>
              <a:rPr lang="en-US" altLang="zh-TW" sz="4000" dirty="0" smtClean="0"/>
              <a:t>2.</a:t>
            </a:r>
            <a:r>
              <a:rPr lang="zh-TW" altLang="en-US" sz="4000" dirty="0" smtClean="0"/>
              <a:t>啟動</a:t>
            </a:r>
            <a:r>
              <a:rPr lang="en-US" altLang="zh-TW" sz="4000" dirty="0" smtClean="0"/>
              <a:t>Access 2013-</a:t>
            </a:r>
            <a:r>
              <a:rPr lang="zh-TW" altLang="en-US" sz="4000" dirty="0" smtClean="0"/>
              <a:t>以範本建立資料庫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選擇「北風資料庫」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新增「信任中心」之目錄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060848"/>
            <a:ext cx="1704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393553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452290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331640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1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1893392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基本觀念介紹</a:t>
            </a:r>
            <a:endParaRPr kumimoji="1"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1893392" y="2894013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建立資料庫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1893392" y="37211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40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建立資料表</a:t>
            </a:r>
            <a:endParaRPr kumimoji="1" lang="en-US" altLang="ko-KR" sz="4000" b="1" dirty="0">
              <a:solidFill>
                <a:srgbClr val="FFC000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393553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449115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339578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393553" y="37655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449115" y="37734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339578" y="37338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3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393553" y="45942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449115" y="46021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339578" y="45624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ru-RU" altLang="ko-KR" sz="2800" b="1" dirty="0">
                <a:solidFill>
                  <a:schemeClr val="bg1"/>
                </a:solidFill>
              </a:rPr>
              <a:t>4</a:t>
            </a:r>
            <a:endParaRPr kumimoji="1" lang="en-US" altLang="ko-KR" sz="2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z="45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1945227" y="4905375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1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：建立藥品、成效、病人資料表</a:t>
            </a:r>
            <a:endParaRPr kumimoji="1" lang="en-US" altLang="zh-TW" sz="3200" b="1" dirty="0" smtClean="0">
              <a:solidFill>
                <a:schemeClr val="bg1"/>
              </a:solidFill>
              <a:ea typeface="굴림" panose="020B0600000101010101" pitchFamily="34" charset="-127"/>
            </a:endParaRPr>
          </a:p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人一組</a:t>
            </a:r>
            <a:r>
              <a:rPr kumimoji="1" lang="zh-TW" altLang="en-US" sz="3200" b="1" dirty="0">
                <a:solidFill>
                  <a:schemeClr val="bg1"/>
                </a:solidFill>
                <a:ea typeface="굴림" panose="020B0600000101010101" pitchFamily="34" charset="-127"/>
              </a:rPr>
              <a:t>建立醫師、病人資料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表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/>
            </a:r>
            <a:b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</a:b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            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68"/>
          <p:cNvSpPr>
            <a:spLocks noChangeArrowheads="1"/>
          </p:cNvSpPr>
          <p:nvPr/>
        </p:nvSpPr>
        <p:spPr bwMode="gray">
          <a:xfrm>
            <a:off x="457200" y="10668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週：知道如何設計資料表</a:t>
            </a:r>
            <a:r>
              <a:rPr lang="en-US" altLang="zh-TW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8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393553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452290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331640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1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1893392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基本觀念介紹</a:t>
            </a:r>
            <a:endParaRPr kumimoji="1"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1893392" y="2894013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建立資料庫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1893392" y="37211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40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建立資料表</a:t>
            </a:r>
            <a:endParaRPr kumimoji="1" lang="en-US" altLang="ko-KR" sz="40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393553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449115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339578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393553" y="37655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449115" y="37734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339578" y="37338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3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393553" y="45942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449115" y="46021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339578" y="45624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ru-RU" altLang="ko-KR" sz="2800" b="1" dirty="0">
                <a:solidFill>
                  <a:schemeClr val="bg1"/>
                </a:solidFill>
              </a:rPr>
              <a:t>4</a:t>
            </a:r>
            <a:endParaRPr kumimoji="1" lang="en-US" altLang="ko-KR" sz="2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z="45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1927255" y="4653150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1</a:t>
            </a:r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：</a:t>
            </a:r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  <a:hlinkClick r:id="rId3" action="ppaction://hlinkfile"/>
              </a:rPr>
              <a:t>建立藥品、成效、病人資料表</a:t>
            </a:r>
            <a:endParaRPr kumimoji="1" lang="en-US" altLang="zh-TW" sz="3200" b="1" dirty="0" smtClean="0">
              <a:solidFill>
                <a:srgbClr val="FFC000"/>
              </a:solidFill>
              <a:ea typeface="굴림" panose="020B0600000101010101" pitchFamily="34" charset="-127"/>
            </a:endParaRPr>
          </a:p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人一組建立醫師、病人資料表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68"/>
          <p:cNvSpPr>
            <a:spLocks noChangeArrowheads="1"/>
          </p:cNvSpPr>
          <p:nvPr/>
        </p:nvSpPr>
        <p:spPr bwMode="gray">
          <a:xfrm>
            <a:off x="457200" y="10668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週：知道如何設計資料表</a:t>
            </a:r>
            <a:r>
              <a:rPr lang="en-US" altLang="zh-TW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5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393553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452290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331640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1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1893392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基本觀念介紹</a:t>
            </a:r>
            <a:endParaRPr kumimoji="1"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1893392" y="2894013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建立資料庫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1893392" y="37211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40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建立資料表</a:t>
            </a:r>
            <a:endParaRPr kumimoji="1" lang="en-US" altLang="ko-KR" sz="40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393553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449115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339578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393553" y="37655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449115" y="37734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339578" y="37338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3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393553" y="45942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449115" y="46021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339578" y="45624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ru-RU" altLang="ko-KR" sz="2800" b="1" dirty="0">
                <a:solidFill>
                  <a:schemeClr val="bg1"/>
                </a:solidFill>
              </a:rPr>
              <a:t>4</a:t>
            </a:r>
            <a:endParaRPr kumimoji="1" lang="en-US" altLang="ko-KR" sz="2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z="45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AutoShape 68"/>
          <p:cNvSpPr>
            <a:spLocks noChangeArrowheads="1"/>
          </p:cNvSpPr>
          <p:nvPr/>
        </p:nvSpPr>
        <p:spPr bwMode="gray">
          <a:xfrm>
            <a:off x="457200" y="10668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週：知道如何設計資料表</a:t>
            </a:r>
            <a:r>
              <a:rPr lang="en-US" altLang="zh-TW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gray">
          <a:xfrm>
            <a:off x="1927255" y="4653150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1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：建立藥品、成效、病人資料表</a:t>
            </a:r>
            <a:endParaRPr kumimoji="1" lang="en-US" altLang="zh-TW" sz="3200" b="1" dirty="0" smtClean="0">
              <a:solidFill>
                <a:schemeClr val="bg1"/>
              </a:solidFill>
              <a:ea typeface="굴림" panose="020B0600000101010101" pitchFamily="34" charset="-127"/>
            </a:endParaRPr>
          </a:p>
          <a:p>
            <a:pPr algn="l" latinLnBrk="1"/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：</a:t>
            </a:r>
            <a:r>
              <a:rPr kumimoji="1" lang="en-US" altLang="zh-TW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人一組</a:t>
            </a:r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建立醫師、病人資料表</a:t>
            </a:r>
            <a:endParaRPr kumimoji="1" lang="en-US" altLang="ko-KR" sz="3200" b="1" dirty="0">
              <a:solidFill>
                <a:srgbClr val="FFC000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5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建立資料表步驟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5088" y="1052736"/>
            <a:ext cx="8208912" cy="4191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前置工作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有哪些資料欄位名稱？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每一個欄位的資料類型？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你確定是對的嗎？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每一個欄位的資料大小？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每一個欄位的必要性？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視實務需求而定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開始建立資料表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建立新的資料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先用匯的再改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確認是否符合正規化規定？</a:t>
            </a:r>
            <a:r>
              <a:rPr lang="en-US" altLang="zh-TW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後面會講到</a:t>
            </a:r>
            <a:r>
              <a:rPr lang="en-US" altLang="zh-TW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產生資料表關聯圖、資料表綱要</a:t>
            </a:r>
            <a:r>
              <a:rPr lang="en-US" altLang="zh-TW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(Table Schema)</a:t>
            </a:r>
            <a:br>
              <a:rPr lang="en-US" altLang="zh-TW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後面會講到</a:t>
            </a:r>
            <a:r>
              <a:rPr lang="en-US" altLang="zh-TW" sz="28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0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825601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>
              <a:solidFill>
                <a:srgbClr val="4D4D4D"/>
              </a:solidFill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884338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763688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1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2325440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資料表正確性確認</a:t>
            </a:r>
            <a:endParaRPr kumimoji="1" lang="en-US" altLang="ko-K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2341538" y="3698346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資料表正規化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2328887" y="45465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常用</a:t>
            </a:r>
            <a:r>
              <a:rPr kumimoji="1" lang="en-US" altLang="zh-TW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SQL</a:t>
            </a:r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查詢指令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825601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881163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771626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2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829048" y="45909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884610" y="45988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775073" y="45592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4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829048" y="54196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884610" y="54275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775073" y="53878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2800" b="1" dirty="0" smtClean="0">
                <a:solidFill>
                  <a:srgbClr val="FFFFFF"/>
                </a:solidFill>
              </a:rPr>
              <a:t>5</a:t>
            </a:r>
            <a:endParaRPr kumimoji="1" lang="en-US" altLang="ko-KR" sz="28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rgbClr val="FFFFFF"/>
                </a:solidFill>
                <a:ea typeface="굴림" panose="020B0600000101010101" pitchFamily="34" charset="-127"/>
              </a:rPr>
              <a:t>第</a:t>
            </a:r>
            <a:r>
              <a:rPr lang="en-US" altLang="zh-TW" sz="4500" dirty="0" smtClean="0">
                <a:solidFill>
                  <a:srgbClr val="FFFFFF"/>
                </a:solidFill>
                <a:ea typeface="굴림" panose="020B0600000101010101" pitchFamily="34" charset="-127"/>
              </a:rPr>
              <a:t>3</a:t>
            </a:r>
            <a:r>
              <a:rPr lang="zh-TW" altLang="en-US" sz="4500" dirty="0" smtClean="0">
                <a:solidFill>
                  <a:srgbClr val="FFFFFF"/>
                </a:solidFill>
                <a:ea typeface="굴림" panose="020B0600000101010101" pitchFamily="34" charset="-127"/>
              </a:rPr>
              <a:t>週：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知道如何</a:t>
            </a:r>
            <a:r>
              <a:rPr lang="zh-TW" altLang="en-US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設計有率效資料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328887" y="5387875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練習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2357222" y="2868277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產生資料庫關聯圖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5601" y="3776898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 flipH="1">
            <a:off x="1881163" y="3784836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22" name="AutoShape 60"/>
          <p:cNvSpPr>
            <a:spLocks noChangeArrowheads="1"/>
          </p:cNvSpPr>
          <p:nvPr/>
        </p:nvSpPr>
        <p:spPr bwMode="gray">
          <a:xfrm>
            <a:off x="1771626" y="3745148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3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872" cy="7159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資料表正確性：資料類型選對了嗎？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244408"/>
              </p:ext>
            </p:extLst>
          </p:nvPr>
        </p:nvGraphicFramePr>
        <p:xfrm>
          <a:off x="467544" y="1268760"/>
          <a:ext cx="8352928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448272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資料類型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大小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簡短文字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255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儲存文字與數字，如：姓名、住址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長文字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64,000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儲存較長的文字與數字資料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數字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儲存須計算的數值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儲存日期、時間，範圍是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100~9999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貨幣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處理貨幣，整數部分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位數，小數位數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自動編號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每當新增一筆記錄，此編號值自動加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只能選擇一個值：如「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」、「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Yes/No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」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OLE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1GB(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視磁碟空間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聲音、圖片、或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ActiveX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超連結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最多為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8192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http://tw.yahoo.com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網站的網址</a:t>
                      </a:r>
                      <a:endParaRPr lang="en-US" altLang="zh-TW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ftp://ftp.ncu.edu.tw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提供檔案下載網站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附件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2GB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以附件存放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Office</a:t>
                      </a:r>
                      <a:r>
                        <a:rPr lang="zh-TW" altLang="en-US" sz="18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文件和二進位的多媒體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872" cy="7159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資料表正確性：數字類型選對了嗎？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26544"/>
              </p:ext>
            </p:extLst>
          </p:nvPr>
        </p:nvGraphicFramePr>
        <p:xfrm>
          <a:off x="467544" y="1412776"/>
          <a:ext cx="835292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224136"/>
                <a:gridCol w="388843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資料類型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儲存空間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範圍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小數位數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位元組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(Byte)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整數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(Integer)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-32,768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32,768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長整數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(Long)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-2,147,483,648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2,147,483,647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小數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(Decimal)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-1,028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1,028(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預設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位小數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單精準數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(Single)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-3.4*1038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3.4*1038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雙精準數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(Double)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-1.797*10308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1.797*10308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複製編號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位元組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用來儲存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GUID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872" cy="7159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資料表正確性：資料欄位足夠了嗎？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醫師資料表：是否包括個人照、聯絡電話、個人網頁介紹、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病人：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科別：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看診時間：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就醫紀錄：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7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393553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452290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331640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1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1893392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基本觀念介紹</a:t>
            </a:r>
            <a:endParaRPr kumimoji="1" lang="en-US" altLang="ko-K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1893392" y="2894013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建立資料庫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1893392" y="37211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建立資料表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393553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449115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339578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393553" y="37655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449115" y="37734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339578" y="37338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3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393553" y="45942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449115" y="46021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339578" y="45624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ru-RU" altLang="ko-KR" sz="2800" b="1" dirty="0">
                <a:solidFill>
                  <a:schemeClr val="bg1"/>
                </a:solidFill>
              </a:rPr>
              <a:t>4</a:t>
            </a:r>
            <a:endParaRPr kumimoji="1" lang="en-US" altLang="ko-KR" sz="2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z="45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1945227" y="4581128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1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：建立藥品、成效、病人資料表</a:t>
            </a:r>
            <a:endParaRPr kumimoji="1" lang="en-US" altLang="zh-TW" sz="3200" b="1" dirty="0" smtClean="0">
              <a:solidFill>
                <a:schemeClr val="bg1"/>
              </a:solidFill>
              <a:ea typeface="굴림" panose="020B0600000101010101" pitchFamily="34" charset="-127"/>
            </a:endParaRPr>
          </a:p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人一組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建立醫師、病人資料表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68"/>
          <p:cNvSpPr>
            <a:spLocks noChangeArrowheads="1"/>
          </p:cNvSpPr>
          <p:nvPr/>
        </p:nvSpPr>
        <p:spPr bwMode="gray">
          <a:xfrm>
            <a:off x="457200" y="10668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週：知道如何設計資料表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96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825601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>
              <a:solidFill>
                <a:srgbClr val="4D4D4D"/>
              </a:solidFill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884338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763688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1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2325440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資料表正確性確認</a:t>
            </a:r>
            <a:endParaRPr kumimoji="1" lang="en-US" altLang="ko-KR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2341538" y="3698346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資料表正規化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2328887" y="45465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常用</a:t>
            </a:r>
            <a:r>
              <a:rPr kumimoji="1" lang="en-US" altLang="zh-TW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SQL</a:t>
            </a:r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查詢指令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825601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881163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771626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2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829048" y="45909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884610" y="45988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775073" y="45592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4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829048" y="54196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884610" y="54275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775073" y="53878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2800" b="1" dirty="0" smtClean="0">
                <a:solidFill>
                  <a:srgbClr val="FFFFFF"/>
                </a:solidFill>
              </a:rPr>
              <a:t>5</a:t>
            </a:r>
            <a:endParaRPr kumimoji="1" lang="en-US" altLang="ko-KR" sz="28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知道如何設計有率效資料表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328887" y="5387875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練習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2357222" y="2868277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00"/>
                </a:solidFill>
                <a:ea typeface="굴림" panose="020B0600000101010101" pitchFamily="34" charset="-127"/>
              </a:rPr>
              <a:t>產生資料庫關聯圖</a:t>
            </a:r>
            <a:endParaRPr kumimoji="1" lang="en-US" altLang="ko-KR" sz="3200" b="1" dirty="0">
              <a:solidFill>
                <a:srgbClr val="FFFF00"/>
              </a:solidFill>
              <a:ea typeface="굴림" panose="020B0600000101010101" pitchFamily="34" charset="-127"/>
            </a:endParaRP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5601" y="3776898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 flipH="1">
            <a:off x="1881163" y="3784836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22" name="AutoShape 60"/>
          <p:cNvSpPr>
            <a:spLocks noChangeArrowheads="1"/>
          </p:cNvSpPr>
          <p:nvPr/>
        </p:nvSpPr>
        <p:spPr bwMode="gray">
          <a:xfrm>
            <a:off x="1771626" y="3745148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3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872" cy="7159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資料表建立關聯檢視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68760"/>
            <a:ext cx="7704856" cy="4191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每一個資料表是否有主索引鍵？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主鍵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(Primary Key)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需要是唯一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(unique)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當只有一個欄位稱為「簡單鍵」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(Simple Key)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如果主鍵擁有多個欄位稱為「複合鍵」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(Composite Key)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主鍵：欄位需要唯一、必須有資料、永遠不會變、簡短且簡單值、欄位需要可代表性。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11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872" cy="7159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資料表建立關聯檢視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68760"/>
            <a:ext cx="7704856" cy="4191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兩個資料表間關聯欄位的資料類型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資料長度是否一樣？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確認該資料表是否為字典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或稱子資料表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，即外來鍵所在之資料表。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2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825601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>
              <a:solidFill>
                <a:srgbClr val="4D4D4D"/>
              </a:solidFill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884338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763688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1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2325440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資料表正確性確認</a:t>
            </a:r>
            <a:endParaRPr kumimoji="1" lang="en-US" altLang="ko-KR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2341538" y="3698346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00"/>
                </a:solidFill>
                <a:ea typeface="굴림" panose="020B0600000101010101" pitchFamily="34" charset="-127"/>
              </a:rPr>
              <a:t>資料表正規化</a:t>
            </a:r>
            <a:endParaRPr kumimoji="1" lang="en-US" altLang="ko-KR" sz="3200" b="1" dirty="0">
              <a:solidFill>
                <a:srgbClr val="FFFF00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2328887" y="45465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常用</a:t>
            </a:r>
            <a:r>
              <a:rPr kumimoji="1" lang="en-US" altLang="zh-TW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SQL</a:t>
            </a:r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查詢指令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825601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881163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771626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2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829048" y="45909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884610" y="45988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775073" y="45592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4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829048" y="54196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884610" y="54275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775073" y="53878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2800" b="1" dirty="0" smtClean="0">
                <a:solidFill>
                  <a:srgbClr val="FFFFFF"/>
                </a:solidFill>
              </a:rPr>
              <a:t>5</a:t>
            </a:r>
            <a:endParaRPr kumimoji="1" lang="en-US" altLang="ko-KR" sz="28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知道如何設計有率效資料表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328887" y="5387875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練習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2357222" y="2868277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產生資料庫關聯圖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5601" y="3776898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 flipH="1">
            <a:off x="1881163" y="3784836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22" name="AutoShape 60"/>
          <p:cNvSpPr>
            <a:spLocks noChangeArrowheads="1"/>
          </p:cNvSpPr>
          <p:nvPr/>
        </p:nvSpPr>
        <p:spPr bwMode="gray">
          <a:xfrm>
            <a:off x="1771626" y="3745148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3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29600" cy="1758950"/>
          </a:xfrm>
        </p:spPr>
        <p:txBody>
          <a:bodyPr/>
          <a:lstStyle/>
          <a:p>
            <a:pPr marL="358775" lvl="1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正規化是針對單一資料表綱要進行處理，其理論建立在「功能相依性（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functional dependency; FD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）」的基礎上。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資料表正規化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5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4629150"/>
          </a:xfrm>
        </p:spPr>
        <p:txBody>
          <a:bodyPr/>
          <a:lstStyle/>
          <a:p>
            <a:pPr marL="358775" lvl="1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我們將單一資料表綱要的欄位屬性進行分類，再區分其間的相依關係，發展出：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58825" lvl="2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第一（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first normal form; 1NF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）正規化</a:t>
            </a:r>
            <a:endParaRPr lang="en-US" altLang="zh-TW" b="1" dirty="0" smtClean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58825" lvl="2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第二（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second normal form; 2NF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）正規化</a:t>
            </a:r>
            <a:endParaRPr lang="en-US" altLang="zh-TW" b="1" dirty="0" smtClean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58825" lvl="2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第三（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third normal form; 3NF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）正規化</a:t>
            </a:r>
            <a:endParaRPr lang="en-US" altLang="zh-TW" b="1" dirty="0" smtClean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58825" lvl="2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BC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Boyce &amp;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Codd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normal form; BCNF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58825" lvl="2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第四（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fourth normal form; 4NF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）正規化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58825" lvl="2" indent="-357188" algn="just"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第五（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fifth normal form; 5NF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） 正規化</a:t>
            </a:r>
          </a:p>
        </p:txBody>
      </p:sp>
    </p:spTree>
    <p:extLst>
      <p:ext uri="{BB962C8B-B14F-4D97-AF65-F5344CB8AC3E}">
        <p14:creationId xmlns:p14="http://schemas.microsoft.com/office/powerpoint/2010/main" val="24563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第一正規化：</a:t>
            </a:r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568450"/>
            <a:ext cx="8229600" cy="452437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確認資料表中的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主鍵欄位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，主鍵並不侷限只能有單一欄位，也能由多個欄位共同構成。</a:t>
            </a:r>
            <a:endParaRPr lang="en-US" altLang="zh-TW" sz="3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Tx/>
              <a:buAutoNum type="arabicPeriod"/>
            </a:pP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單一欄位內只能有一筆資料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。要將一欄存多值的資料列，拆成多列資料。讓每個欄位都只儲存一筆資料，而其他的空白欄位，則需要填入符合該筆訂單的原始資料。</a:t>
            </a:r>
            <a:endParaRPr lang="en-US" altLang="zh-TW" sz="3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Tx/>
              <a:buAutoNum type="arabicPeriod"/>
            </a:pP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確認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資料表內所有欄位，都與主鍵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有關係，這點稱為相依性。</a:t>
            </a:r>
            <a:endParaRPr lang="en-US" altLang="zh-TW" sz="3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Tx/>
              <a:buNone/>
            </a:pP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完成之後，就變成經過</a:t>
            </a:r>
            <a:r>
              <a:rPr lang="en-US" altLang="zh-TW" sz="3000" dirty="0" smtClean="0">
                <a:latin typeface="微軟正黑體" pitchFamily="34" charset="-120"/>
                <a:ea typeface="微軟正黑體" pitchFamily="34" charset="-120"/>
              </a:rPr>
              <a:t>1NF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的病人資料表。</a:t>
            </a:r>
          </a:p>
        </p:txBody>
      </p:sp>
    </p:spTree>
    <p:extLst>
      <p:ext uri="{BB962C8B-B14F-4D97-AF65-F5344CB8AC3E}">
        <p14:creationId xmlns:p14="http://schemas.microsoft.com/office/powerpoint/2010/main" val="1724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628931"/>
              </p:ext>
            </p:extLst>
          </p:nvPr>
        </p:nvGraphicFramePr>
        <p:xfrm>
          <a:off x="85725" y="3860800"/>
          <a:ext cx="8950325" cy="1746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683"/>
                <a:gridCol w="1168093"/>
                <a:gridCol w="1092244"/>
                <a:gridCol w="786273"/>
                <a:gridCol w="870094"/>
                <a:gridCol w="576064"/>
                <a:gridCol w="1512168"/>
                <a:gridCol w="1367706"/>
              </a:tblGrid>
              <a:tr h="29104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 smtClean="0">
                          <a:effectLst/>
                        </a:rPr>
                        <a:t>第一正規化之病人資料</a:t>
                      </a:r>
                      <a:r>
                        <a:rPr lang="zh-TW" altLang="en-US" sz="1600" b="1" u="none" strike="noStrike" dirty="0">
                          <a:effectLst/>
                        </a:rPr>
                        <a:t>表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10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病歷號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病人姓名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年齡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性別代碼</a:t>
                      </a:r>
                      <a:endParaRPr lang="zh-TW" altLang="en-US" sz="1600" dirty="0"/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性別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疾病代碼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疾病名稱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S192839289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3928321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陳東宇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A228392892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2983025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林美美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女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胃潰瘍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王大明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王大明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2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第一正規化前 </a:t>
            </a:r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vs. </a:t>
            </a:r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後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2075" y="1268413"/>
          <a:ext cx="8950324" cy="145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683"/>
                <a:gridCol w="1168093"/>
                <a:gridCol w="1092244"/>
                <a:gridCol w="786273"/>
                <a:gridCol w="958282"/>
                <a:gridCol w="625947"/>
                <a:gridCol w="1224177"/>
                <a:gridCol w="1517625"/>
              </a:tblGrid>
              <a:tr h="29083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u="none" strike="noStrike" dirty="0" smtClean="0">
                          <a:effectLst/>
                        </a:rPr>
                        <a:t>(</a:t>
                      </a:r>
                      <a:r>
                        <a:rPr lang="zh-TW" altLang="en-US" sz="1600" b="1" u="none" strike="noStrike" dirty="0" smtClean="0">
                          <a:effectLst/>
                        </a:rPr>
                        <a:t>初始</a:t>
                      </a:r>
                      <a:r>
                        <a:rPr lang="en-US" altLang="zh-TW" sz="1600" b="1" u="none" strike="noStrike" dirty="0" smtClean="0">
                          <a:effectLst/>
                        </a:rPr>
                        <a:t>)</a:t>
                      </a:r>
                      <a:r>
                        <a:rPr lang="zh-TW" altLang="en-US" sz="1600" b="1" u="none" strike="noStrike" dirty="0" smtClean="0">
                          <a:effectLst/>
                        </a:rPr>
                        <a:t>病人資料</a:t>
                      </a:r>
                      <a:r>
                        <a:rPr lang="zh-TW" altLang="en-US" sz="1600" b="1" u="none" strike="noStrike" dirty="0">
                          <a:effectLst/>
                        </a:rPr>
                        <a:t>表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病歷號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病人姓名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年齡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性別代碼</a:t>
                      </a:r>
                      <a:endParaRPr lang="zh-TW" altLang="en-US" sz="16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性別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疾病代碼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疾病名稱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S192839289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3928321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陳東宇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A228392892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2983025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林美美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女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胃潰瘍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F123456789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王大明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、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高血壓、糖尿病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1517650" y="3230563"/>
            <a:ext cx="5673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2800" b="1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2. </a:t>
            </a:r>
            <a:r>
              <a:rPr lang="zh-TW" altLang="en-US" sz="2800" b="1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把一欄多值的拆開，</a:t>
            </a:r>
            <a:r>
              <a:rPr lang="en-US" altLang="zh-TW" sz="2800" b="1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800" b="1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筆變</a:t>
            </a:r>
            <a:r>
              <a:rPr lang="en-US" altLang="zh-TW" sz="2800" b="1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800" b="1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筆。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7191375" y="2708275"/>
            <a:ext cx="0" cy="1152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075" y="4132262"/>
            <a:ext cx="1584325" cy="5928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395327" y="122872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複合鍵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457200" y="2663825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28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確認「主鍵」</a:t>
            </a:r>
          </a:p>
        </p:txBody>
      </p:sp>
      <p:sp>
        <p:nvSpPr>
          <p:cNvPr id="22" name="矩形 21"/>
          <p:cNvSpPr/>
          <p:nvPr/>
        </p:nvSpPr>
        <p:spPr>
          <a:xfrm>
            <a:off x="107950" y="1574021"/>
            <a:ext cx="1584325" cy="2873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237371" y="375377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複合鍵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文字方塊 37"/>
          <p:cNvSpPr txBox="1">
            <a:spLocks noChangeArrowheads="1"/>
          </p:cNvSpPr>
          <p:nvPr/>
        </p:nvSpPr>
        <p:spPr bwMode="auto">
          <a:xfrm>
            <a:off x="6310352" y="123348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複合鍵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0788" y="1568450"/>
            <a:ext cx="1223962" cy="25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0" name="文字方塊 39"/>
          <p:cNvSpPr txBox="1">
            <a:spLocks noChangeArrowheads="1"/>
          </p:cNvSpPr>
          <p:nvPr/>
        </p:nvSpPr>
        <p:spPr bwMode="auto">
          <a:xfrm>
            <a:off x="6310352" y="37973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複合鍵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17346" y="4184650"/>
            <a:ext cx="1550997" cy="5404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1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  <p:bldP spid="18" grpId="0"/>
      <p:bldP spid="22" grpId="0" animBg="1"/>
      <p:bldP spid="26" grpId="0"/>
      <p:bldP spid="38" grpId="0"/>
      <p:bldP spid="39" grpId="0" animBg="1"/>
      <p:bldP spid="40" grpId="0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第二正規化：消除複合主鍵的各自重複欄位</a:t>
            </a:r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>
          <a:xfrm>
            <a:off x="395288" y="2060575"/>
            <a:ext cx="8229600" cy="20193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要符合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1NF</a:t>
            </a:r>
          </a:p>
          <a:p>
            <a:pPr marL="514350" indent="-514350">
              <a:buFontTx/>
              <a:buAutoNum type="arabicPeriod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消除重複欄位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Tx/>
              <a:buAutoNum type="arabicPeriod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另建資料表關聯</a:t>
            </a:r>
            <a:b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3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60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203633"/>
              </p:ext>
            </p:extLst>
          </p:nvPr>
        </p:nvGraphicFramePr>
        <p:xfrm>
          <a:off x="2987675" y="3205163"/>
          <a:ext cx="5530851" cy="145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029"/>
                <a:gridCol w="936017"/>
                <a:gridCol w="936017"/>
                <a:gridCol w="504009"/>
                <a:gridCol w="936017"/>
                <a:gridCol w="634762"/>
              </a:tblGrid>
              <a:tr h="2908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 smtClean="0">
                          <a:effectLst/>
                        </a:rPr>
                        <a:t>病人資料表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病歷號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病人姓名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年齡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性別代碼</a:t>
                      </a:r>
                      <a:endParaRPr lang="zh-TW" altLang="en-US" sz="1600" dirty="0"/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性別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S192839289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3928321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陳東宇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A228392892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2983025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林美美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女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王大明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613280"/>
              </p:ext>
            </p:extLst>
          </p:nvPr>
        </p:nvGraphicFramePr>
        <p:xfrm>
          <a:off x="34925" y="1204617"/>
          <a:ext cx="8950324" cy="1833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683"/>
                <a:gridCol w="1168093"/>
                <a:gridCol w="1092244"/>
                <a:gridCol w="786273"/>
                <a:gridCol w="958282"/>
                <a:gridCol w="625947"/>
                <a:gridCol w="1224177"/>
                <a:gridCol w="1517625"/>
              </a:tblGrid>
              <a:tr h="30564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 smtClean="0">
                          <a:effectLst/>
                        </a:rPr>
                        <a:t>第一正規化之病人就醫資料</a:t>
                      </a:r>
                      <a:r>
                        <a:rPr lang="zh-TW" altLang="en-US" sz="1600" b="1" u="none" strike="noStrike" dirty="0">
                          <a:effectLst/>
                        </a:rPr>
                        <a:t>表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564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病歷號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病人姓名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年齡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性別代碼</a:t>
                      </a:r>
                      <a:endParaRPr lang="zh-TW" altLang="en-US" sz="1600" dirty="0"/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性別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疾病代碼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疾病名稱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5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S192839289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3928321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陳東宇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A228392892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2983025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林美美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女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胃潰瘍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王大明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王大明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糖尿病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第二正規化前 </a:t>
            </a:r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vs. </a:t>
            </a:r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後</a:t>
            </a:r>
          </a:p>
        </p:txBody>
      </p:sp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47625" y="3205163"/>
            <a:ext cx="2995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消除重複欄位</a:t>
            </a: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279439" y="113330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複合鍵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625" y="1484784"/>
            <a:ext cx="1571625" cy="3365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987675" y="3532188"/>
            <a:ext cx="1584325" cy="2571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7625" y="1818979"/>
            <a:ext cx="6180138" cy="1243310"/>
          </a:xfrm>
          <a:prstGeom prst="rect">
            <a:avLst/>
          </a:prstGeom>
          <a:noFill/>
          <a:ln w="5715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63266"/>
              </p:ext>
            </p:extLst>
          </p:nvPr>
        </p:nvGraphicFramePr>
        <p:xfrm>
          <a:off x="84931" y="4695013"/>
          <a:ext cx="3455988" cy="2123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210"/>
                <a:gridCol w="982781"/>
                <a:gridCol w="1007997"/>
              </a:tblGrid>
              <a:tr h="353993"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u="none" strike="noStrike" dirty="0" smtClean="0">
                          <a:effectLst/>
                        </a:rPr>
                        <a:t>第二正規化之病人就醫資料表</a:t>
                      </a:r>
                      <a:endParaRPr lang="zh-TW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dirty="0" smtClean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疾病代碼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疾病名稱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3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S192839289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A228392892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胃潰瘍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</a:rPr>
                        <a:t>F123456789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糖尿病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43656" y="5050834"/>
            <a:ext cx="1500188" cy="3494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3369469" y="3138191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外來鍵</a:t>
            </a:r>
          </a:p>
        </p:txBody>
      </p:sp>
      <p:cxnSp>
        <p:nvCxnSpPr>
          <p:cNvPr id="48" name="直線單箭頭接點 47"/>
          <p:cNvCxnSpPr>
            <a:stCxn id="33" idx="1"/>
          </p:cNvCxnSpPr>
          <p:nvPr/>
        </p:nvCxnSpPr>
        <p:spPr>
          <a:xfrm flipH="1">
            <a:off x="1317071" y="3660776"/>
            <a:ext cx="1670604" cy="13900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>
            <a:spLocks noChangeArrowheads="1"/>
          </p:cNvSpPr>
          <p:nvPr/>
        </p:nvSpPr>
        <p:spPr bwMode="auto">
          <a:xfrm>
            <a:off x="47625" y="3853767"/>
            <a:ext cx="1765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建關聯</a:t>
            </a:r>
          </a:p>
        </p:txBody>
      </p:sp>
      <p:sp>
        <p:nvSpPr>
          <p:cNvPr id="50" name="文字方塊 49"/>
          <p:cNvSpPr txBox="1">
            <a:spLocks noChangeArrowheads="1"/>
          </p:cNvSpPr>
          <p:nvPr/>
        </p:nvSpPr>
        <p:spPr bwMode="auto">
          <a:xfrm>
            <a:off x="5934088" y="1120760"/>
            <a:ext cx="18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複合鍵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27763" y="1539580"/>
            <a:ext cx="1212850" cy="2730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6232783" y="1806433"/>
            <a:ext cx="1212850" cy="1255855"/>
          </a:xfrm>
          <a:prstGeom prst="rect">
            <a:avLst/>
          </a:prstGeom>
          <a:noFill/>
          <a:ln w="5715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543844" y="5050835"/>
            <a:ext cx="989012" cy="3494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 animBg="1"/>
      <p:bldP spid="33" grpId="0" animBg="1"/>
      <p:bldP spid="37" grpId="0" animBg="1"/>
      <p:bldP spid="45" grpId="0" animBg="1"/>
      <p:bldP spid="46" grpId="0"/>
      <p:bldP spid="49" grpId="0"/>
      <p:bldP spid="50" grpId="0"/>
      <p:bldP spid="51" grpId="0" animBg="1"/>
      <p:bldP spid="52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資料的類型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報紙內容、電話號碼、生日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文字、數值、日期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或時間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照片、音樂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圖片、影像、聲音等多媒體資料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 bwMode="auto">
          <a:xfrm>
            <a:off x="1475656" y="2731231"/>
            <a:ext cx="432048" cy="288032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76626" y="2585754"/>
            <a:ext cx="609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結構性資料</a:t>
            </a:r>
            <a:r>
              <a:rPr lang="en-US" altLang="zh-TW" sz="3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(structured data)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 bwMode="auto">
          <a:xfrm>
            <a:off x="1475656" y="4901009"/>
            <a:ext cx="432048" cy="288032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59074" y="4721859"/>
            <a:ext cx="7150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非結構性資料</a:t>
            </a:r>
            <a:r>
              <a:rPr lang="en-US" altLang="zh-TW" sz="3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(unstructured data)</a:t>
            </a:r>
          </a:p>
          <a:p>
            <a:pPr algn="l"/>
            <a:r>
              <a:rPr lang="zh-TW" altLang="en-US" sz="3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也稱為「多媒體資料」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9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8229600" cy="1490663"/>
          </a:xfrm>
        </p:spPr>
        <p:txBody>
          <a:bodyPr/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第三正規化：將非主鍵的欄位另成新資料表</a:t>
            </a:r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>
          <a:xfrm>
            <a:off x="323850" y="1916113"/>
            <a:ext cx="8229600" cy="279558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要符合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2NF</a:t>
            </a:r>
          </a:p>
          <a:p>
            <a:pPr marL="514350" indent="-514350">
              <a:buFontTx/>
              <a:buAutoNum type="arabicPeriod"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消除資料表中的遞移相依（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Transitive Dependency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）。遞移相依性是指資料表中，有些欄位資料的內容，可以由某一個「不是主鍵」的欄位決定。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例如：「疾病名稱」與病人的關係是因為「疾病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代碼」而來。</a:t>
            </a:r>
            <a:b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3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0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內容版面配置區 3"/>
          <p:cNvGraphicFramePr>
            <a:graphicFrameLocks/>
          </p:cNvGraphicFramePr>
          <p:nvPr/>
        </p:nvGraphicFramePr>
        <p:xfrm>
          <a:off x="2555875" y="1125538"/>
          <a:ext cx="5699125" cy="145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208"/>
                <a:gridCol w="1152158"/>
                <a:gridCol w="936129"/>
                <a:gridCol w="576079"/>
                <a:gridCol w="977782"/>
                <a:gridCol w="544769"/>
              </a:tblGrid>
              <a:tr h="2908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 smtClean="0">
                          <a:effectLst/>
                        </a:rPr>
                        <a:t>第二正規化之病人就醫資料</a:t>
                      </a:r>
                      <a:r>
                        <a:rPr lang="zh-TW" altLang="en-US" sz="1600" b="1" u="none" strike="noStrike" dirty="0">
                          <a:effectLst/>
                        </a:rPr>
                        <a:t>表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病歷號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病人姓名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年齡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性別代碼</a:t>
                      </a:r>
                      <a:endParaRPr lang="zh-TW" altLang="en-US" sz="16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</a:t>
                      </a:r>
                      <a:endParaRPr lang="zh-TW" altLang="en-US" sz="16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S192839289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3928321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陳東宇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A228392892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2983025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林美美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女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王大明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marL="9525" marR="9525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2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第三正規化前 </a:t>
            </a:r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vs. </a:t>
            </a:r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後</a:t>
            </a:r>
          </a:p>
        </p:txBody>
      </p:sp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4551363" y="2846388"/>
            <a:ext cx="38782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將非主鍵欄位切開，</a:t>
            </a:r>
            <a:r>
              <a:rPr lang="en-US" altLang="zh-TW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另成一新資料表</a:t>
            </a:r>
            <a:r>
              <a:rPr lang="en-US" altLang="zh-TW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2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sz="32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55875" y="1452563"/>
            <a:ext cx="1511300" cy="2476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84213" y="2744788"/>
          <a:ext cx="3455987" cy="1419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210"/>
                <a:gridCol w="982781"/>
                <a:gridCol w="1007996"/>
              </a:tblGrid>
              <a:tr h="28814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dirty="0" smtClean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疾病代碼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疾病名稱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9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S192839289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A228392892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胃潰瘍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</a:rPr>
                        <a:t>F123456789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糖尿病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642938" y="2736850"/>
            <a:ext cx="1500187" cy="2778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866775" y="235267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外來鍵</a:t>
            </a:r>
          </a:p>
        </p:txBody>
      </p:sp>
      <p:cxnSp>
        <p:nvCxnSpPr>
          <p:cNvPr id="48" name="直線單箭頭接點 47"/>
          <p:cNvCxnSpPr>
            <a:stCxn id="46" idx="3"/>
          </p:cNvCxnSpPr>
          <p:nvPr/>
        </p:nvCxnSpPr>
        <p:spPr>
          <a:xfrm flipV="1">
            <a:off x="1744663" y="1597025"/>
            <a:ext cx="811212" cy="939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43125" y="2736850"/>
            <a:ext cx="989013" cy="2778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4797425"/>
          <a:ext cx="2447925" cy="1417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170"/>
                <a:gridCol w="982755"/>
              </a:tblGrid>
              <a:tr h="2878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dirty="0" smtClean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疾病代碼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S192839289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A228392892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</a:rPr>
                        <a:t>F123456789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00563" y="4062413"/>
          <a:ext cx="1990725" cy="1065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755"/>
                <a:gridCol w="1007970"/>
              </a:tblGrid>
              <a:tr h="2881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疾病代碼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疾病名稱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90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401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高血壓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531.9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胃潰瘍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</a:rPr>
                        <a:t>糖尿病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4" marR="9524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969125" y="4191000"/>
          <a:ext cx="1571625" cy="871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521"/>
                <a:gridCol w="635104"/>
              </a:tblGrid>
              <a:tr h="290513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性別代碼</a:t>
                      </a:r>
                      <a:endParaRPr lang="zh-TW" altLang="en-US" sz="1600" dirty="0"/>
                    </a:p>
                  </a:txBody>
                  <a:tcPr marL="9529" marR="9529" marT="9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性別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9" marR="9529" marT="9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9" marR="9529" marT="9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男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9" marR="9529" marT="9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529" marR="9529" marT="9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女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9" marR="9529" marT="9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內容版面配置區 3"/>
          <p:cNvGraphicFramePr>
            <a:graphicFrameLocks/>
          </p:cNvGraphicFramePr>
          <p:nvPr/>
        </p:nvGraphicFramePr>
        <p:xfrm>
          <a:off x="4211638" y="5359400"/>
          <a:ext cx="4897438" cy="145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465"/>
                <a:gridCol w="936275"/>
                <a:gridCol w="936275"/>
                <a:gridCol w="504148"/>
                <a:gridCol w="936275"/>
              </a:tblGrid>
              <a:tr h="2908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 smtClean="0">
                          <a:effectLst/>
                        </a:rPr>
                        <a:t>第二正規化之病人就醫資料</a:t>
                      </a:r>
                      <a:r>
                        <a:rPr lang="zh-TW" altLang="en-US" sz="1600" b="1" u="none" strike="noStrike" dirty="0">
                          <a:effectLst/>
                        </a:rPr>
                        <a:t>表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身份證字號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病歷號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病人姓名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年齡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性別代碼</a:t>
                      </a:r>
                      <a:endParaRPr lang="zh-TW" altLang="en-US" sz="1600" dirty="0"/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S192839289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3928321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陳東宇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A228392892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2983025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林美美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F123456789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2983111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王大明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</a:t>
                      </a:r>
                      <a:endParaRPr lang="zh-TW" altLang="en-US" sz="1800" dirty="0"/>
                    </a:p>
                  </a:txBody>
                  <a:tcPr marL="9527" marR="9527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 flipH="1" flipV="1">
            <a:off x="7834313" y="4497388"/>
            <a:ext cx="698500" cy="1144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9" idx="3"/>
          </p:cNvCxnSpPr>
          <p:nvPr/>
        </p:nvCxnSpPr>
        <p:spPr>
          <a:xfrm flipV="1">
            <a:off x="3095625" y="4276726"/>
            <a:ext cx="1455738" cy="6254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908175" y="5040313"/>
            <a:ext cx="2303463" cy="8334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2938" y="4764088"/>
            <a:ext cx="1463675" cy="2762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30425" y="4764088"/>
            <a:ext cx="965200" cy="2762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53412" name="矩形 17"/>
          <p:cNvSpPr>
            <a:spLocks noChangeArrowheads="1"/>
          </p:cNvSpPr>
          <p:nvPr/>
        </p:nvSpPr>
        <p:spPr bwMode="auto">
          <a:xfrm>
            <a:off x="-104288" y="4312444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b="1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第三正規化之病人就醫資料表</a:t>
            </a:r>
            <a:endParaRPr lang="zh-TW" altLang="en-US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38663" y="4059238"/>
            <a:ext cx="896937" cy="3190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53936" y="4183063"/>
            <a:ext cx="930432" cy="3190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11638" y="5641975"/>
            <a:ext cx="1584325" cy="3013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2053352" y="1083231"/>
            <a:ext cx="2084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18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18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鍵</a:t>
            </a:r>
            <a:r>
              <a:rPr lang="en-US" altLang="zh-TW" sz="18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(Primary Key)</a:t>
            </a:r>
            <a:endParaRPr lang="zh-TW" altLang="en-US" sz="18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32378" y="5624257"/>
            <a:ext cx="979487" cy="3190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 animBg="1"/>
      <p:bldP spid="45" grpId="0" animBg="1"/>
      <p:bldP spid="46" grpId="0"/>
      <p:bldP spid="56" grpId="0" animBg="1"/>
      <p:bldP spid="38" grpId="0" animBg="1"/>
      <p:bldP spid="39" grpId="0" animBg="1"/>
      <p:bldP spid="41" grpId="0" animBg="1"/>
      <p:bldP spid="42" grpId="0" animBg="1"/>
      <p:bldP spid="47" grpId="0" animBg="1"/>
      <p:bldP spid="25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825601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884338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763688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1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2325440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資料表正確性確認</a:t>
            </a:r>
            <a:endParaRPr kumimoji="1"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2325440" y="2894013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資料表正規化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2328887" y="45465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00"/>
                </a:solidFill>
                <a:ea typeface="굴림" panose="020B0600000101010101" pitchFamily="34" charset="-127"/>
              </a:rPr>
              <a:t>常用</a:t>
            </a:r>
            <a:r>
              <a:rPr kumimoji="1" lang="en-US" altLang="zh-TW" sz="3200" b="1" dirty="0" smtClean="0">
                <a:solidFill>
                  <a:srgbClr val="FFFF00"/>
                </a:solidFill>
                <a:ea typeface="굴림" panose="020B0600000101010101" pitchFamily="34" charset="-127"/>
              </a:rPr>
              <a:t>SQL</a:t>
            </a:r>
            <a:r>
              <a:rPr kumimoji="1" lang="zh-TW" altLang="en-US" sz="3200" b="1" dirty="0" smtClean="0">
                <a:solidFill>
                  <a:srgbClr val="FFFF00"/>
                </a:solidFill>
                <a:ea typeface="굴림" panose="020B0600000101010101" pitchFamily="34" charset="-127"/>
              </a:rPr>
              <a:t>查詢指令</a:t>
            </a:r>
            <a:endParaRPr kumimoji="1" lang="en-US" altLang="ko-KR" sz="3200" b="1" dirty="0">
              <a:solidFill>
                <a:srgbClr val="FFFF00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825601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881163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771626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829048" y="45909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884610" y="45988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775073" y="45592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chemeClr val="bg1"/>
                </a:solidFill>
              </a:rPr>
              <a:t>4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829048" y="54196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884610" y="54275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775073" y="53878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2800" b="1" dirty="0" smtClean="0">
                <a:solidFill>
                  <a:schemeClr val="bg1"/>
                </a:solidFill>
              </a:rPr>
              <a:t>5</a:t>
            </a:r>
            <a:endParaRPr kumimoji="1" lang="en-US" altLang="ko-KR" sz="2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知道如何設計有率效資料表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328887" y="5387875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2325440" y="3730861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產生資料庫關聯圖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5601" y="3776898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 flipH="1">
            <a:off x="1881163" y="3784836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22" name="AutoShape 60"/>
          <p:cNvSpPr>
            <a:spLocks noChangeArrowheads="1"/>
          </p:cNvSpPr>
          <p:nvPr/>
        </p:nvSpPr>
        <p:spPr bwMode="gray">
          <a:xfrm>
            <a:off x="1771626" y="3745148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chemeClr val="bg1"/>
                </a:solidFill>
              </a:rPr>
              <a:t>3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47856" cy="715963"/>
          </a:xfrm>
        </p:spPr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指令：文字查詢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54224"/>
            <a:ext cx="7920880" cy="4191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查詢「文字類型」欄位的資料：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CH08C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科目名稱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=“*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*”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2:  Like “*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*”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3: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學分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In(3,4)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or 4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4: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=4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44017"/>
              </p:ext>
            </p:extLst>
          </p:nvPr>
        </p:nvGraphicFramePr>
        <p:xfrm>
          <a:off x="1475656" y="1830288"/>
          <a:ext cx="23762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表示意義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所有字元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單一字元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#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單一數字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53106"/>
              </p:ext>
            </p:extLst>
          </p:nvPr>
        </p:nvGraphicFramePr>
        <p:xfrm>
          <a:off x="4067944" y="1830288"/>
          <a:ext cx="453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0243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表示意義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字串運算子，連接兩個字串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找尋相同資料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找尋相似的資料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Is 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尋找空白記錄值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Is Not 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尋找不是空白的記錄值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47856" cy="715963"/>
          </a:xfrm>
        </p:spPr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指令：數字查詢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68760"/>
            <a:ext cx="8532440" cy="4191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查詢「數值類型」欄位的資料：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CH08C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&gt;=101 And &lt;=103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遞增排序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2: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加入選修課程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*”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3: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年年度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科目名稱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*”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68702"/>
              </p:ext>
            </p:extLst>
          </p:nvPr>
        </p:nvGraphicFramePr>
        <p:xfrm>
          <a:off x="1475656" y="19168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關係運算子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關係運算子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&gt;=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大於等於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&lt;=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小於等於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&lt;&gt;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不等於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825601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>
              <a:solidFill>
                <a:srgbClr val="4D4D4D"/>
              </a:solidFill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884338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763688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1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2325440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資料表正確性確認</a:t>
            </a:r>
            <a:endParaRPr kumimoji="1"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2341538" y="3698346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資料表正規化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2328887" y="45465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常用</a:t>
            </a:r>
            <a:r>
              <a:rPr kumimoji="1" lang="en-US" altLang="zh-TW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SQL</a:t>
            </a:r>
            <a:r>
              <a:rPr kumimoji="1" lang="zh-TW" altLang="en-US" sz="3200" b="1" dirty="0" smtClean="0">
                <a:solidFill>
                  <a:srgbClr val="FFFFFF"/>
                </a:solidFill>
                <a:ea typeface="굴림" panose="020B0600000101010101" pitchFamily="34" charset="-127"/>
              </a:rPr>
              <a:t>查詢指令</a:t>
            </a:r>
            <a:endParaRPr kumimoji="1" lang="en-US" altLang="ko-KR" sz="32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825601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881163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771626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rgbClr val="FFFFFF"/>
                </a:solidFill>
              </a:rPr>
              <a:t>2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829048" y="45909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884610" y="45988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775073" y="45592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4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829048" y="54196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884610" y="54275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775073" y="53878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2800" b="1" dirty="0" smtClean="0">
                <a:solidFill>
                  <a:srgbClr val="FFFFFF"/>
                </a:solidFill>
              </a:rPr>
              <a:t>5</a:t>
            </a:r>
            <a:endParaRPr kumimoji="1" lang="en-US" altLang="ko-KR" sz="2800" b="1" dirty="0">
              <a:solidFill>
                <a:srgbClr val="FFFFFF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5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知道如何設計有率效資料表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328887" y="5387875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練習</a:t>
            </a:r>
            <a:endParaRPr kumimoji="1" lang="en-US" altLang="ko-KR" sz="3200" b="1" dirty="0">
              <a:solidFill>
                <a:srgbClr val="FFC000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2357222" y="2868277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產生資料庫關聯圖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5601" y="3776898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4D4D4D"/>
              </a:solidFill>
            </a:endParaRP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 flipH="1">
            <a:off x="1881163" y="3784836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rgbClr val="FFFFFF"/>
              </a:solidFill>
            </a:endParaRPr>
          </a:p>
        </p:txBody>
      </p:sp>
      <p:sp>
        <p:nvSpPr>
          <p:cNvPr id="22" name="AutoShape 60"/>
          <p:cNvSpPr>
            <a:spLocks noChangeArrowheads="1"/>
          </p:cNvSpPr>
          <p:nvPr/>
        </p:nvSpPr>
        <p:spPr bwMode="gray">
          <a:xfrm>
            <a:off x="1771626" y="3745148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en-US" altLang="ko-KR" sz="3200" b="1" dirty="0" smtClean="0">
                <a:solidFill>
                  <a:srgbClr val="FFFFFF"/>
                </a:solidFill>
              </a:rPr>
              <a:t>3</a:t>
            </a:r>
            <a:endParaRPr kumimoji="1" lang="en-US" altLang="ko-KR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「資料」經過分類、排序、計算處理稱為「資訊」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以下哪一個是資料？哪一個是資訊？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429000"/>
            <a:ext cx="4139952" cy="21398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29000"/>
            <a:ext cx="2878856" cy="2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什麼是資料庫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避免資料重覆性</a:t>
            </a:r>
            <a:r>
              <a:rPr lang="zh-TW" altLang="en-US" dirty="0" smtClean="0">
                <a:sym typeface="Wingdings" panose="05000000000000000000" pitchFamily="2" charset="2"/>
              </a:rPr>
              <a:t>：客戶內容不會重複</a:t>
            </a:r>
            <a:endParaRPr lang="en-US" altLang="zh-TW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維護資料一致性</a:t>
            </a:r>
            <a:r>
              <a:rPr lang="zh-TW" altLang="en-US" dirty="0" smtClean="0">
                <a:sym typeface="Wingdings" panose="05000000000000000000" pitchFamily="2" charset="2"/>
              </a:rPr>
              <a:t>：訂價</a:t>
            </a:r>
            <a:r>
              <a:rPr lang="en-US" altLang="zh-TW" dirty="0" smtClean="0">
                <a:sym typeface="Wingdings" panose="05000000000000000000" pitchFamily="2" charset="2"/>
              </a:rPr>
              <a:t>100200</a:t>
            </a:r>
            <a:r>
              <a:rPr lang="zh-TW" altLang="en-US" dirty="0" smtClean="0">
                <a:sym typeface="Wingdings" panose="05000000000000000000" pitchFamily="2" charset="2"/>
              </a:rPr>
              <a:t>元，出貨單列印出來會是最新單價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保持資料獨立性</a:t>
            </a:r>
            <a:r>
              <a:rPr lang="zh-TW" altLang="en-US" dirty="0" smtClean="0">
                <a:sym typeface="Wingdings" panose="05000000000000000000" pitchFamily="2" charset="2"/>
              </a:rPr>
              <a:t>：雖有許多應用程式存取資料庫，但其資料結構和存取方法固定，不因用途而有所不同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確保資料安全性</a:t>
            </a:r>
            <a:r>
              <a:rPr lang="zh-TW" altLang="en-US" dirty="0" smtClean="0">
                <a:sym typeface="Wingdings" panose="05000000000000000000" pitchFamily="2" charset="2"/>
              </a:rPr>
              <a:t>：帳號密碼管理</a:t>
            </a:r>
            <a:endParaRPr lang="en-US" altLang="zh-TW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41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資料庫的組成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831572" cy="2160240"/>
          </a:xfrm>
        </p:spPr>
      </p:pic>
      <p:sp>
        <p:nvSpPr>
          <p:cNvPr id="5" name="矩形 4"/>
          <p:cNvSpPr/>
          <p:nvPr/>
        </p:nvSpPr>
        <p:spPr bwMode="auto">
          <a:xfrm>
            <a:off x="3347864" y="2812101"/>
            <a:ext cx="1224136" cy="144016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4427984" y="2996952"/>
            <a:ext cx="95306" cy="7920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>
            <a:off x="4283968" y="2956117"/>
            <a:ext cx="0" cy="90493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551807" y="3738929"/>
            <a:ext cx="67938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欄的內容值組成一筆</a:t>
            </a:r>
            <a:r>
              <a:rPr lang="zh-TW" altLang="en-US" sz="3200" i="1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3200" i="1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(Record)</a:t>
            </a:r>
            <a:r>
              <a:rPr lang="en-US" altLang="zh-TW" sz="3200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上面有</a:t>
            </a: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個欄位呢？</a:t>
            </a:r>
          </a:p>
          <a:p>
            <a:endParaRPr lang="zh-TW" altLang="en-US" sz="3200" u="sng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38628" y="2083587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Bit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88304" y="2673786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Bytes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76124" y="1412776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endParaRPr lang="zh-TW" altLang="en-US" i="1" u="sng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04445" y="3204265"/>
            <a:ext cx="377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一個英文字的容量</a:t>
            </a:r>
            <a:endParaRPr lang="zh-TW" altLang="en-US" sz="3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3458611" y="2687148"/>
            <a:ext cx="47653" cy="2277203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2381319" y="4934198"/>
            <a:ext cx="65577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筆紀錄組成一個</a:t>
            </a:r>
            <a:r>
              <a:rPr lang="zh-TW" altLang="en-US" sz="3300" i="1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r>
              <a:rPr lang="en-US" altLang="zh-TW" sz="3300" i="1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(Table) </a:t>
            </a:r>
            <a:r>
              <a:rPr lang="zh-TW" altLang="en-US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3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上面有</a:t>
            </a:r>
            <a:r>
              <a:rPr lang="en-US" altLang="zh-TW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個資料表呢？</a:t>
            </a:r>
            <a:endParaRPr lang="zh-TW" altLang="en-US" sz="33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1110329" y="3130771"/>
            <a:ext cx="1111490" cy="310654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1763688" y="6163710"/>
            <a:ext cx="73168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3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個資料表組成一個</a:t>
            </a:r>
            <a:r>
              <a:rPr lang="zh-TW" altLang="en-US" sz="3300" i="1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3300" i="1" u="sng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(Database)</a:t>
            </a:r>
          </a:p>
        </p:txBody>
      </p:sp>
    </p:spTree>
    <p:extLst>
      <p:ext uri="{BB962C8B-B14F-4D97-AF65-F5344CB8AC3E}">
        <p14:creationId xmlns:p14="http://schemas.microsoft.com/office/powerpoint/2010/main" val="68360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3" grpId="0"/>
      <p:bldP spid="14" grpId="0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996952"/>
            <a:ext cx="8915400" cy="715963"/>
          </a:xfrm>
        </p:spPr>
        <p:txBody>
          <a:bodyPr/>
          <a:lstStyle/>
          <a:p>
            <a:r>
              <a:rPr lang="zh-TW" altLang="en-US" dirty="0" smtClean="0"/>
              <a:t>學校的</a:t>
            </a:r>
            <a:r>
              <a:rPr lang="zh-TW" altLang="en-US" dirty="0" smtClean="0">
                <a:hlinkClick r:id="rId2"/>
              </a:rPr>
              <a:t>選課系統 </a:t>
            </a:r>
            <a:r>
              <a:rPr lang="zh-TW" altLang="en-US" dirty="0" smtClean="0"/>
              <a:t>可能有哪些資料表？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6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971599" y="1052736"/>
            <a:ext cx="8388424" cy="4191000"/>
          </a:xfrm>
        </p:spPr>
        <p:txBody>
          <a:bodyPr/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資料庫、資料庫管理系統、資料庫系統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是不一樣的東西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資料庫系統的組成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：電腦及其週邊，提供儲存資訊的設備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：作業系統，資料庫管理系統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(User)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：一般的操作者、資料庫管理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(DBA)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和程式設計者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8722" name="Picture 2" descr="C:\Users\Li\AppData\Local\Temp\enhtmlclip\圖片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22250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275856" y="3536953"/>
            <a:ext cx="1484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Access</a:t>
            </a:r>
            <a:r>
              <a:rPr lang="zh-TW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</a:rPr>
              <a:t/>
            </a:r>
            <a:br>
              <a:rPr lang="en-US" altLang="zh-TW" dirty="0" smtClean="0">
                <a:solidFill>
                  <a:srgbClr val="FFFF00"/>
                </a:solidFill>
              </a:rPr>
            </a:br>
            <a:r>
              <a:rPr lang="en-US" altLang="zh-TW" dirty="0" smtClean="0">
                <a:solidFill>
                  <a:srgbClr val="FFFF00"/>
                </a:solidFill>
              </a:rPr>
              <a:t>Oracle</a:t>
            </a:r>
            <a:r>
              <a:rPr lang="zh-TW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TW" dirty="0" smtClean="0">
                <a:solidFill>
                  <a:srgbClr val="FFFF00"/>
                </a:solidFill>
              </a:rPr>
              <a:t/>
            </a:r>
            <a:br>
              <a:rPr lang="en-US" altLang="zh-TW" dirty="0" smtClean="0">
                <a:solidFill>
                  <a:srgbClr val="FFFF00"/>
                </a:solidFill>
              </a:rPr>
            </a:br>
            <a:r>
              <a:rPr lang="en-US" altLang="zh-TW" dirty="0" smtClean="0">
                <a:solidFill>
                  <a:srgbClr val="FFFF00"/>
                </a:solidFill>
              </a:rPr>
              <a:t>MySQL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393553" y="2111375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 flipH="1">
            <a:off x="1452290" y="2117725"/>
            <a:ext cx="404813" cy="303213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gray">
          <a:xfrm>
            <a:off x="1331640" y="2066925"/>
            <a:ext cx="620713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1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gray">
          <a:xfrm>
            <a:off x="1893392" y="2066925"/>
            <a:ext cx="4876800" cy="63341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34" charset="-127"/>
              </a:rPr>
              <a:t>基本觀念介紹</a:t>
            </a:r>
            <a:endParaRPr kumimoji="1"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34" charset="-127"/>
            </a:endParaRP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gray">
          <a:xfrm>
            <a:off x="1893392" y="2894013"/>
            <a:ext cx="4876800" cy="633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4000" b="1" dirty="0" smtClean="0">
                <a:solidFill>
                  <a:srgbClr val="FFC000"/>
                </a:solidFill>
                <a:ea typeface="굴림" panose="020B0600000101010101" pitchFamily="34" charset="-127"/>
              </a:rPr>
              <a:t>建立資料庫</a:t>
            </a:r>
            <a:endParaRPr kumimoji="1" lang="en-US" altLang="ko-KR" sz="4000" b="1" dirty="0">
              <a:solidFill>
                <a:srgbClr val="FFC000"/>
              </a:solidFill>
              <a:ea typeface="굴림" panose="020B0600000101010101" pitchFamily="34" charset="-127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gray">
          <a:xfrm>
            <a:off x="1893392" y="3721100"/>
            <a:ext cx="485457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建立資料表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1393553" y="2940050"/>
            <a:ext cx="517525" cy="517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 flipH="1">
            <a:off x="1449115" y="29479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0" name="AutoShape 60"/>
          <p:cNvSpPr>
            <a:spLocks noChangeArrowheads="1"/>
          </p:cNvSpPr>
          <p:nvPr/>
        </p:nvSpPr>
        <p:spPr bwMode="gray">
          <a:xfrm>
            <a:off x="1339578" y="29083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1393553" y="3765550"/>
            <a:ext cx="517525" cy="517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2" name="Oval 62"/>
          <p:cNvSpPr>
            <a:spLocks noChangeArrowheads="1"/>
          </p:cNvSpPr>
          <p:nvPr/>
        </p:nvSpPr>
        <p:spPr bwMode="auto">
          <a:xfrm flipH="1">
            <a:off x="1449115" y="3773488"/>
            <a:ext cx="404813" cy="303212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3" name="AutoShape 63"/>
          <p:cNvSpPr>
            <a:spLocks noChangeArrowheads="1"/>
          </p:cNvSpPr>
          <p:nvPr/>
        </p:nvSpPr>
        <p:spPr bwMode="gray">
          <a:xfrm>
            <a:off x="1339578" y="3733800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uk-UA" altLang="ko-KR" sz="3200" b="1" dirty="0">
                <a:solidFill>
                  <a:schemeClr val="bg1"/>
                </a:solidFill>
              </a:rPr>
              <a:t>3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1393553" y="4594225"/>
            <a:ext cx="517525" cy="517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25" name="Oval 65"/>
          <p:cNvSpPr>
            <a:spLocks noChangeArrowheads="1"/>
          </p:cNvSpPr>
          <p:nvPr/>
        </p:nvSpPr>
        <p:spPr bwMode="auto">
          <a:xfrm flipH="1">
            <a:off x="1449115" y="4602163"/>
            <a:ext cx="404813" cy="3032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1451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zh-TW" sz="2000" b="1">
              <a:solidFill>
                <a:schemeClr val="bg1"/>
              </a:solidFill>
            </a:endParaRPr>
          </a:p>
        </p:txBody>
      </p:sp>
      <p:sp>
        <p:nvSpPr>
          <p:cNvPr id="41026" name="AutoShape 66"/>
          <p:cNvSpPr>
            <a:spLocks noChangeArrowheads="1"/>
          </p:cNvSpPr>
          <p:nvPr/>
        </p:nvSpPr>
        <p:spPr bwMode="gray">
          <a:xfrm>
            <a:off x="1339578" y="4562475"/>
            <a:ext cx="620712" cy="581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r>
              <a:rPr kumimoji="1" lang="ru-RU" altLang="ko-KR" sz="2800" b="1" dirty="0">
                <a:solidFill>
                  <a:schemeClr val="bg1"/>
                </a:solidFill>
              </a:rPr>
              <a:t>4</a:t>
            </a:r>
            <a:endParaRPr kumimoji="1" lang="en-US" altLang="ko-KR" sz="28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41028" name="AutoShape 68"/>
          <p:cNvSpPr>
            <a:spLocks noChangeArrowheads="1"/>
          </p:cNvSpPr>
          <p:nvPr/>
        </p:nvSpPr>
        <p:spPr bwMode="gray">
          <a:xfrm>
            <a:off x="304800" y="9144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z="45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1945227" y="4581128"/>
            <a:ext cx="5051425" cy="6334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1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：建立藥品、成效、病人資料表</a:t>
            </a:r>
            <a:endParaRPr kumimoji="1" lang="en-US" altLang="zh-TW" sz="3200" b="1" dirty="0" smtClean="0">
              <a:solidFill>
                <a:schemeClr val="bg1"/>
              </a:solidFill>
              <a:ea typeface="굴림" panose="020B0600000101010101" pitchFamily="34" charset="-127"/>
            </a:endParaRPr>
          </a:p>
          <a:p>
            <a:pPr algn="l" latinLnBrk="1"/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練習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：</a:t>
            </a:r>
            <a:r>
              <a:rPr kumimoji="1" lang="en-US" altLang="zh-TW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2</a:t>
            </a:r>
            <a:r>
              <a:rPr kumimoji="1" lang="zh-TW" altLang="en-US" sz="3200" b="1" dirty="0" smtClean="0">
                <a:solidFill>
                  <a:schemeClr val="bg1"/>
                </a:solidFill>
                <a:ea typeface="굴림" panose="020B0600000101010101" pitchFamily="34" charset="-127"/>
              </a:rPr>
              <a:t>人一組</a:t>
            </a:r>
            <a:r>
              <a:rPr kumimoji="1" lang="zh-TW" altLang="en-US" sz="3200" b="1" dirty="0">
                <a:solidFill>
                  <a:schemeClr val="bg1"/>
                </a:solidFill>
                <a:ea typeface="굴림" panose="020B0600000101010101" pitchFamily="34" charset="-127"/>
              </a:rPr>
              <a:t>建立醫師、病人資料表</a:t>
            </a:r>
            <a:endParaRPr kumimoji="1" lang="en-US" altLang="ko-KR" sz="3200" b="1" dirty="0">
              <a:solidFill>
                <a:schemeClr val="bg1"/>
              </a:solidFill>
              <a:ea typeface="굴림" panose="020B0600000101010101" pitchFamily="34" charset="-127"/>
            </a:endParaRPr>
          </a:p>
        </p:txBody>
      </p:sp>
      <p:sp>
        <p:nvSpPr>
          <p:cNvPr id="19" name="AutoShape 68"/>
          <p:cNvSpPr>
            <a:spLocks noChangeArrowheads="1"/>
          </p:cNvSpPr>
          <p:nvPr/>
        </p:nvSpPr>
        <p:spPr bwMode="gray">
          <a:xfrm>
            <a:off x="457200" y="1066800"/>
            <a:ext cx="8534400" cy="685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TW" altLang="en-US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45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週：知道如何設計資料表</a:t>
            </a:r>
            <a:r>
              <a:rPr lang="en-US" altLang="zh-TW" sz="45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45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9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2">
      <a:dk1>
        <a:srgbClr val="4D4D4D"/>
      </a:dk1>
      <a:lt1>
        <a:srgbClr val="FFFFFF"/>
      </a:lt1>
      <a:dk2>
        <a:srgbClr val="4D4D4D"/>
      </a:dk2>
      <a:lt2>
        <a:srgbClr val="034F71"/>
      </a:lt2>
      <a:accent1>
        <a:srgbClr val="016E95"/>
      </a:accent1>
      <a:accent2>
        <a:srgbClr val="0187B7"/>
      </a:accent2>
      <a:accent3>
        <a:srgbClr val="FFFFFF"/>
      </a:accent3>
      <a:accent4>
        <a:srgbClr val="404040"/>
      </a:accent4>
      <a:accent5>
        <a:srgbClr val="AABAC8"/>
      </a:accent5>
      <a:accent6>
        <a:srgbClr val="017AA6"/>
      </a:accent6>
      <a:hlink>
        <a:srgbClr val="01A6D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34F71"/>
        </a:lt2>
        <a:accent1>
          <a:srgbClr val="016E95"/>
        </a:accent1>
        <a:accent2>
          <a:srgbClr val="0187B7"/>
        </a:accent2>
        <a:accent3>
          <a:srgbClr val="FFFFFF"/>
        </a:accent3>
        <a:accent4>
          <a:srgbClr val="404040"/>
        </a:accent4>
        <a:accent5>
          <a:srgbClr val="AABAC8"/>
        </a:accent5>
        <a:accent6>
          <a:srgbClr val="017AA6"/>
        </a:accent6>
        <a:hlink>
          <a:srgbClr val="01A6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powerpoint-template-24</Template>
  <TotalTime>794</TotalTime>
  <Words>2140</Words>
  <Application>Microsoft Office PowerPoint</Application>
  <PresentationFormat>如螢幕大小 (4:3)</PresentationFormat>
  <Paragraphs>602</Paragraphs>
  <Slides>35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굴림</vt:lpstr>
      <vt:lpstr>微軟正黑體</vt:lpstr>
      <vt:lpstr>新細明體</vt:lpstr>
      <vt:lpstr>Arial</vt:lpstr>
      <vt:lpstr>Microsoft Sans Serif</vt:lpstr>
      <vt:lpstr>Wingdings</vt:lpstr>
      <vt:lpstr>powerpoint-template-24</vt:lpstr>
      <vt:lpstr>資料庫及資料表介紹與實作</vt:lpstr>
      <vt:lpstr>PowerPoint 簡報</vt:lpstr>
      <vt:lpstr>1.資料的類型</vt:lpstr>
      <vt:lpstr>2.資料與資訊</vt:lpstr>
      <vt:lpstr>3.什麼是資料庫</vt:lpstr>
      <vt:lpstr>4.資料庫的組成</vt:lpstr>
      <vt:lpstr>學校的選課系統 可能有哪些資料表？</vt:lpstr>
      <vt:lpstr>5.資料庫系統</vt:lpstr>
      <vt:lpstr>PowerPoint 簡報</vt:lpstr>
      <vt:lpstr>1.啟動Access 2013-建立空白資料庫</vt:lpstr>
      <vt:lpstr>2.啟動Access 2013-以範本建立資料庫</vt:lpstr>
      <vt:lpstr>PowerPoint 簡報</vt:lpstr>
      <vt:lpstr>PowerPoint 簡報</vt:lpstr>
      <vt:lpstr>PowerPoint 簡報</vt:lpstr>
      <vt:lpstr>建立資料表步驟</vt:lpstr>
      <vt:lpstr>PowerPoint 簡報</vt:lpstr>
      <vt:lpstr>資料表正確性：資料類型選對了嗎？</vt:lpstr>
      <vt:lpstr>資料表正確性：數字類型選對了嗎？</vt:lpstr>
      <vt:lpstr>資料表正確性：資料欄位足夠了嗎？</vt:lpstr>
      <vt:lpstr>PowerPoint 簡報</vt:lpstr>
      <vt:lpstr>資料表建立關聯檢視(一)</vt:lpstr>
      <vt:lpstr>資料表建立關聯檢視(二)</vt:lpstr>
      <vt:lpstr>PowerPoint 簡報</vt:lpstr>
      <vt:lpstr>資料表正規化</vt:lpstr>
      <vt:lpstr>PowerPoint 簡報</vt:lpstr>
      <vt:lpstr>第一正規化：3步驟</vt:lpstr>
      <vt:lpstr>第一正規化前 vs. 後</vt:lpstr>
      <vt:lpstr>第二正規化：消除複合主鍵的各自重複欄位</vt:lpstr>
      <vt:lpstr>第二正規化前 vs. 後</vt:lpstr>
      <vt:lpstr>第三正規化：將非主鍵的欄位另成新資料表</vt:lpstr>
      <vt:lpstr>第三正規化前 vs. 後</vt:lpstr>
      <vt:lpstr>PowerPoint 簡報</vt:lpstr>
      <vt:lpstr>常用SQL指令：文字查詢</vt:lpstr>
      <vt:lpstr>常用SQL指令：數字查詢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</dc:title>
  <dc:creator>Li</dc:creator>
  <cp:lastModifiedBy>Li</cp:lastModifiedBy>
  <cp:revision>53</cp:revision>
  <dcterms:created xsi:type="dcterms:W3CDTF">2015-03-03T05:24:03Z</dcterms:created>
  <dcterms:modified xsi:type="dcterms:W3CDTF">2015-09-24T01:05:37Z</dcterms:modified>
</cp:coreProperties>
</file>