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5143500" type="screen16x9"/>
  <p:notesSz cx="6797675" cy="9926638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0000"/>
    <a:srgbClr val="FFFFFF"/>
    <a:srgbClr val="004563"/>
    <a:srgbClr val="99C5C8"/>
    <a:srgbClr val="004893"/>
    <a:srgbClr val="C3C4C5"/>
    <a:srgbClr val="FF1821"/>
    <a:srgbClr val="103184"/>
    <a:srgbClr val="497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2" autoAdjust="0"/>
    <p:restoredTop sz="87753" autoAdjust="0"/>
  </p:normalViewPr>
  <p:slideViewPr>
    <p:cSldViewPr snapToGrid="0" showGuides="1">
      <p:cViewPr varScale="1">
        <p:scale>
          <a:sx n="100" d="100"/>
          <a:sy n="100" d="100"/>
        </p:scale>
        <p:origin x="-1301" y="-77"/>
      </p:cViewPr>
      <p:guideLst>
        <p:guide orient="horz" pos="290"/>
        <p:guide orient="horz" pos="1743"/>
        <p:guide orient="horz" pos="3062"/>
        <p:guide orient="horz" pos="3185"/>
        <p:guide orient="horz" pos="2854"/>
        <p:guide pos="155"/>
        <p:guide pos="464"/>
        <p:guide pos="3001"/>
        <p:guide pos="5297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95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de-CH" smtClean="0">
                <a:latin typeface="Century Gothic" pitchFamily="34" charset="0"/>
              </a:rPr>
              <a:pPr/>
              <a:t>03.09.2016</a:t>
            </a:fld>
            <a:endParaRPr lang="de-CH" dirty="0">
              <a:latin typeface="Century Gothic" pitchFamily="34" charset="0"/>
            </a:endParaRPr>
          </a:p>
        </p:txBody>
      </p:sp>
      <p:sp>
        <p:nvSpPr>
          <p:cNvPr id="4" name="Fuss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de-CH" smtClean="0">
                <a:latin typeface="Century Gothic" pitchFamily="34" charset="0"/>
              </a:rPr>
              <a:pPr/>
              <a:t>‹Nr.›</a:t>
            </a:fld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de-CH" smtClean="0"/>
              <a:pPr/>
              <a:t>03.09.2016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Textmasterformat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ss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>
          <a:xfrm>
            <a:off x="355600" y="1455017"/>
            <a:ext cx="8432800" cy="11448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56400" y="2758103"/>
            <a:ext cx="843120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0" y="4645026"/>
            <a:ext cx="9144000" cy="49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3" name="Bild 12" descr="axa_finanz_sicher_r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4752828"/>
            <a:ext cx="1536000" cy="303360"/>
          </a:xfrm>
          <a:prstGeom prst="rect">
            <a:avLst/>
          </a:prstGeom>
        </p:spPr>
      </p:pic>
      <p:sp>
        <p:nvSpPr>
          <p:cNvPr id="18" name="Inhaltsplatzhalter 17"/>
          <p:cNvSpPr>
            <a:spLocks noGrp="1"/>
          </p:cNvSpPr>
          <p:nvPr>
            <p:ph sz="quarter" idx="11" hasCustomPrompt="1"/>
          </p:nvPr>
        </p:nvSpPr>
        <p:spPr>
          <a:xfrm>
            <a:off x="356401" y="4867276"/>
            <a:ext cx="5508691" cy="16113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000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270000" indent="0">
              <a:buFontTx/>
              <a:buNone/>
              <a:defRPr sz="1000">
                <a:solidFill>
                  <a:srgbClr val="004563"/>
                </a:solidFill>
              </a:defRPr>
            </a:lvl2pPr>
            <a:lvl3pPr marL="504000" indent="0">
              <a:buFontTx/>
              <a:buNone/>
              <a:defRPr sz="1000">
                <a:solidFill>
                  <a:srgbClr val="004563"/>
                </a:solidFill>
              </a:defRPr>
            </a:lvl3pPr>
            <a:lvl4pPr marL="720000" indent="0">
              <a:buFontTx/>
              <a:buNone/>
              <a:defRPr sz="1000">
                <a:solidFill>
                  <a:srgbClr val="004563"/>
                </a:solidFill>
              </a:defRPr>
            </a:lvl4pPr>
            <a:lvl5pPr marL="936000" indent="0">
              <a:buFontTx/>
              <a:buNone/>
              <a:defRPr sz="1000">
                <a:solidFill>
                  <a:srgbClr val="004563"/>
                </a:solidFill>
              </a:defRPr>
            </a:lvl5pPr>
          </a:lstStyle>
          <a:p>
            <a:pPr lvl="0"/>
            <a:r>
              <a:rPr lang="de-CH" dirty="0" smtClean="0"/>
              <a:t>Autor, Datum</a:t>
            </a:r>
            <a:endParaRPr lang="de-DE" dirty="0"/>
          </a:p>
        </p:txBody>
      </p:sp>
      <p:sp>
        <p:nvSpPr>
          <p:cNvPr id="9" name="Parallélogramme 10"/>
          <p:cNvSpPr>
            <a:spLocks noChangeAspect="1"/>
          </p:cNvSpPr>
          <p:nvPr userDrawn="1"/>
        </p:nvSpPr>
        <p:spPr>
          <a:xfrm>
            <a:off x="734400" y="-4577"/>
            <a:ext cx="1084330" cy="1175590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27200" y="9756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62800" y="9756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727200" y="28044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4764088" y="28044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727200" y="1663200"/>
            <a:ext cx="3639600" cy="104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6"/>
          </p:nvPr>
        </p:nvSpPr>
        <p:spPr>
          <a:xfrm>
            <a:off x="4764088" y="1663200"/>
            <a:ext cx="3639600" cy="104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27"/>
          </p:nvPr>
        </p:nvSpPr>
        <p:spPr>
          <a:xfrm>
            <a:off x="727200" y="3486725"/>
            <a:ext cx="3639600" cy="104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8"/>
          </p:nvPr>
        </p:nvSpPr>
        <p:spPr>
          <a:xfrm>
            <a:off x="4764088" y="3486725"/>
            <a:ext cx="3639600" cy="104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0" name="Fusszeilenplatzhalt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7200" y="1132242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816800" y="1177200"/>
            <a:ext cx="3592800" cy="3353400"/>
          </a:xfrm>
        </p:spPr>
        <p:txBody>
          <a:bodyPr anchor="ctr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1108075" y="2187000"/>
            <a:ext cx="2732400" cy="18306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27200" y="1177528"/>
            <a:ext cx="2340000" cy="1213247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rgbClr val="004563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3397210" y="1177528"/>
            <a:ext cx="2340000" cy="121324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068988" y="1177528"/>
            <a:ext cx="2340000" cy="1213247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5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727200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4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4"/>
          </p:nvPr>
        </p:nvSpPr>
        <p:spPr>
          <a:xfrm>
            <a:off x="3398400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198000" indent="-198000">
              <a:spcBef>
                <a:spcPts val="350"/>
              </a:spcBef>
              <a:buClr>
                <a:schemeClr val="accent2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60678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5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0" name="Fusszeilenplatzhalter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5857336" y="1177529"/>
            <a:ext cx="2551652" cy="335520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2" name="Fusszeilenplatzhalt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727200" y="1177200"/>
            <a:ext cx="4294800" cy="3353400"/>
          </a:xfrm>
        </p:spPr>
        <p:txBody>
          <a:bodyPr anchor="ctr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727200" y="1177200"/>
            <a:ext cx="7671600" cy="3353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201" y="2019128"/>
            <a:ext cx="7200849" cy="114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143572" y="3556797"/>
            <a:ext cx="614674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0651" y="519522"/>
            <a:ext cx="4521200" cy="114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286415" y="2278800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h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56400" y="2758103"/>
            <a:ext cx="843120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rgbClr val="00456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13"/>
          <p:cNvSpPr/>
          <p:nvPr userDrawn="1"/>
        </p:nvSpPr>
        <p:spPr>
          <a:xfrm>
            <a:off x="0" y="4645026"/>
            <a:ext cx="9144000" cy="49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0" name="Bild 9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30000" y="4752828"/>
            <a:ext cx="325294" cy="303360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779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rgbClr val="004563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8" name="Parallélogramme 10"/>
          <p:cNvSpPr>
            <a:spLocks noChangeAspect="1"/>
          </p:cNvSpPr>
          <p:nvPr userDrawn="1"/>
        </p:nvSpPr>
        <p:spPr>
          <a:xfrm>
            <a:off x="734400" y="-4577"/>
            <a:ext cx="1084330" cy="1175590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dunkel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56400" y="2758103"/>
            <a:ext cx="843120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77200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8" name="Rechteck 13"/>
          <p:cNvSpPr/>
          <p:nvPr userDrawn="1"/>
        </p:nvSpPr>
        <p:spPr>
          <a:xfrm>
            <a:off x="0" y="4645026"/>
            <a:ext cx="9144000" cy="49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9" name="Bild 8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29009" y="4752828"/>
            <a:ext cx="325294" cy="303360"/>
          </a:xfrm>
          <a:prstGeom prst="rect">
            <a:avLst/>
          </a:prstGeom>
        </p:spPr>
      </p:pic>
      <p:sp>
        <p:nvSpPr>
          <p:cNvPr id="10" name="Parallélogramme 10"/>
          <p:cNvSpPr>
            <a:spLocks noChangeAspect="1"/>
          </p:cNvSpPr>
          <p:nvPr userDrawn="1"/>
        </p:nvSpPr>
        <p:spPr>
          <a:xfrm>
            <a:off x="734400" y="-4577"/>
            <a:ext cx="1084330" cy="1175590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727200" y="976854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727200" y="1668600"/>
            <a:ext cx="7671600" cy="286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7200" y="9756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63256" y="975600"/>
            <a:ext cx="36396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7"/>
          </p:nvPr>
        </p:nvSpPr>
        <p:spPr>
          <a:xfrm>
            <a:off x="727200" y="1668600"/>
            <a:ext cx="3639600" cy="26649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4764088" y="1668600"/>
            <a:ext cx="3639600" cy="26649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7200" y="1172250"/>
            <a:ext cx="7668000" cy="33580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5" name="Fusszeilenplatzhalter 4"/>
          <p:cNvSpPr>
            <a:spLocks noGrp="1"/>
          </p:cNvSpPr>
          <p:nvPr>
            <p:ph type="ftr" sz="quarter" idx="3"/>
          </p:nvPr>
        </p:nvSpPr>
        <p:spPr>
          <a:xfrm>
            <a:off x="624390" y="4881600"/>
            <a:ext cx="285855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6700" y="4858782"/>
            <a:ext cx="799200" cy="0"/>
          </a:xfrm>
          <a:prstGeom prst="line">
            <a:avLst/>
          </a:prstGeom>
          <a:ln w="6350" cap="rnd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27696" y="551606"/>
            <a:ext cx="7681293" cy="0"/>
          </a:xfrm>
          <a:prstGeom prst="line">
            <a:avLst/>
          </a:prstGeom>
          <a:ln w="63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4421" y="4881563"/>
            <a:ext cx="48709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4563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pic>
        <p:nvPicPr>
          <p:cNvPr id="19" name="Bild 18" descr="axa_finanz_sicher_r_rgb.eps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4"/>
          <a:stretch/>
        </p:blipFill>
        <p:spPr>
          <a:xfrm>
            <a:off x="8770712" y="4803388"/>
            <a:ext cx="276557" cy="252800"/>
          </a:xfrm>
          <a:prstGeom prst="rect">
            <a:avLst/>
          </a:prstGeom>
        </p:spPr>
      </p:pic>
      <p:sp>
        <p:nvSpPr>
          <p:cNvPr id="10" name="Parallélogramme 14"/>
          <p:cNvSpPr>
            <a:spLocks noChangeAspect="1"/>
          </p:cNvSpPr>
          <p:nvPr/>
        </p:nvSpPr>
        <p:spPr>
          <a:xfrm>
            <a:off x="337210" y="-15350"/>
            <a:ext cx="524242" cy="568363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49" r:id="rId3"/>
    <p:sldLayoutId id="2147483766" r:id="rId4"/>
    <p:sldLayoutId id="2147483767" r:id="rId5"/>
    <p:sldLayoutId id="2147483768" r:id="rId6"/>
    <p:sldLayoutId id="2147483770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4"/>
          </a:solidFill>
          <a:latin typeface="Century Gothic" pitchFamily="34" charset="0"/>
          <a:ea typeface="+mj-ea"/>
          <a:cs typeface="+mj-cs"/>
        </a:defRPr>
      </a:lvl1pPr>
    </p:titleStyle>
    <p:bodyStyle>
      <a:lvl1pPr marL="252000" indent="-252000" algn="l" defTabSz="457200" rtl="0" eaLnBrk="1" latinLnBrk="0" hangingPunct="1">
        <a:spcBef>
          <a:spcPts val="450"/>
        </a:spcBef>
        <a:buClr>
          <a:schemeClr val="accent6"/>
        </a:buClr>
        <a:buSzPct val="110000"/>
        <a:buFont typeface="Wingdings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000" indent="-252000" algn="l" defTabSz="457200" rtl="0" eaLnBrk="1" latinLnBrk="0" hangingPunct="1">
        <a:spcBef>
          <a:spcPts val="400"/>
        </a:spcBef>
        <a:buClrTx/>
        <a:buFont typeface="Symbol" charset="2"/>
        <a:buChar char="-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20000" indent="-216000" algn="l" defTabSz="457200" rtl="0" eaLnBrk="1" latinLnBrk="0" hangingPunct="1">
        <a:spcBef>
          <a:spcPts val="350"/>
        </a:spcBef>
        <a:buClr>
          <a:schemeClr val="accent2"/>
        </a:buClr>
        <a:buSzPct val="11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36000" indent="-216000" algn="l" defTabSz="457200" rtl="0" eaLnBrk="1" latinLnBrk="0" hangingPunct="1">
        <a:spcBef>
          <a:spcPts val="350"/>
        </a:spcBef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34000" indent="-198000" algn="l" defTabSz="457200" rtl="0" eaLnBrk="1" latinLnBrk="0" hangingPunct="1">
        <a:spcBef>
          <a:spcPts val="300"/>
        </a:spcBef>
        <a:buClr>
          <a:schemeClr val="tx2"/>
        </a:buClr>
        <a:buSzPct val="110000"/>
        <a:buFont typeface="Wingdings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10" Type="http://schemas.openxmlformats.org/officeDocument/2006/relationships/image" Target="../media/image11.jpeg"/><Relationship Id="rId4" Type="http://schemas.openxmlformats.org/officeDocument/2006/relationships/image" Target="../media/image7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4.wdp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64" b="465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Bild 8" descr="axa_finanz_sicher_r_rgb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29009" y="4752828"/>
            <a:ext cx="325294" cy="303360"/>
          </a:xfrm>
          <a:prstGeom prst="rect">
            <a:avLst/>
          </a:prstGeom>
        </p:spPr>
      </p:pic>
      <p:sp>
        <p:nvSpPr>
          <p:cNvPr id="4" name="Titel 5"/>
          <p:cNvSpPr txBox="1">
            <a:spLocks/>
          </p:cNvSpPr>
          <p:nvPr/>
        </p:nvSpPr>
        <p:spPr>
          <a:xfrm>
            <a:off x="249610" y="337652"/>
            <a:ext cx="7593108" cy="759628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Insurance – is far too complex</a:t>
            </a:r>
          </a:p>
        </p:txBody>
      </p:sp>
      <p:sp>
        <p:nvSpPr>
          <p:cNvPr id="6" name="Titel 5"/>
          <p:cNvSpPr txBox="1">
            <a:spLocks/>
          </p:cNvSpPr>
          <p:nvPr/>
        </p:nvSpPr>
        <p:spPr>
          <a:xfrm>
            <a:off x="765936" y="1333500"/>
            <a:ext cx="4092558" cy="1116330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48 pages legal terms in </a:t>
            </a:r>
            <a:r>
              <a:rPr lang="en-US" sz="1400" b="1" dirty="0" smtClean="0"/>
              <a:t>Arial </a:t>
            </a:r>
            <a:r>
              <a:rPr lang="en-US" sz="1400" b="1" dirty="0"/>
              <a:t>9 </a:t>
            </a:r>
            <a:endParaRPr lang="en-US" sz="3200" b="1" dirty="0" smtClean="0"/>
          </a:p>
        </p:txBody>
      </p:sp>
      <p:sp>
        <p:nvSpPr>
          <p:cNvPr id="8" name="Titel 5"/>
          <p:cNvSpPr txBox="1">
            <a:spLocks/>
          </p:cNvSpPr>
          <p:nvPr/>
        </p:nvSpPr>
        <p:spPr>
          <a:xfrm>
            <a:off x="2758440" y="2571750"/>
            <a:ext cx="3660665" cy="572400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simplicity missing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72000" y="1476560"/>
            <a:ext cx="4004341" cy="3276268"/>
            <a:chOff x="4572000" y="1476560"/>
            <a:chExt cx="4004341" cy="32762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814" y="1476560"/>
              <a:ext cx="1548527" cy="28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itel 5"/>
            <p:cNvSpPr txBox="1">
              <a:spLocks/>
            </p:cNvSpPr>
            <p:nvPr/>
          </p:nvSpPr>
          <p:spPr>
            <a:xfrm>
              <a:off x="4572000" y="3587258"/>
              <a:ext cx="3856190" cy="1165570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000" kern="1200">
                  <a:solidFill>
                    <a:schemeClr val="accent4"/>
                  </a:solidFill>
                  <a:latin typeface="Century Gothic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/>
                <a:t>User Interfaces</a:t>
              </a:r>
            </a:p>
            <a:p>
              <a:r>
                <a:rPr lang="en-US" sz="3200" b="1" dirty="0" smtClean="0"/>
                <a:t>ugly &amp; overloaded</a:t>
              </a:r>
            </a:p>
          </p:txBody>
        </p:sp>
      </p:grpSp>
      <p:sp>
        <p:nvSpPr>
          <p:cNvPr id="11" name="Titel 5"/>
          <p:cNvSpPr txBox="1">
            <a:spLocks/>
          </p:cNvSpPr>
          <p:nvPr/>
        </p:nvSpPr>
        <p:spPr>
          <a:xfrm>
            <a:off x="249610" y="3445838"/>
            <a:ext cx="3777598" cy="572400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too many options</a:t>
            </a:r>
          </a:p>
        </p:txBody>
      </p:sp>
      <p:sp>
        <p:nvSpPr>
          <p:cNvPr id="12" name="Titel 5"/>
          <p:cNvSpPr txBox="1">
            <a:spLocks/>
          </p:cNvSpPr>
          <p:nvPr/>
        </p:nvSpPr>
        <p:spPr>
          <a:xfrm>
            <a:off x="905983" y="4170043"/>
            <a:ext cx="3121225" cy="572400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black / white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19" y="243205"/>
            <a:ext cx="858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el 5"/>
          <p:cNvSpPr txBox="1">
            <a:spLocks/>
          </p:cNvSpPr>
          <p:nvPr/>
        </p:nvSpPr>
        <p:spPr>
          <a:xfrm>
            <a:off x="5444126" y="1192528"/>
            <a:ext cx="1193130" cy="101727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NO </a:t>
            </a:r>
            <a:br>
              <a:rPr lang="en-US" sz="3200" b="1" dirty="0" smtClean="0"/>
            </a:br>
            <a:r>
              <a:rPr lang="en-US" sz="3200" b="1" dirty="0" smtClean="0"/>
              <a:t>FUN</a:t>
            </a:r>
          </a:p>
        </p:txBody>
      </p:sp>
      <p:sp>
        <p:nvSpPr>
          <p:cNvPr id="16" name="Titel 5"/>
          <p:cNvSpPr txBox="1">
            <a:spLocks/>
          </p:cNvSpPr>
          <p:nvPr/>
        </p:nvSpPr>
        <p:spPr>
          <a:xfrm>
            <a:off x="583056" y="2625460"/>
            <a:ext cx="1372473" cy="572400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blurry</a:t>
            </a:r>
          </a:p>
        </p:txBody>
      </p:sp>
    </p:spTree>
    <p:extLst>
      <p:ext uri="{BB962C8B-B14F-4D97-AF65-F5344CB8AC3E}">
        <p14:creationId xmlns:p14="http://schemas.microsoft.com/office/powerpoint/2010/main" val="663132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cgeek.com/wp-content/uploads/2015/09/First-Screenshot-of-CO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d152j5tfobgaot.cloudfront.net/wp-content/uploads/2016/03/cl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4" y="3355736"/>
            <a:ext cx="3495036" cy="17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 8" descr="axa_finanz_sicher_r_rgb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6963" y="4752828"/>
            <a:ext cx="325294" cy="303360"/>
          </a:xfrm>
          <a:prstGeom prst="rect">
            <a:avLst/>
          </a:prstGeom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249610" y="337652"/>
            <a:ext cx="7294190" cy="759628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Games today – the opposite</a:t>
            </a:r>
          </a:p>
        </p:txBody>
      </p:sp>
      <p:sp>
        <p:nvSpPr>
          <p:cNvPr id="6" name="Titel 5"/>
          <p:cNvSpPr txBox="1">
            <a:spLocks/>
          </p:cNvSpPr>
          <p:nvPr/>
        </p:nvSpPr>
        <p:spPr>
          <a:xfrm>
            <a:off x="1940978" y="3501346"/>
            <a:ext cx="3466303" cy="1554842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/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complex, too.</a:t>
            </a:r>
          </a:p>
          <a:p>
            <a:pPr algn="ctr"/>
            <a:r>
              <a:rPr lang="en-US" sz="3200" dirty="0" smtClean="0"/>
              <a:t>But not from the beginning.</a:t>
            </a:r>
            <a:endParaRPr lang="en-US" sz="3200" dirty="0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6002022" y="2153328"/>
            <a:ext cx="2743199" cy="1097279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/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simple for</a:t>
            </a:r>
            <a:br>
              <a:rPr lang="en-US" sz="3200" dirty="0" smtClean="0"/>
            </a:br>
            <a:r>
              <a:rPr lang="en-US" sz="3200" dirty="0" smtClean="0"/>
              <a:t>kids - seniors</a:t>
            </a:r>
          </a:p>
        </p:txBody>
      </p:sp>
      <p:sp>
        <p:nvSpPr>
          <p:cNvPr id="8" name="Titel 5"/>
          <p:cNvSpPr txBox="1">
            <a:spLocks/>
          </p:cNvSpPr>
          <p:nvPr/>
        </p:nvSpPr>
        <p:spPr>
          <a:xfrm>
            <a:off x="2324100" y="1245689"/>
            <a:ext cx="2683109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interactive</a:t>
            </a:r>
            <a:endParaRPr lang="en-US" sz="3200" dirty="0"/>
          </a:p>
        </p:txBody>
      </p:sp>
      <p:sp>
        <p:nvSpPr>
          <p:cNvPr id="12" name="Titel 5"/>
          <p:cNvSpPr txBox="1">
            <a:spLocks/>
          </p:cNvSpPr>
          <p:nvPr/>
        </p:nvSpPr>
        <p:spPr>
          <a:xfrm>
            <a:off x="541279" y="2583998"/>
            <a:ext cx="2741537" cy="549458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/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holographic </a:t>
            </a:r>
            <a:endParaRPr lang="en-US" sz="3200" dirty="0"/>
          </a:p>
        </p:txBody>
      </p:sp>
      <p:sp>
        <p:nvSpPr>
          <p:cNvPr id="13" name="Titel 5"/>
          <p:cNvSpPr txBox="1">
            <a:spLocks/>
          </p:cNvSpPr>
          <p:nvPr/>
        </p:nvSpPr>
        <p:spPr>
          <a:xfrm>
            <a:off x="5762701" y="1330877"/>
            <a:ext cx="1290881" cy="729348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/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FUN</a:t>
            </a:r>
            <a:endParaRPr lang="en-US" sz="4400" dirty="0"/>
          </a:p>
        </p:txBody>
      </p:sp>
      <p:pic>
        <p:nvPicPr>
          <p:cNvPr id="3078" name="Picture 6" descr="http://g01.a.alicdn.com/kf/HTB1Bcg_MXXXXXaDXpXXq6xXFXXXp/New-Game-font-b-Wireless-b-font-Remote-Gaming-font-b-Controller-b-font-Gamepad-Joypad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10" y="1077598"/>
            <a:ext cx="982627" cy="9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3.googleusercontent.com/K0nTe1vRNUcTz8WD6s9z0-bdRQEx_HBjy7A2im20fNef2gDz8gznJ76iRSrNbktrAzw=w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" y="3733799"/>
            <a:ext cx="842687" cy="8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19" y="243205"/>
            <a:ext cx="858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el 5"/>
          <p:cNvSpPr txBox="1">
            <a:spLocks/>
          </p:cNvSpPr>
          <p:nvPr/>
        </p:nvSpPr>
        <p:spPr>
          <a:xfrm>
            <a:off x="412257" y="1649792"/>
            <a:ext cx="1781418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colorful</a:t>
            </a:r>
            <a:endParaRPr lang="en-US" sz="3200" dirty="0"/>
          </a:p>
        </p:txBody>
      </p:sp>
      <p:pic>
        <p:nvPicPr>
          <p:cNvPr id="3085" name="Picture 13" descr="http://notebookitalia.it/images/stories/microsoft_hololens/microsoft_hololens_1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7" y="1981773"/>
            <a:ext cx="2284059" cy="15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2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cgeek.com/wp-content/uploads/2015/09/First-Screenshot-of-CO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56" y="312841"/>
            <a:ext cx="858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5"/>
          <p:cNvSpPr txBox="1">
            <a:spLocks/>
          </p:cNvSpPr>
          <p:nvPr/>
        </p:nvSpPr>
        <p:spPr>
          <a:xfrm>
            <a:off x="249610" y="1277284"/>
            <a:ext cx="8795330" cy="668188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"Insurance - As simple as a Game"</a:t>
            </a:r>
          </a:p>
        </p:txBody>
      </p:sp>
      <p:sp>
        <p:nvSpPr>
          <p:cNvPr id="11" name="Titel 5"/>
          <p:cNvSpPr txBox="1">
            <a:spLocks/>
          </p:cNvSpPr>
          <p:nvPr/>
        </p:nvSpPr>
        <p:spPr>
          <a:xfrm>
            <a:off x="2604190" y="1963936"/>
            <a:ext cx="4086170" cy="514936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aka "Clash of Claims"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401107"/>
            <a:ext cx="1901173" cy="67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5"/>
          <p:cNvSpPr txBox="1">
            <a:spLocks/>
          </p:cNvSpPr>
          <p:nvPr/>
        </p:nvSpPr>
        <p:spPr>
          <a:xfrm>
            <a:off x="2470440" y="404310"/>
            <a:ext cx="5500497" cy="67680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presents</a:t>
            </a:r>
            <a:endParaRPr lang="en-US" sz="3200" dirty="0"/>
          </a:p>
        </p:txBody>
      </p:sp>
      <p:sp>
        <p:nvSpPr>
          <p:cNvPr id="21" name="Titel 5"/>
          <p:cNvSpPr txBox="1">
            <a:spLocks/>
          </p:cNvSpPr>
          <p:nvPr/>
        </p:nvSpPr>
        <p:spPr>
          <a:xfrm>
            <a:off x="2845132" y="3821256"/>
            <a:ext cx="6009307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Augmented reality interactions</a:t>
            </a:r>
            <a:endParaRPr lang="en-US" sz="2000" dirty="0"/>
          </a:p>
        </p:txBody>
      </p:sp>
      <p:sp>
        <p:nvSpPr>
          <p:cNvPr id="26" name="Titel 5"/>
          <p:cNvSpPr txBox="1">
            <a:spLocks/>
          </p:cNvSpPr>
          <p:nvPr/>
        </p:nvSpPr>
        <p:spPr>
          <a:xfrm>
            <a:off x="2845132" y="3248782"/>
            <a:ext cx="6009307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Simplify: membership instead of premium</a:t>
            </a:r>
            <a:endParaRPr lang="en-US" sz="2000" dirty="0"/>
          </a:p>
        </p:txBody>
      </p:sp>
      <p:sp>
        <p:nvSpPr>
          <p:cNvPr id="27" name="Titel 5"/>
          <p:cNvSpPr txBox="1">
            <a:spLocks/>
          </p:cNvSpPr>
          <p:nvPr/>
        </p:nvSpPr>
        <p:spPr>
          <a:xfrm>
            <a:off x="2845132" y="4393731"/>
            <a:ext cx="6009307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nsurance products within a Game</a:t>
            </a:r>
            <a:endParaRPr lang="en-US" sz="2000" dirty="0"/>
          </a:p>
        </p:txBody>
      </p:sp>
      <p:pic>
        <p:nvPicPr>
          <p:cNvPr id="28" name="Picture 13" descr="http://notebookitalia.it/images/stories/microsoft_hololens/microsoft_hololens_1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47" y="3752367"/>
            <a:ext cx="928673" cy="61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el 5"/>
          <p:cNvSpPr txBox="1">
            <a:spLocks/>
          </p:cNvSpPr>
          <p:nvPr/>
        </p:nvSpPr>
        <p:spPr>
          <a:xfrm>
            <a:off x="2845132" y="2676308"/>
            <a:ext cx="6009307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New insurance interfaces as a Game</a:t>
            </a:r>
            <a:endParaRPr lang="en-US" sz="2000" dirty="0"/>
          </a:p>
        </p:txBody>
      </p:sp>
      <p:pic>
        <p:nvPicPr>
          <p:cNvPr id="24" name="Grafik 23"/>
          <p:cNvPicPr/>
          <p:nvPr/>
        </p:nvPicPr>
        <p:blipFill rotWithShape="1">
          <a:blip r:embed="rId7"/>
          <a:srcRect l="1023" t="1400" r="913" b="1392"/>
          <a:stretch/>
        </p:blipFill>
        <p:spPr>
          <a:xfrm>
            <a:off x="7984312" y="2647121"/>
            <a:ext cx="744697" cy="516627"/>
          </a:xfrm>
          <a:prstGeom prst="rect">
            <a:avLst/>
          </a:prstGeom>
        </p:spPr>
      </p:pic>
      <p:pic>
        <p:nvPicPr>
          <p:cNvPr id="30" name="Grafik 29" descr="http://ingress-store.com/modules/smartblog/images/6-single-default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r="25101"/>
          <a:stretch/>
        </p:blipFill>
        <p:spPr bwMode="auto">
          <a:xfrm>
            <a:off x="7902448" y="4333294"/>
            <a:ext cx="579067" cy="5814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Bild 8" descr="axa_finanz_sicher_r_rgb.eps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29009" y="4752828"/>
            <a:ext cx="325294" cy="303360"/>
          </a:xfrm>
          <a:prstGeom prst="rect">
            <a:avLst/>
          </a:prstGeom>
        </p:spPr>
      </p:pic>
      <p:sp>
        <p:nvSpPr>
          <p:cNvPr id="17" name="Titel 5"/>
          <p:cNvSpPr txBox="1">
            <a:spLocks/>
          </p:cNvSpPr>
          <p:nvPr/>
        </p:nvSpPr>
        <p:spPr>
          <a:xfrm>
            <a:off x="249610" y="2578973"/>
            <a:ext cx="2420609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Show 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0634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cgeek.com/wp-content/uploads/2015/09/First-Screenshot-of-CO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56" y="312841"/>
            <a:ext cx="858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5"/>
          <p:cNvSpPr txBox="1">
            <a:spLocks/>
          </p:cNvSpPr>
          <p:nvPr/>
        </p:nvSpPr>
        <p:spPr>
          <a:xfrm>
            <a:off x="249610" y="1277284"/>
            <a:ext cx="8795330" cy="668188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"Insurance - As simple as a Game"</a:t>
            </a:r>
          </a:p>
        </p:txBody>
      </p:sp>
      <p:sp>
        <p:nvSpPr>
          <p:cNvPr id="11" name="Titel 5"/>
          <p:cNvSpPr txBox="1">
            <a:spLocks/>
          </p:cNvSpPr>
          <p:nvPr/>
        </p:nvSpPr>
        <p:spPr>
          <a:xfrm>
            <a:off x="2604190" y="1963936"/>
            <a:ext cx="4086170" cy="514936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aka "Clash of Claims"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401107"/>
            <a:ext cx="1901173" cy="67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5"/>
          <p:cNvSpPr txBox="1">
            <a:spLocks/>
          </p:cNvSpPr>
          <p:nvPr/>
        </p:nvSpPr>
        <p:spPr>
          <a:xfrm>
            <a:off x="2470440" y="404310"/>
            <a:ext cx="5500497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featuring</a:t>
            </a:r>
            <a:endParaRPr lang="en-US" sz="3200" dirty="0"/>
          </a:p>
        </p:txBody>
      </p:sp>
      <p:sp>
        <p:nvSpPr>
          <p:cNvPr id="14" name="Titel 5"/>
          <p:cNvSpPr txBox="1">
            <a:spLocks/>
          </p:cNvSpPr>
          <p:nvPr/>
        </p:nvSpPr>
        <p:spPr>
          <a:xfrm>
            <a:off x="2845132" y="2587486"/>
            <a:ext cx="6009307" cy="704354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no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"Insurance APIs" &gt; 200'000 data elements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1600" dirty="0" smtClean="0"/>
              <a:t> </a:t>
            </a:r>
            <a:r>
              <a:rPr lang="en-US" sz="1200" dirty="0" smtClean="0"/>
              <a:t>(customers, profiles, cars, favorites, agencies, claims, contracts, …)</a:t>
            </a:r>
            <a:endParaRPr lang="en-US" sz="2000" dirty="0"/>
          </a:p>
        </p:txBody>
      </p:sp>
      <p:sp>
        <p:nvSpPr>
          <p:cNvPr id="15" name="Titel 5"/>
          <p:cNvSpPr txBox="1">
            <a:spLocks/>
          </p:cNvSpPr>
          <p:nvPr/>
        </p:nvSpPr>
        <p:spPr>
          <a:xfrm>
            <a:off x="249610" y="2578973"/>
            <a:ext cx="2420609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</a:t>
            </a:r>
            <a:r>
              <a:rPr lang="en-US" sz="3200" dirty="0" smtClean="0"/>
              <a:t>eaturing</a:t>
            </a:r>
            <a:endParaRPr lang="en-US" sz="3200" dirty="0"/>
          </a:p>
        </p:txBody>
      </p:sp>
      <p:sp>
        <p:nvSpPr>
          <p:cNvPr id="16" name="Titel 5"/>
          <p:cNvSpPr txBox="1">
            <a:spLocks/>
          </p:cNvSpPr>
          <p:nvPr/>
        </p:nvSpPr>
        <p:spPr>
          <a:xfrm>
            <a:off x="2845133" y="3798092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Virtual reality devices </a:t>
            </a:r>
            <a:r>
              <a:rPr lang="en-US" sz="2000" dirty="0"/>
              <a:t>to </a:t>
            </a:r>
            <a:r>
              <a:rPr lang="en-US" sz="2000" dirty="0" smtClean="0"/>
              <a:t>use </a:t>
            </a:r>
            <a:r>
              <a:rPr lang="en-US" sz="2000" dirty="0" smtClean="0"/>
              <a:t>at </a:t>
            </a:r>
            <a:r>
              <a:rPr lang="en-US" sz="2000" dirty="0" smtClean="0"/>
              <a:t>our </a:t>
            </a:r>
            <a:r>
              <a:rPr lang="en-US" sz="2000" dirty="0" smtClean="0"/>
              <a:t>booth</a:t>
            </a:r>
            <a:endParaRPr lang="en-US" sz="2000" dirty="0"/>
          </a:p>
        </p:txBody>
      </p:sp>
      <p:sp>
        <p:nvSpPr>
          <p:cNvPr id="17" name="Titel 5"/>
          <p:cNvSpPr txBox="1">
            <a:spLocks/>
          </p:cNvSpPr>
          <p:nvPr/>
        </p:nvSpPr>
        <p:spPr>
          <a:xfrm>
            <a:off x="2845133" y="4251273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/>
              <a:t>Hololens</a:t>
            </a:r>
            <a:r>
              <a:rPr lang="en-US" sz="2000" dirty="0" smtClean="0"/>
              <a:t> </a:t>
            </a:r>
            <a:r>
              <a:rPr lang="en-US" sz="2000" dirty="0"/>
              <a:t>to use at </a:t>
            </a:r>
            <a:r>
              <a:rPr lang="en-US" sz="2000" dirty="0" smtClean="0"/>
              <a:t>our booth</a:t>
            </a:r>
            <a:endParaRPr lang="en-US" sz="2000" dirty="0"/>
          </a:p>
        </p:txBody>
      </p:sp>
      <p:sp>
        <p:nvSpPr>
          <p:cNvPr id="18" name="Titel 5"/>
          <p:cNvSpPr txBox="1">
            <a:spLocks/>
          </p:cNvSpPr>
          <p:nvPr/>
        </p:nvSpPr>
        <p:spPr>
          <a:xfrm>
            <a:off x="2845133" y="3344911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Swagger </a:t>
            </a:r>
            <a:r>
              <a:rPr lang="en-US" sz="2000" dirty="0" err="1" smtClean="0">
                <a:sym typeface="Wingdings" panose="05000000000000000000" pitchFamily="2" charset="2"/>
              </a:rPr>
              <a:t>docu</a:t>
            </a:r>
            <a:r>
              <a:rPr lang="en-US" sz="2000" dirty="0" smtClean="0">
                <a:sym typeface="Wingdings" panose="05000000000000000000" pitchFamily="2" charset="2"/>
              </a:rPr>
              <a:t> + Sandbox +</a:t>
            </a:r>
            <a:endParaRPr lang="en-US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075"/>
          <a:stretch/>
        </p:blipFill>
        <p:spPr bwMode="auto">
          <a:xfrm>
            <a:off x="6850531" y="3346723"/>
            <a:ext cx="1266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5"/>
          <p:cNvSpPr txBox="1">
            <a:spLocks/>
          </p:cNvSpPr>
          <p:nvPr/>
        </p:nvSpPr>
        <p:spPr>
          <a:xfrm>
            <a:off x="2845133" y="4704453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Insurance knowhow to support you</a:t>
            </a:r>
            <a:endParaRPr lang="en-US" sz="2000" dirty="0"/>
          </a:p>
        </p:txBody>
      </p:sp>
      <p:pic>
        <p:nvPicPr>
          <p:cNvPr id="23" name="Bild 8" descr="axa_finanz_sicher_r_rgb.ep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29009" y="4752828"/>
            <a:ext cx="325294" cy="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06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cgeek.com/wp-content/uploads/2015/09/First-Screenshot-of-CO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56" y="312841"/>
            <a:ext cx="858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5"/>
          <p:cNvSpPr txBox="1">
            <a:spLocks/>
          </p:cNvSpPr>
          <p:nvPr/>
        </p:nvSpPr>
        <p:spPr>
          <a:xfrm>
            <a:off x="249610" y="1277284"/>
            <a:ext cx="8795330" cy="668188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"Insurance - As simple as a Game"</a:t>
            </a:r>
          </a:p>
        </p:txBody>
      </p:sp>
      <p:sp>
        <p:nvSpPr>
          <p:cNvPr id="11" name="Titel 5"/>
          <p:cNvSpPr txBox="1">
            <a:spLocks/>
          </p:cNvSpPr>
          <p:nvPr/>
        </p:nvSpPr>
        <p:spPr>
          <a:xfrm>
            <a:off x="2604190" y="1963936"/>
            <a:ext cx="4086170" cy="514936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aka "Clash of Claims"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401107"/>
            <a:ext cx="1901173" cy="67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5"/>
          <p:cNvSpPr txBox="1">
            <a:spLocks/>
          </p:cNvSpPr>
          <p:nvPr/>
        </p:nvSpPr>
        <p:spPr>
          <a:xfrm>
            <a:off x="2470440" y="404310"/>
            <a:ext cx="5500497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s</a:t>
            </a:r>
            <a:r>
              <a:rPr lang="en-US" sz="3200" dirty="0" smtClean="0"/>
              <a:t>ee you</a:t>
            </a:r>
            <a:endParaRPr lang="en-US" sz="3200" dirty="0"/>
          </a:p>
        </p:txBody>
      </p:sp>
      <p:sp>
        <p:nvSpPr>
          <p:cNvPr id="17" name="Titel 5"/>
          <p:cNvSpPr txBox="1">
            <a:spLocks/>
          </p:cNvSpPr>
          <p:nvPr/>
        </p:nvSpPr>
        <p:spPr>
          <a:xfrm>
            <a:off x="2845133" y="3630516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ym typeface="Wingdings" panose="05000000000000000000" pitchFamily="2" charset="2"/>
              </a:rPr>
              <a:t>Workshop </a:t>
            </a:r>
            <a:r>
              <a:rPr lang="en-US" sz="2000" dirty="0" smtClean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20:40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en-US" sz="2000" dirty="0" smtClean="0">
                <a:sym typeface="Wingdings" panose="05000000000000000000" pitchFamily="2" charset="2"/>
              </a:rPr>
              <a:t>21:30</a:t>
            </a:r>
            <a:endParaRPr lang="en-US" sz="2000" dirty="0"/>
          </a:p>
        </p:txBody>
      </p:sp>
      <p:sp>
        <p:nvSpPr>
          <p:cNvPr id="19" name="Titel 5"/>
          <p:cNvSpPr txBox="1">
            <a:spLocks/>
          </p:cNvSpPr>
          <p:nvPr/>
        </p:nvSpPr>
        <p:spPr>
          <a:xfrm>
            <a:off x="2845133" y="2664578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Room BASIC (2</a:t>
            </a:r>
            <a:r>
              <a:rPr lang="en-US" sz="2000" baseline="30000" dirty="0" smtClean="0"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sym typeface="Wingdings" panose="05000000000000000000" pitchFamily="2" charset="2"/>
              </a:rPr>
              <a:t> Floor)</a:t>
            </a:r>
            <a:endParaRPr lang="en-US" sz="2000" dirty="0"/>
          </a:p>
        </p:txBody>
      </p:sp>
      <p:sp>
        <p:nvSpPr>
          <p:cNvPr id="20" name="Titel 5"/>
          <p:cNvSpPr txBox="1">
            <a:spLocks/>
          </p:cNvSpPr>
          <p:nvPr/>
        </p:nvSpPr>
        <p:spPr>
          <a:xfrm>
            <a:off x="2845133" y="3167498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Workshop 1	20:00 – 20:40</a:t>
            </a:r>
            <a:endParaRPr lang="en-US" sz="2000" dirty="0"/>
          </a:p>
        </p:txBody>
      </p:sp>
      <p:sp>
        <p:nvSpPr>
          <p:cNvPr id="21" name="Titel 5"/>
          <p:cNvSpPr txBox="1">
            <a:spLocks/>
          </p:cNvSpPr>
          <p:nvPr/>
        </p:nvSpPr>
        <p:spPr>
          <a:xfrm>
            <a:off x="2845133" y="4504398"/>
            <a:ext cx="6009306" cy="400110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ym typeface="Wingdings" panose="05000000000000000000" pitchFamily="2" charset="2"/>
              </a:rPr>
              <a:t>Winner: 4x Samsung S6 + Gear VR</a:t>
            </a:r>
            <a:endParaRPr lang="en-US" sz="20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 t="5370" r="28678" b="73691"/>
          <a:stretch/>
        </p:blipFill>
        <p:spPr bwMode="auto">
          <a:xfrm>
            <a:off x="7423427" y="4320122"/>
            <a:ext cx="1123347" cy="71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Bild 8" descr="axa_finanz_sicher_r_rgb.ep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729009" y="4752828"/>
            <a:ext cx="325294" cy="303360"/>
          </a:xfrm>
          <a:prstGeom prst="rect">
            <a:avLst/>
          </a:prstGeom>
        </p:spPr>
      </p:pic>
      <p:sp>
        <p:nvSpPr>
          <p:cNvPr id="16" name="Titel 5"/>
          <p:cNvSpPr txBox="1">
            <a:spLocks/>
          </p:cNvSpPr>
          <p:nvPr/>
        </p:nvSpPr>
        <p:spPr>
          <a:xfrm>
            <a:off x="249610" y="2578973"/>
            <a:ext cx="2420609" cy="584775"/>
          </a:xfrm>
          <a:prstGeom prst="rect">
            <a:avLst/>
          </a:prstGeom>
          <a:solidFill>
            <a:srgbClr val="00CC66">
              <a:alpha val="25882"/>
            </a:srgbClr>
          </a:solidFill>
        </p:spPr>
        <p:txBody>
          <a:bodyPr wrap="square">
            <a:spAutoFit/>
          </a:bodyPr>
          <a:lstStyle>
            <a:defPPr>
              <a:defRPr lang="de-CH"/>
            </a:defPPr>
            <a:lvl1pPr defTabSz="457200">
              <a:spcBef>
                <a:spcPct val="0"/>
              </a:spcBef>
              <a:buNone/>
              <a:defRPr sz="4000" b="1">
                <a:solidFill>
                  <a:schemeClr val="accent4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Workshops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5583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A_16-9_D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103184"/>
      </a:accent1>
      <a:accent2>
        <a:srgbClr val="4B91CD"/>
      </a:accent2>
      <a:accent3>
        <a:srgbClr val="B69049"/>
      </a:accent3>
      <a:accent4>
        <a:srgbClr val="004563"/>
      </a:accent4>
      <a:accent5>
        <a:srgbClr val="7FA2B1"/>
      </a:accent5>
      <a:accent6>
        <a:srgbClr val="FF1821"/>
      </a:accent6>
      <a:hlink>
        <a:srgbClr val="4B91CD"/>
      </a:hlink>
      <a:folHlink>
        <a:srgbClr val="800080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AXA_16-9_D</Template>
  <TotalTime>0</TotalTime>
  <Words>181</Words>
  <Application>Microsoft Office PowerPoint</Application>
  <PresentationFormat>Bildschirmpräsentation 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AXA_16-9_D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Hänggi</dc:creator>
  <cp:lastModifiedBy>Lorenz Hänggi</cp:lastModifiedBy>
  <cp:revision>30</cp:revision>
  <cp:lastPrinted>2014-11-07T16:19:12Z</cp:lastPrinted>
  <dcterms:created xsi:type="dcterms:W3CDTF">2016-09-03T04:01:29Z</dcterms:created>
  <dcterms:modified xsi:type="dcterms:W3CDTF">2016-09-03T07:08:10Z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-1523324207</vt:i4>
  </property>
  <property fmtid="{D5CDD505-2E9C-101B-9397-08002B2CF9AE}" pid="3" name="_NewReviewCycle">
    <vt:lpwstr/>
  </property>
  <property fmtid="{D5CDD505-2E9C-101B-9397-08002B2CF9AE}" pid="4" name="_EmailSubject">
    <vt:lpwstr>PPT Template</vt:lpwstr>
  </property>
  <property fmtid="{D5CDD505-2E9C-101B-9397-08002B2CF9AE}" pid="5" name="_AuthorEmail">
    <vt:lpwstr>axatemplates@axa.ch</vt:lpwstr>
  </property>
  <property fmtid="{D5CDD505-2E9C-101B-9397-08002B2CF9AE}" pid="6" name="_AuthorEmailDisplayName">
    <vt:lpwstr>Office Templates</vt:lpwstr>
  </property>
  <property fmtid="{D5CDD505-2E9C-101B-9397-08002B2CF9AE}" pid="7" name="_PreviousAdHocReviewCycleID">
    <vt:i4>1183487958</vt:i4>
  </property>
</Properties>
</file>