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595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B71A-2518-4ED0-ACB5-AC9DD80C2251}" type="datetimeFigureOut">
              <a:rPr lang="de-CH" smtClean="0"/>
              <a:t>03.09.2016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368-618F-4DDA-AACB-59934C25BE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44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B71A-2518-4ED0-ACB5-AC9DD80C2251}" type="datetimeFigureOut">
              <a:rPr lang="de-CH" smtClean="0"/>
              <a:t>03.09.2016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368-618F-4DDA-AACB-59934C25BE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227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B71A-2518-4ED0-ACB5-AC9DD80C2251}" type="datetimeFigureOut">
              <a:rPr lang="de-CH" smtClean="0"/>
              <a:t>03.09.2016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368-618F-4DDA-AACB-59934C25BE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70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720000" y="583199"/>
            <a:ext cx="7920000" cy="291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>
              <a:buNone/>
              <a:defRPr lang="fr-FR" sz="1400" b="1" i="0" cap="none" baseline="0" smtClean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>
              <a:defRPr lang="fr-FR" sz="1800" smtClean="0"/>
            </a:lvl2pPr>
            <a:lvl3pPr>
              <a:defRPr lang="fr-FR" sz="1800" smtClean="0"/>
            </a:lvl3pPr>
            <a:lvl4pPr>
              <a:defRPr lang="fr-FR" sz="1800" smtClean="0"/>
            </a:lvl4pPr>
            <a:lvl5pPr>
              <a:defRPr lang="en-GB" sz="1800"/>
            </a:lvl5pPr>
          </a:lstStyle>
          <a:p>
            <a:pPr marL="0" lvl="0">
              <a:spcBef>
                <a:spcPct val="0"/>
              </a:spcBef>
            </a:pPr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</p:txBody>
      </p:sp>
      <p:sp>
        <p:nvSpPr>
          <p:cNvPr id="4" name="Titre 4"/>
          <p:cNvSpPr>
            <a:spLocks noGrp="1"/>
          </p:cNvSpPr>
          <p:nvPr>
            <p:ph type="title" hasCustomPrompt="1"/>
          </p:nvPr>
        </p:nvSpPr>
        <p:spPr>
          <a:xfrm>
            <a:off x="720000" y="64800"/>
            <a:ext cx="7920000" cy="45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000" b="1" cap="all" baseline="0">
                <a:solidFill>
                  <a:srgbClr val="00456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noProof="0" dirty="0" smtClean="0"/>
              <a:t>MODIFIEZ LE STYLE DU TITRE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9142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B71A-2518-4ED0-ACB5-AC9DD80C2251}" type="datetimeFigureOut">
              <a:rPr lang="de-CH" smtClean="0"/>
              <a:t>03.09.2016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368-618F-4DDA-AACB-59934C25BE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501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B71A-2518-4ED0-ACB5-AC9DD80C2251}" type="datetimeFigureOut">
              <a:rPr lang="de-CH" smtClean="0"/>
              <a:t>03.09.2016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368-618F-4DDA-AACB-59934C25BE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59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B71A-2518-4ED0-ACB5-AC9DD80C2251}" type="datetimeFigureOut">
              <a:rPr lang="de-CH" smtClean="0"/>
              <a:t>03.09.2016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368-618F-4DDA-AACB-59934C25BE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718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B71A-2518-4ED0-ACB5-AC9DD80C2251}" type="datetimeFigureOut">
              <a:rPr lang="de-CH" smtClean="0"/>
              <a:t>03.09.2016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368-618F-4DDA-AACB-59934C25BE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835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B71A-2518-4ED0-ACB5-AC9DD80C2251}" type="datetimeFigureOut">
              <a:rPr lang="de-CH" smtClean="0"/>
              <a:t>03.09.2016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368-618F-4DDA-AACB-59934C25BE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49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B71A-2518-4ED0-ACB5-AC9DD80C2251}" type="datetimeFigureOut">
              <a:rPr lang="de-CH" smtClean="0"/>
              <a:t>03.09.2016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368-618F-4DDA-AACB-59934C25BE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412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B71A-2518-4ED0-ACB5-AC9DD80C2251}" type="datetimeFigureOut">
              <a:rPr lang="de-CH" smtClean="0"/>
              <a:t>03.09.2016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368-618F-4DDA-AACB-59934C25BE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86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B71A-2518-4ED0-ACB5-AC9DD80C2251}" type="datetimeFigureOut">
              <a:rPr lang="de-CH" smtClean="0"/>
              <a:t>03.09.2016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368-618F-4DDA-AACB-59934C25BE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024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AB71A-2518-4ED0-ACB5-AC9DD80C2251}" type="datetimeFigureOut">
              <a:rPr lang="de-CH" smtClean="0"/>
              <a:t>03.09.2016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4368-618F-4DDA-AACB-59934C25BE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4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8" name="Picture 4" descr="Image result for brains on f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Axa winterthu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" name="Textfeld 4"/>
          <p:cNvSpPr txBox="1"/>
          <p:nvPr/>
        </p:nvSpPr>
        <p:spPr>
          <a:xfrm>
            <a:off x="2483768" y="1872433"/>
            <a:ext cx="6319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CH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WANTS YOUR BRAINS ON FIRE</a:t>
            </a:r>
            <a:endParaRPr lang="de-CH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26047"/>
            <a:ext cx="1901173" cy="67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3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/>
              <a:t>A global leader in insurance and asset </a:t>
            </a:r>
            <a:r>
              <a:rPr lang="en-GB" sz="1600" dirty="0" smtClean="0"/>
              <a:t>management</a:t>
            </a:r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000" y="764280"/>
            <a:ext cx="5581650" cy="277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e 21"/>
          <p:cNvGrpSpPr/>
          <p:nvPr/>
        </p:nvGrpSpPr>
        <p:grpSpPr>
          <a:xfrm>
            <a:off x="252000" y="2267026"/>
            <a:ext cx="1440000" cy="810000"/>
            <a:chOff x="252000" y="900000"/>
            <a:chExt cx="1440000" cy="900000"/>
          </a:xfrm>
        </p:grpSpPr>
        <p:sp>
          <p:nvSpPr>
            <p:cNvPr id="19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64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fr-FR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countries in which AXA operates</a:t>
              </a:r>
              <a:endParaRPr lang="en-GB" sz="1000" b="1" noProof="1" smtClean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252000" y="3564000"/>
            <a:ext cx="1440000" cy="810000"/>
            <a:chOff x="252000" y="900000"/>
            <a:chExt cx="1440000" cy="900000"/>
          </a:xfrm>
        </p:grpSpPr>
        <p:sp>
          <p:nvSpPr>
            <p:cNvPr id="26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166,000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fr-FR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employees</a:t>
              </a:r>
              <a:endParaRPr lang="en-GB" sz="1000" b="1" noProof="1" smtClean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7" name="Connecteur droit 26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/>
          <p:cNvGrpSpPr/>
          <p:nvPr/>
        </p:nvGrpSpPr>
        <p:grpSpPr>
          <a:xfrm>
            <a:off x="252000" y="972000"/>
            <a:ext cx="1440000" cy="810000"/>
            <a:chOff x="252000" y="900000"/>
            <a:chExt cx="1440000" cy="900000"/>
          </a:xfrm>
        </p:grpSpPr>
        <p:sp>
          <p:nvSpPr>
            <p:cNvPr id="30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103m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fr-FR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customers</a:t>
              </a:r>
              <a:endParaRPr lang="en-GB" sz="1000" b="1" noProof="1" smtClean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1" name="Connecteur droit 30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/>
          <p:cNvGrpSpPr/>
          <p:nvPr/>
        </p:nvGrpSpPr>
        <p:grpSpPr>
          <a:xfrm>
            <a:off x="7452000" y="971513"/>
            <a:ext cx="1440000" cy="810000"/>
            <a:chOff x="252000" y="900000"/>
            <a:chExt cx="1440000" cy="900000"/>
          </a:xfrm>
        </p:grpSpPr>
        <p:sp>
          <p:nvSpPr>
            <p:cNvPr id="34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16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€</a:t>
              </a: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98.5bn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fr-FR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revenue</a:t>
              </a:r>
              <a:endParaRPr lang="en-GB" sz="1000" b="1" noProof="1" smtClean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5" name="Connecteur droit 34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7452000" y="2268000"/>
            <a:ext cx="1440000" cy="810000"/>
            <a:chOff x="252000" y="900000"/>
            <a:chExt cx="1440000" cy="900000"/>
          </a:xfrm>
        </p:grpSpPr>
        <p:sp>
          <p:nvSpPr>
            <p:cNvPr id="38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16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€</a:t>
              </a: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5.6bn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fr-FR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underlying </a:t>
              </a:r>
              <a:r>
                <a:rPr lang="fr-FR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earnings</a:t>
              </a:r>
              <a:endParaRPr lang="en-GB" sz="1000" b="1" noProof="1" smtClean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9" name="Connecteur droit 38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7452000" y="3564000"/>
            <a:ext cx="1440000" cy="879958"/>
            <a:chOff x="252000" y="900000"/>
            <a:chExt cx="1440000" cy="977731"/>
          </a:xfrm>
        </p:grpSpPr>
        <p:sp>
          <p:nvSpPr>
            <p:cNvPr id="42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16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€</a:t>
              </a: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1,363bn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da-DK" sz="1000" b="1" noProof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assets under management at </a:t>
              </a:r>
              <a:r>
                <a:rPr lang="da-DK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Dec.31</a:t>
              </a:r>
              <a:r>
                <a:rPr lang="da-DK" sz="1000" b="1" noProof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, </a:t>
              </a:r>
              <a:r>
                <a:rPr lang="da-DK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2015</a:t>
              </a:r>
              <a:endParaRPr lang="en-GB" sz="1000" b="1" noProof="1" smtClean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252000" y="1877731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555936" y="3888000"/>
            <a:ext cx="1440000" cy="810000"/>
            <a:chOff x="252000" y="900000"/>
            <a:chExt cx="1440000" cy="900000"/>
          </a:xfrm>
        </p:grpSpPr>
        <p:sp>
          <p:nvSpPr>
            <p:cNvPr id="46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A+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fr-FR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rating Standard &amp; Poor’s</a:t>
              </a:r>
              <a:endParaRPr lang="en-GB" sz="1000" b="1" noProof="1" smtClean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7" name="Connecteur droit 46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>
            <a:off x="8388000" y="0"/>
            <a:ext cx="828000" cy="680400"/>
            <a:chOff x="8388000" y="0"/>
            <a:chExt cx="828000" cy="756000"/>
          </a:xfrm>
        </p:grpSpPr>
        <p:sp>
          <p:nvSpPr>
            <p:cNvPr id="52" name="Triangle rectangle 51"/>
            <p:cNvSpPr>
              <a:spLocks noChangeAspect="1"/>
            </p:cNvSpPr>
            <p:nvPr/>
          </p:nvSpPr>
          <p:spPr>
            <a:xfrm rot="5400000" flipV="1">
              <a:off x="8388000" y="0"/>
              <a:ext cx="756000" cy="756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4" name="Triangle rectangle 23"/>
            <p:cNvSpPr>
              <a:spLocks noChangeAspect="1"/>
            </p:cNvSpPr>
            <p:nvPr/>
          </p:nvSpPr>
          <p:spPr>
            <a:xfrm rot="5400000" flipV="1">
              <a:off x="8424000" y="0"/>
              <a:ext cx="720000" cy="72000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96000" y="216000"/>
              <a:ext cx="720000" cy="180000"/>
            </a:xfrm>
            <a:prstGeom prst="rect">
              <a:avLst/>
            </a:prstGeom>
            <a:noFill/>
            <a:ln w="9525">
              <a:noFill/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/>
            <a:p>
              <a:pPr algn="ctr">
                <a:buClr>
                  <a:srgbClr val="004563"/>
                </a:buClr>
                <a:buSzPct val="80000"/>
              </a:pPr>
              <a:r>
                <a:rPr lang="en-GB" sz="800" b="1" cap="all" dirty="0">
                  <a:solidFill>
                    <a:srgbClr val="004563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53" name="Groupe 44"/>
          <p:cNvGrpSpPr/>
          <p:nvPr/>
        </p:nvGrpSpPr>
        <p:grpSpPr>
          <a:xfrm>
            <a:off x="4860192" y="3888000"/>
            <a:ext cx="1440000" cy="810000"/>
            <a:chOff x="252000" y="900000"/>
            <a:chExt cx="1440000" cy="900000"/>
          </a:xfrm>
        </p:grpSpPr>
        <p:sp>
          <p:nvSpPr>
            <p:cNvPr id="54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#1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fr-FR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Global Insurance brand - Interbrand </a:t>
              </a:r>
              <a:endParaRPr lang="en-GB" sz="1000" b="1" noProof="1" smtClean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5" name="Connecteur droit 46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47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40" y="4728712"/>
            <a:ext cx="1080120" cy="38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7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 smtClean="0"/>
              <a:t># 1 in Switzerland with c. 2 million customers</a:t>
            </a:r>
            <a:endParaRPr lang="en-GB" sz="1600" dirty="0"/>
          </a:p>
        </p:txBody>
      </p:sp>
      <p:grpSp>
        <p:nvGrpSpPr>
          <p:cNvPr id="4" name="Groupe 70"/>
          <p:cNvGrpSpPr/>
          <p:nvPr/>
        </p:nvGrpSpPr>
        <p:grpSpPr>
          <a:xfrm>
            <a:off x="8388000" y="0"/>
            <a:ext cx="828000" cy="680400"/>
            <a:chOff x="8388000" y="0"/>
            <a:chExt cx="828000" cy="756000"/>
          </a:xfrm>
        </p:grpSpPr>
        <p:sp>
          <p:nvSpPr>
            <p:cNvPr id="5" name="Triangle rectangle 71"/>
            <p:cNvSpPr>
              <a:spLocks noChangeAspect="1"/>
            </p:cNvSpPr>
            <p:nvPr/>
          </p:nvSpPr>
          <p:spPr>
            <a:xfrm rot="5400000" flipV="1">
              <a:off x="8388000" y="0"/>
              <a:ext cx="756000" cy="756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6" name="Triangle rectangle 72"/>
            <p:cNvSpPr>
              <a:spLocks noChangeAspect="1"/>
            </p:cNvSpPr>
            <p:nvPr/>
          </p:nvSpPr>
          <p:spPr>
            <a:xfrm rot="5400000" flipV="1">
              <a:off x="8424000" y="0"/>
              <a:ext cx="720000" cy="72000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96000" y="216000"/>
              <a:ext cx="720000" cy="180000"/>
            </a:xfrm>
            <a:prstGeom prst="rect">
              <a:avLst/>
            </a:prstGeom>
            <a:noFill/>
            <a:ln w="9525">
              <a:noFill/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/>
            <a:p>
              <a:pPr algn="ctr">
                <a:buClr>
                  <a:srgbClr val="004563"/>
                </a:buClr>
                <a:buSzPct val="80000"/>
              </a:pPr>
              <a:r>
                <a:rPr lang="en-GB" sz="800" b="1" cap="all" dirty="0">
                  <a:solidFill>
                    <a:srgbClr val="004563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87994"/>
            <a:ext cx="4104456" cy="255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e 21"/>
          <p:cNvGrpSpPr/>
          <p:nvPr/>
        </p:nvGrpSpPr>
        <p:grpSpPr>
          <a:xfrm>
            <a:off x="252000" y="2267026"/>
            <a:ext cx="1440000" cy="810000"/>
            <a:chOff x="252000" y="900000"/>
            <a:chExt cx="1440000" cy="900000"/>
          </a:xfrm>
        </p:grpSpPr>
        <p:sp>
          <p:nvSpPr>
            <p:cNvPr id="20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40%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of </a:t>
              </a:r>
              <a:r>
                <a:rPr lang="en-GB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Swiss </a:t>
              </a:r>
              <a:r>
                <a:rPr lang="en-GB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companies insured with AXA</a:t>
              </a:r>
            </a:p>
          </p:txBody>
        </p:sp>
        <p:cxnSp>
          <p:nvCxnSpPr>
            <p:cNvPr id="21" name="Connecteur droit 8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2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4"/>
          <p:cNvGrpSpPr/>
          <p:nvPr/>
        </p:nvGrpSpPr>
        <p:grpSpPr>
          <a:xfrm>
            <a:off x="252000" y="3564000"/>
            <a:ext cx="1440000" cy="810000"/>
            <a:chOff x="252000" y="900000"/>
            <a:chExt cx="1440000" cy="900000"/>
          </a:xfrm>
        </p:grpSpPr>
        <p:sp>
          <p:nvSpPr>
            <p:cNvPr id="24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+4,000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employees</a:t>
              </a:r>
            </a:p>
          </p:txBody>
        </p:sp>
        <p:cxnSp>
          <p:nvCxnSpPr>
            <p:cNvPr id="25" name="Connecteur droit 26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7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8"/>
          <p:cNvGrpSpPr/>
          <p:nvPr/>
        </p:nvGrpSpPr>
        <p:grpSpPr>
          <a:xfrm>
            <a:off x="252000" y="972000"/>
            <a:ext cx="1440000" cy="810000"/>
            <a:chOff x="252000" y="900000"/>
            <a:chExt cx="1440000" cy="900000"/>
          </a:xfrm>
        </p:grpSpPr>
        <p:sp>
          <p:nvSpPr>
            <p:cNvPr id="28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1.89m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customers</a:t>
              </a:r>
            </a:p>
          </p:txBody>
        </p:sp>
        <p:cxnSp>
          <p:nvCxnSpPr>
            <p:cNvPr id="29" name="Connecteur droit 30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31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2"/>
          <p:cNvGrpSpPr/>
          <p:nvPr/>
        </p:nvGrpSpPr>
        <p:grpSpPr>
          <a:xfrm>
            <a:off x="7452000" y="971513"/>
            <a:ext cx="1440000" cy="810000"/>
            <a:chOff x="252000" y="900000"/>
            <a:chExt cx="1440000" cy="900000"/>
          </a:xfrm>
        </p:grpSpPr>
        <p:sp>
          <p:nvSpPr>
            <p:cNvPr id="32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16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€</a:t>
              </a: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11.1b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gross written premium</a:t>
              </a:r>
            </a:p>
          </p:txBody>
        </p:sp>
        <p:cxnSp>
          <p:nvCxnSpPr>
            <p:cNvPr id="33" name="Connecteur droit 34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5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6"/>
          <p:cNvGrpSpPr/>
          <p:nvPr/>
        </p:nvGrpSpPr>
        <p:grpSpPr>
          <a:xfrm>
            <a:off x="7452000" y="2268000"/>
            <a:ext cx="1440000" cy="810000"/>
            <a:chOff x="252000" y="900000"/>
            <a:chExt cx="1440000" cy="900000"/>
          </a:xfrm>
        </p:grpSpPr>
        <p:sp>
          <p:nvSpPr>
            <p:cNvPr id="36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140yrs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tradition</a:t>
              </a:r>
            </a:p>
          </p:txBody>
        </p:sp>
        <p:cxnSp>
          <p:nvCxnSpPr>
            <p:cNvPr id="37" name="Connecteur droit 38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9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40"/>
          <p:cNvGrpSpPr/>
          <p:nvPr/>
        </p:nvGrpSpPr>
        <p:grpSpPr>
          <a:xfrm>
            <a:off x="7452000" y="3564000"/>
            <a:ext cx="1440000" cy="810000"/>
            <a:chOff x="252000" y="900000"/>
            <a:chExt cx="1440000" cy="900000"/>
          </a:xfrm>
        </p:grpSpPr>
        <p:sp>
          <p:nvSpPr>
            <p:cNvPr id="40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&gt;1,000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crash tests since 1981 in own A&amp;R centre</a:t>
              </a:r>
            </a:p>
          </p:txBody>
        </p:sp>
        <p:cxnSp>
          <p:nvCxnSpPr>
            <p:cNvPr id="41" name="Connecteur droit 42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3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e 44"/>
          <p:cNvGrpSpPr/>
          <p:nvPr/>
        </p:nvGrpSpPr>
        <p:grpSpPr>
          <a:xfrm>
            <a:off x="3059833" y="4009896"/>
            <a:ext cx="2736303" cy="635684"/>
            <a:chOff x="252000" y="900000"/>
            <a:chExt cx="1440000" cy="900000"/>
          </a:xfrm>
        </p:grpSpPr>
        <p:sp>
          <p:nvSpPr>
            <p:cNvPr id="44" name="Espace réservé du texte 6"/>
            <p:cNvSpPr txBox="1">
              <a:spLocks/>
            </p:cNvSpPr>
            <p:nvPr/>
          </p:nvSpPr>
          <p:spPr>
            <a:xfrm>
              <a:off x="252000" y="900000"/>
              <a:ext cx="1440000" cy="899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72000" rIns="36000" bIns="7200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24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2,600</a:t>
              </a:r>
            </a:p>
            <a:p>
              <a:pPr marL="0" lvl="1" indent="0" algn="ctr">
                <a:spcBef>
                  <a:spcPts val="0"/>
                </a:spcBef>
                <a:buNone/>
              </a:pPr>
              <a:r>
                <a:rPr lang="en-GB" sz="1000" b="1" noProof="1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exclusive distribution partners</a:t>
              </a:r>
            </a:p>
          </p:txBody>
        </p:sp>
        <p:cxnSp>
          <p:nvCxnSpPr>
            <p:cNvPr id="45" name="Connecteur droit 46"/>
            <p:cNvCxnSpPr/>
            <p:nvPr/>
          </p:nvCxnSpPr>
          <p:spPr>
            <a:xfrm>
              <a:off x="252000" y="9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7"/>
            <p:cNvCxnSpPr/>
            <p:nvPr/>
          </p:nvCxnSpPr>
          <p:spPr>
            <a:xfrm>
              <a:off x="252000" y="1800000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283" y="635994"/>
            <a:ext cx="340292" cy="306263"/>
          </a:xfrm>
          <a:prstGeom prst="rect">
            <a:avLst/>
          </a:prstGeom>
        </p:spPr>
      </p:pic>
      <p:pic>
        <p:nvPicPr>
          <p:cNvPr id="49" name="Image 6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85" y="659525"/>
            <a:ext cx="286786" cy="259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9952" y="6161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#1 </a:t>
            </a:r>
            <a:endParaRPr lang="de-CH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39752" y="959655"/>
            <a:ext cx="410445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e-CH" sz="1200" i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(28% </a:t>
            </a:r>
            <a:r>
              <a:rPr lang="de-CH" sz="1200" i="1" dirty="0" err="1" smtClean="0">
                <a:solidFill>
                  <a:schemeClr val="tx2"/>
                </a:solidFill>
                <a:latin typeface="Century Gothic" panose="020B0502020202020204" pitchFamily="34" charset="0"/>
              </a:rPr>
              <a:t>share</a:t>
            </a:r>
            <a:r>
              <a:rPr lang="de-CH" sz="1200" i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 in Life Ins.; 13% in Property &amp; </a:t>
            </a:r>
            <a:r>
              <a:rPr lang="de-CH" sz="1200" i="1" dirty="0" err="1" smtClean="0">
                <a:solidFill>
                  <a:schemeClr val="tx2"/>
                </a:solidFill>
                <a:latin typeface="Century Gothic" panose="020B0502020202020204" pitchFamily="34" charset="0"/>
              </a:rPr>
              <a:t>Casualty</a:t>
            </a:r>
            <a:r>
              <a:rPr lang="de-CH" sz="1200" i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 - P&amp;C)</a:t>
            </a:r>
            <a:endParaRPr lang="de-CH" sz="1200" i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40" y="4728712"/>
            <a:ext cx="1080120" cy="38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2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brains on f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Insurance </a:t>
            </a:r>
            <a:r>
              <a:rPr lang="de-CH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today</a:t>
            </a:r>
            <a:endParaRPr lang="de-CH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Image result for bori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91630"/>
            <a:ext cx="5356800" cy="26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40" y="4728712"/>
            <a:ext cx="1080120" cy="38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56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8" name="Picture 4" descr="Image result for brains on f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Axa winterthu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5122" name="Picture 2" descr="Image result for excited mr bean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2"/>
          <p:cNvSpPr txBox="1">
            <a:spLocks/>
          </p:cNvSpPr>
          <p:nvPr/>
        </p:nvSpPr>
        <p:spPr>
          <a:xfrm>
            <a:off x="720000" y="64800"/>
            <a:ext cx="7920000" cy="45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INSURANCE TOMMORROW - AS SIMPLE AS A GAME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40" y="4728712"/>
            <a:ext cx="1080120" cy="38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8" name="Picture 4" descr="Image result for brains on f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Axa winterthu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" name="Textfeld 4"/>
          <p:cNvSpPr txBox="1"/>
          <p:nvPr/>
        </p:nvSpPr>
        <p:spPr>
          <a:xfrm>
            <a:off x="2627784" y="2211710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BURN BABY BURN</a:t>
            </a:r>
            <a:endParaRPr lang="de-CH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40" y="4728712"/>
            <a:ext cx="1080120" cy="38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9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Bildschirmpräsentation (16:9)</PresentationFormat>
  <Paragraphs>40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A global leader in insurance and asset management</vt:lpstr>
      <vt:lpstr># 1 in Switzerland with c. 2 million customers</vt:lpstr>
      <vt:lpstr>Insurance today</vt:lpstr>
      <vt:lpstr>PowerPoint-Präsentation</vt:lpstr>
      <vt:lpstr>PowerPoint-Präsentation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Ivo Streiff</dc:creator>
  <cp:lastModifiedBy>Lorenz Hänggi</cp:lastModifiedBy>
  <cp:revision>8</cp:revision>
  <dcterms:created xsi:type="dcterms:W3CDTF">2016-08-30T09:04:54Z</dcterms:created>
  <dcterms:modified xsi:type="dcterms:W3CDTF">2016-09-03T07:03:24Z</dcterms:modified>
</cp:coreProperties>
</file>