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9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2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3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F8C75-1282-1F47-ABCD-D7B199133305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3028-598F-1C42-9441-C40A74DA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3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0015" y="406456"/>
            <a:ext cx="251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Hardware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205" y="406456"/>
            <a:ext cx="239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Software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316" y="406456"/>
            <a:ext cx="160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External</a:t>
            </a:r>
            <a:endParaRPr lang="en-US" sz="2800" b="1" dirty="0">
              <a:latin typeface="Helvetica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04" y="1034430"/>
            <a:ext cx="1492203" cy="1571284"/>
            <a:chOff x="890341" y="1623660"/>
            <a:chExt cx="1820071" cy="1820071"/>
          </a:xfrm>
        </p:grpSpPr>
        <p:sp>
          <p:nvSpPr>
            <p:cNvPr id="9" name="Oval 8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3310" y="2302863"/>
              <a:ext cx="1414135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VICON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2473" y="3157899"/>
            <a:ext cx="1820071" cy="3104741"/>
            <a:chOff x="562473" y="3354309"/>
            <a:chExt cx="1820071" cy="3104741"/>
          </a:xfrm>
        </p:grpSpPr>
        <p:grpSp>
          <p:nvGrpSpPr>
            <p:cNvPr id="12" name="Group 11"/>
            <p:cNvGrpSpPr/>
            <p:nvPr/>
          </p:nvGrpSpPr>
          <p:grpSpPr>
            <a:xfrm>
              <a:off x="562473" y="3354309"/>
              <a:ext cx="1820071" cy="3104741"/>
              <a:chOff x="890341" y="1623660"/>
              <a:chExt cx="1820071" cy="182007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0341" y="1623660"/>
                <a:ext cx="1820071" cy="1820071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23152" y="1838157"/>
                <a:ext cx="6122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"/>
                    <a:cs typeface="Helvetica"/>
                  </a:rPr>
                  <a:t>PC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32443" y="4676807"/>
              <a:ext cx="796500" cy="796500"/>
              <a:chOff x="711001" y="4401833"/>
              <a:chExt cx="796500" cy="7965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rgbClr val="FCD5B5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78349" y="5494767"/>
              <a:ext cx="796500" cy="796500"/>
              <a:chOff x="711001" y="4401833"/>
              <a:chExt cx="796500" cy="7965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86708" y="4037036"/>
              <a:ext cx="796500" cy="796500"/>
              <a:chOff x="711001" y="4401833"/>
              <a:chExt cx="796500" cy="7965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544021" y="1034430"/>
            <a:ext cx="1492203" cy="1571284"/>
            <a:chOff x="890341" y="1623660"/>
            <a:chExt cx="1820071" cy="1820071"/>
          </a:xfrm>
        </p:grpSpPr>
        <p:sp>
          <p:nvSpPr>
            <p:cNvPr id="31" name="Oval 30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39126" y="2302863"/>
              <a:ext cx="1122502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StarL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44021" y="3024952"/>
            <a:ext cx="1492203" cy="1571284"/>
            <a:chOff x="890341" y="1623660"/>
            <a:chExt cx="1820071" cy="1820071"/>
          </a:xfrm>
        </p:grpSpPr>
        <p:sp>
          <p:nvSpPr>
            <p:cNvPr id="35" name="Oval 34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81011" y="2302863"/>
              <a:ext cx="1038733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ROS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54973" y="1414662"/>
            <a:ext cx="1969773" cy="668301"/>
            <a:chOff x="6454973" y="1414662"/>
            <a:chExt cx="1969773" cy="668301"/>
          </a:xfrm>
        </p:grpSpPr>
        <p:sp>
          <p:nvSpPr>
            <p:cNvPr id="37" name="Rectangle 3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77220" y="1517980"/>
              <a:ext cx="1125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Motors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54973" y="2480087"/>
            <a:ext cx="1969773" cy="668301"/>
            <a:chOff x="6454973" y="1414662"/>
            <a:chExt cx="1969773" cy="668301"/>
          </a:xfrm>
        </p:grpSpPr>
        <p:sp>
          <p:nvSpPr>
            <p:cNvPr id="41" name="Rectangle 40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4277" y="1517980"/>
              <a:ext cx="1091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LIDAR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54973" y="3545512"/>
            <a:ext cx="1969773" cy="668301"/>
            <a:chOff x="6454973" y="1414662"/>
            <a:chExt cx="1969773" cy="668301"/>
          </a:xfrm>
        </p:grpSpPr>
        <p:sp>
          <p:nvSpPr>
            <p:cNvPr id="44" name="Rectangle 43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0202" y="1517980"/>
              <a:ext cx="1279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Camera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54973" y="4610938"/>
            <a:ext cx="1969773" cy="668301"/>
            <a:chOff x="6454973" y="1414662"/>
            <a:chExt cx="1969773" cy="668301"/>
          </a:xfrm>
        </p:grpSpPr>
        <p:sp>
          <p:nvSpPr>
            <p:cNvPr id="47" name="Rectangle 4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65448" y="1517980"/>
              <a:ext cx="748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IMU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2762675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21778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0015" y="406456"/>
            <a:ext cx="251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Hardware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205" y="406456"/>
            <a:ext cx="239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Software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316" y="406456"/>
            <a:ext cx="160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External</a:t>
            </a:r>
            <a:endParaRPr lang="en-US" sz="2800" b="1" dirty="0">
              <a:latin typeface="Helvetica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04" y="1034430"/>
            <a:ext cx="1492203" cy="1571284"/>
            <a:chOff x="890341" y="1623660"/>
            <a:chExt cx="1820071" cy="1820071"/>
          </a:xfrm>
        </p:grpSpPr>
        <p:sp>
          <p:nvSpPr>
            <p:cNvPr id="9" name="Oval 8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3310" y="2302863"/>
              <a:ext cx="1414135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VICON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2473" y="3157899"/>
            <a:ext cx="1820071" cy="3104741"/>
            <a:chOff x="562473" y="3354309"/>
            <a:chExt cx="1820071" cy="3104741"/>
          </a:xfrm>
        </p:grpSpPr>
        <p:grpSp>
          <p:nvGrpSpPr>
            <p:cNvPr id="12" name="Group 11"/>
            <p:cNvGrpSpPr/>
            <p:nvPr/>
          </p:nvGrpSpPr>
          <p:grpSpPr>
            <a:xfrm>
              <a:off x="562473" y="3354309"/>
              <a:ext cx="1820071" cy="3104741"/>
              <a:chOff x="890341" y="1623660"/>
              <a:chExt cx="1820071" cy="182007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0341" y="1623660"/>
                <a:ext cx="1820071" cy="1820071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23152" y="1838157"/>
                <a:ext cx="6122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"/>
                    <a:cs typeface="Helvetica"/>
                  </a:rPr>
                  <a:t>PC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32443" y="4676807"/>
              <a:ext cx="796500" cy="796500"/>
              <a:chOff x="711001" y="4401833"/>
              <a:chExt cx="796500" cy="7965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rgbClr val="FCD5B5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78349" y="5494767"/>
              <a:ext cx="796500" cy="796500"/>
              <a:chOff x="711001" y="4401833"/>
              <a:chExt cx="796500" cy="7965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86708" y="4037036"/>
              <a:ext cx="796500" cy="796500"/>
              <a:chOff x="711001" y="4401833"/>
              <a:chExt cx="796500" cy="7965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544021" y="1034430"/>
            <a:ext cx="1492203" cy="1571284"/>
            <a:chOff x="890341" y="1623660"/>
            <a:chExt cx="1820071" cy="1820071"/>
          </a:xfrm>
        </p:grpSpPr>
        <p:sp>
          <p:nvSpPr>
            <p:cNvPr id="31" name="Oval 30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39126" y="2302863"/>
              <a:ext cx="1122502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StarL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44021" y="3024952"/>
            <a:ext cx="1492203" cy="1571284"/>
            <a:chOff x="890341" y="1623660"/>
            <a:chExt cx="1820071" cy="1820071"/>
          </a:xfrm>
        </p:grpSpPr>
        <p:sp>
          <p:nvSpPr>
            <p:cNvPr id="35" name="Oval 34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81011" y="2302863"/>
              <a:ext cx="1038733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ROS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54973" y="1414662"/>
            <a:ext cx="1969773" cy="668301"/>
            <a:chOff x="6454973" y="1414662"/>
            <a:chExt cx="1969773" cy="668301"/>
          </a:xfrm>
        </p:grpSpPr>
        <p:sp>
          <p:nvSpPr>
            <p:cNvPr id="37" name="Rectangle 3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77220" y="1517980"/>
              <a:ext cx="1125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Motors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54973" y="2480087"/>
            <a:ext cx="1969773" cy="668301"/>
            <a:chOff x="6454973" y="1414662"/>
            <a:chExt cx="1969773" cy="668301"/>
          </a:xfrm>
        </p:grpSpPr>
        <p:sp>
          <p:nvSpPr>
            <p:cNvPr id="41" name="Rectangle 40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4277" y="1517980"/>
              <a:ext cx="1091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LIDAR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54973" y="3545512"/>
            <a:ext cx="1969773" cy="668301"/>
            <a:chOff x="6454973" y="1414662"/>
            <a:chExt cx="1969773" cy="668301"/>
          </a:xfrm>
        </p:grpSpPr>
        <p:sp>
          <p:nvSpPr>
            <p:cNvPr id="44" name="Rectangle 43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0202" y="1517980"/>
              <a:ext cx="1279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Camera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54973" y="4610938"/>
            <a:ext cx="1969773" cy="668301"/>
            <a:chOff x="6454973" y="1414662"/>
            <a:chExt cx="1969773" cy="668301"/>
          </a:xfrm>
        </p:grpSpPr>
        <p:sp>
          <p:nvSpPr>
            <p:cNvPr id="47" name="Rectangle 4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65448" y="1517980"/>
              <a:ext cx="748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IMU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2762675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21778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594" y="63312"/>
            <a:ext cx="337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Helvetica"/>
                <a:cs typeface="Helvetica"/>
              </a:rPr>
              <a:t>Manual Control via Keyboard</a:t>
            </a:r>
            <a:endParaRPr lang="en-US" b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cxnSp>
        <p:nvCxnSpPr>
          <p:cNvPr id="4" name="Straight Arrow Connector 3"/>
          <p:cNvCxnSpPr>
            <a:stCxn id="25" idx="7"/>
            <a:endCxn id="35" idx="3"/>
          </p:cNvCxnSpPr>
          <p:nvPr/>
        </p:nvCxnSpPr>
        <p:spPr>
          <a:xfrm flipV="1">
            <a:off x="1758204" y="4366127"/>
            <a:ext cx="2004345" cy="1048875"/>
          </a:xfrm>
          <a:prstGeom prst="straightConnector1">
            <a:avLst/>
          </a:prstGeom>
          <a:ln w="31750">
            <a:solidFill>
              <a:srgbClr val="0000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7"/>
            <a:endCxn id="37" idx="1"/>
          </p:cNvCxnSpPr>
          <p:nvPr/>
        </p:nvCxnSpPr>
        <p:spPr>
          <a:xfrm flipV="1">
            <a:off x="4817696" y="1748813"/>
            <a:ext cx="1637277" cy="1506248"/>
          </a:xfrm>
          <a:prstGeom prst="straightConnector1">
            <a:avLst/>
          </a:prstGeom>
          <a:ln w="31750">
            <a:solidFill>
              <a:srgbClr val="0000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2205" y="4757379"/>
            <a:ext cx="2640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Read keyboard input and output drive command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000FF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Subscribe to drive commands and push PWM settings to motors</a:t>
            </a:r>
          </a:p>
        </p:txBody>
      </p:sp>
    </p:spTree>
    <p:extLst>
      <p:ext uri="{BB962C8B-B14F-4D97-AF65-F5344CB8AC3E}">
        <p14:creationId xmlns:p14="http://schemas.microsoft.com/office/powerpoint/2010/main" val="97883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0015" y="406456"/>
            <a:ext cx="251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Hardware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205" y="406456"/>
            <a:ext cx="239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Software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316" y="406456"/>
            <a:ext cx="160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External</a:t>
            </a:r>
            <a:endParaRPr lang="en-US" sz="2800" b="1" dirty="0">
              <a:latin typeface="Helvetica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04" y="1034430"/>
            <a:ext cx="1492203" cy="1571284"/>
            <a:chOff x="890341" y="1623660"/>
            <a:chExt cx="1820071" cy="1820071"/>
          </a:xfrm>
        </p:grpSpPr>
        <p:sp>
          <p:nvSpPr>
            <p:cNvPr id="9" name="Oval 8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3310" y="2302863"/>
              <a:ext cx="1414135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VICON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2473" y="3157899"/>
            <a:ext cx="1820071" cy="3104741"/>
            <a:chOff x="562473" y="3354309"/>
            <a:chExt cx="1820071" cy="3104741"/>
          </a:xfrm>
        </p:grpSpPr>
        <p:grpSp>
          <p:nvGrpSpPr>
            <p:cNvPr id="12" name="Group 11"/>
            <p:cNvGrpSpPr/>
            <p:nvPr/>
          </p:nvGrpSpPr>
          <p:grpSpPr>
            <a:xfrm>
              <a:off x="562473" y="3354309"/>
              <a:ext cx="1820071" cy="3104741"/>
              <a:chOff x="890341" y="1623660"/>
              <a:chExt cx="1820071" cy="182007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0341" y="1623660"/>
                <a:ext cx="1820071" cy="1820071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23152" y="1838157"/>
                <a:ext cx="6122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"/>
                    <a:cs typeface="Helvetica"/>
                  </a:rPr>
                  <a:t>PC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32443" y="4676807"/>
              <a:ext cx="796500" cy="796500"/>
              <a:chOff x="711001" y="4401833"/>
              <a:chExt cx="796500" cy="7965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rgbClr val="FCD5B5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78349" y="5494767"/>
              <a:ext cx="796500" cy="796500"/>
              <a:chOff x="711001" y="4401833"/>
              <a:chExt cx="796500" cy="7965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86708" y="4037036"/>
              <a:ext cx="796500" cy="796500"/>
              <a:chOff x="711001" y="4401833"/>
              <a:chExt cx="796500" cy="7965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544021" y="1034430"/>
            <a:ext cx="1492203" cy="1571284"/>
            <a:chOff x="890341" y="1623660"/>
            <a:chExt cx="1820071" cy="1820071"/>
          </a:xfrm>
        </p:grpSpPr>
        <p:sp>
          <p:nvSpPr>
            <p:cNvPr id="31" name="Oval 30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39126" y="2302863"/>
              <a:ext cx="1122502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StarL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44021" y="3024952"/>
            <a:ext cx="1492203" cy="1571284"/>
            <a:chOff x="890341" y="1623660"/>
            <a:chExt cx="1820071" cy="1820071"/>
          </a:xfrm>
        </p:grpSpPr>
        <p:sp>
          <p:nvSpPr>
            <p:cNvPr id="35" name="Oval 34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81011" y="2302863"/>
              <a:ext cx="1038733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ROS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54973" y="1414662"/>
            <a:ext cx="1969773" cy="668301"/>
            <a:chOff x="6454973" y="1414662"/>
            <a:chExt cx="1969773" cy="668301"/>
          </a:xfrm>
        </p:grpSpPr>
        <p:sp>
          <p:nvSpPr>
            <p:cNvPr id="37" name="Rectangle 3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77220" y="1517980"/>
              <a:ext cx="1125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Motors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54973" y="2480087"/>
            <a:ext cx="1969773" cy="668301"/>
            <a:chOff x="6454973" y="1414662"/>
            <a:chExt cx="1969773" cy="668301"/>
          </a:xfrm>
        </p:grpSpPr>
        <p:sp>
          <p:nvSpPr>
            <p:cNvPr id="41" name="Rectangle 40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4277" y="1517980"/>
              <a:ext cx="1091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LIDAR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54973" y="3545512"/>
            <a:ext cx="1969773" cy="668301"/>
            <a:chOff x="6454973" y="1414662"/>
            <a:chExt cx="1969773" cy="668301"/>
          </a:xfrm>
        </p:grpSpPr>
        <p:sp>
          <p:nvSpPr>
            <p:cNvPr id="44" name="Rectangle 43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0202" y="1517980"/>
              <a:ext cx="1279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Camera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54973" y="4610938"/>
            <a:ext cx="1969773" cy="668301"/>
            <a:chOff x="6454973" y="1414662"/>
            <a:chExt cx="1969773" cy="668301"/>
          </a:xfrm>
        </p:grpSpPr>
        <p:sp>
          <p:nvSpPr>
            <p:cNvPr id="47" name="Rectangle 4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65448" y="1517980"/>
              <a:ext cx="748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IMU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2762675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21778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594" y="63312"/>
            <a:ext cx="37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Helvetica"/>
                <a:cs typeface="Helvetica"/>
              </a:rPr>
              <a:t>Waypoint Tracking – Spring 2017</a:t>
            </a:r>
            <a:endParaRPr lang="en-US" b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cxnSp>
        <p:nvCxnSpPr>
          <p:cNvPr id="4" name="Straight Arrow Connector 3"/>
          <p:cNvCxnSpPr>
            <a:stCxn id="35" idx="6"/>
            <a:endCxn id="41" idx="1"/>
          </p:cNvCxnSpPr>
          <p:nvPr/>
        </p:nvCxnSpPr>
        <p:spPr>
          <a:xfrm flipV="1">
            <a:off x="5036224" y="2814238"/>
            <a:ext cx="1418749" cy="996356"/>
          </a:xfrm>
          <a:prstGeom prst="straightConnector1">
            <a:avLst/>
          </a:prstGeom>
          <a:ln w="31750">
            <a:solidFill>
              <a:srgbClr val="0000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7"/>
            <a:endCxn id="37" idx="1"/>
          </p:cNvCxnSpPr>
          <p:nvPr/>
        </p:nvCxnSpPr>
        <p:spPr>
          <a:xfrm flipV="1">
            <a:off x="4817696" y="1748813"/>
            <a:ext cx="1637277" cy="1506248"/>
          </a:xfrm>
          <a:prstGeom prst="straightConnector1">
            <a:avLst/>
          </a:prstGeom>
          <a:ln w="31750">
            <a:solidFill>
              <a:srgbClr val="0000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2205" y="4757379"/>
            <a:ext cx="2640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Get LIDAR data, apply hector SLAM to localize, use proportional controller to generate drive commands to follow static waypoints.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59962" y="5556248"/>
            <a:ext cx="22447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Subscribe to drive commands and push PWM settings to motors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423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0015" y="406456"/>
            <a:ext cx="251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Hardware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205" y="406456"/>
            <a:ext cx="239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Software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316" y="406456"/>
            <a:ext cx="160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External</a:t>
            </a:r>
            <a:endParaRPr lang="en-US" sz="2800" b="1" dirty="0">
              <a:latin typeface="Helvetica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04" y="1034430"/>
            <a:ext cx="1492203" cy="1571284"/>
            <a:chOff x="890341" y="1623660"/>
            <a:chExt cx="1820071" cy="1820071"/>
          </a:xfrm>
        </p:grpSpPr>
        <p:sp>
          <p:nvSpPr>
            <p:cNvPr id="9" name="Oval 8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3310" y="2302863"/>
              <a:ext cx="1414135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VICON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2473" y="3157899"/>
            <a:ext cx="1820071" cy="3104741"/>
            <a:chOff x="562473" y="3354309"/>
            <a:chExt cx="1820071" cy="3104741"/>
          </a:xfrm>
        </p:grpSpPr>
        <p:grpSp>
          <p:nvGrpSpPr>
            <p:cNvPr id="12" name="Group 11"/>
            <p:cNvGrpSpPr/>
            <p:nvPr/>
          </p:nvGrpSpPr>
          <p:grpSpPr>
            <a:xfrm>
              <a:off x="562473" y="3354309"/>
              <a:ext cx="1820071" cy="3104741"/>
              <a:chOff x="890341" y="1623660"/>
              <a:chExt cx="1820071" cy="182007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0341" y="1623660"/>
                <a:ext cx="1820071" cy="1820071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23152" y="1838157"/>
                <a:ext cx="6122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"/>
                    <a:cs typeface="Helvetica"/>
                  </a:rPr>
                  <a:t>PC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32443" y="4676807"/>
              <a:ext cx="796500" cy="796500"/>
              <a:chOff x="711001" y="4401833"/>
              <a:chExt cx="796500" cy="7965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rgbClr val="FCD5B5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78349" y="5494767"/>
              <a:ext cx="796500" cy="796500"/>
              <a:chOff x="711001" y="4401833"/>
              <a:chExt cx="796500" cy="7965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86708" y="4037036"/>
              <a:ext cx="796500" cy="796500"/>
              <a:chOff x="711001" y="4401833"/>
              <a:chExt cx="796500" cy="7965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544021" y="1034430"/>
            <a:ext cx="1492203" cy="1571284"/>
            <a:chOff x="890341" y="1623660"/>
            <a:chExt cx="1820071" cy="1820071"/>
          </a:xfrm>
        </p:grpSpPr>
        <p:sp>
          <p:nvSpPr>
            <p:cNvPr id="31" name="Oval 30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39126" y="2302863"/>
              <a:ext cx="1122502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StarL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44021" y="3024952"/>
            <a:ext cx="1492203" cy="1571284"/>
            <a:chOff x="890341" y="1623660"/>
            <a:chExt cx="1820071" cy="1820071"/>
          </a:xfrm>
        </p:grpSpPr>
        <p:sp>
          <p:nvSpPr>
            <p:cNvPr id="35" name="Oval 34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81011" y="2302863"/>
              <a:ext cx="1038733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ROS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54973" y="1414662"/>
            <a:ext cx="1969773" cy="668301"/>
            <a:chOff x="6454973" y="1414662"/>
            <a:chExt cx="1969773" cy="668301"/>
          </a:xfrm>
        </p:grpSpPr>
        <p:sp>
          <p:nvSpPr>
            <p:cNvPr id="37" name="Rectangle 3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77220" y="1517980"/>
              <a:ext cx="1125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Motors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54973" y="2480087"/>
            <a:ext cx="1969773" cy="668301"/>
            <a:chOff x="6454973" y="1414662"/>
            <a:chExt cx="1969773" cy="668301"/>
          </a:xfrm>
        </p:grpSpPr>
        <p:sp>
          <p:nvSpPr>
            <p:cNvPr id="41" name="Rectangle 40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4277" y="1517980"/>
              <a:ext cx="1091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LIDAR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54973" y="3545512"/>
            <a:ext cx="1969773" cy="668301"/>
            <a:chOff x="6454973" y="1414662"/>
            <a:chExt cx="1969773" cy="668301"/>
          </a:xfrm>
        </p:grpSpPr>
        <p:sp>
          <p:nvSpPr>
            <p:cNvPr id="44" name="Rectangle 43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0202" y="1517980"/>
              <a:ext cx="1279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Camera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54973" y="4610938"/>
            <a:ext cx="1969773" cy="668301"/>
            <a:chOff x="6454973" y="1414662"/>
            <a:chExt cx="1969773" cy="668301"/>
          </a:xfrm>
        </p:grpSpPr>
        <p:sp>
          <p:nvSpPr>
            <p:cNvPr id="47" name="Rectangle 4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65448" y="1517980"/>
              <a:ext cx="748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IMU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2762675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21778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594" y="63312"/>
            <a:ext cx="321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Helvetica"/>
                <a:cs typeface="Helvetica"/>
              </a:rPr>
              <a:t>Waypoint Tracking – VICON</a:t>
            </a:r>
            <a:endParaRPr lang="en-US" b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cxnSp>
        <p:nvCxnSpPr>
          <p:cNvPr id="4" name="Straight Arrow Connector 3"/>
          <p:cNvCxnSpPr>
            <a:stCxn id="35" idx="2"/>
            <a:endCxn id="28" idx="6"/>
          </p:cNvCxnSpPr>
          <p:nvPr/>
        </p:nvCxnSpPr>
        <p:spPr>
          <a:xfrm flipH="1">
            <a:off x="2183208" y="3810594"/>
            <a:ext cx="1360813" cy="428282"/>
          </a:xfrm>
          <a:prstGeom prst="straightConnector1">
            <a:avLst/>
          </a:prstGeom>
          <a:ln w="31750">
            <a:solidFill>
              <a:srgbClr val="0000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7"/>
            <a:endCxn id="37" idx="1"/>
          </p:cNvCxnSpPr>
          <p:nvPr/>
        </p:nvCxnSpPr>
        <p:spPr>
          <a:xfrm flipV="1">
            <a:off x="4817696" y="1748813"/>
            <a:ext cx="1637277" cy="1506248"/>
          </a:xfrm>
          <a:prstGeom prst="straightConnector1">
            <a:avLst/>
          </a:prstGeom>
          <a:ln w="31750">
            <a:solidFill>
              <a:srgbClr val="0000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2205" y="4757379"/>
            <a:ext cx="2640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Get VICON data and publish to waypoint tracking process</a:t>
            </a:r>
          </a:p>
          <a:p>
            <a:endParaRPr lang="en-US" sz="1600" dirty="0" smtClean="0">
              <a:solidFill>
                <a:srgbClr val="0000FF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Get position &amp; publish drive commands from proportional controller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59962" y="5556248"/>
            <a:ext cx="22447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Subscribe to drive commands and push PWM settings to motors</a:t>
            </a:r>
            <a:endParaRPr lang="en-US" sz="1600" dirty="0"/>
          </a:p>
        </p:txBody>
      </p:sp>
      <p:cxnSp>
        <p:nvCxnSpPr>
          <p:cNvPr id="52" name="Straight Arrow Connector 51"/>
          <p:cNvCxnSpPr>
            <a:stCxn id="9" idx="4"/>
            <a:endCxn id="28" idx="0"/>
          </p:cNvCxnSpPr>
          <p:nvPr/>
        </p:nvCxnSpPr>
        <p:spPr>
          <a:xfrm>
            <a:off x="1453606" y="2605714"/>
            <a:ext cx="331352" cy="1234912"/>
          </a:xfrm>
          <a:prstGeom prst="straightConnector1">
            <a:avLst/>
          </a:prstGeom>
          <a:ln w="31750">
            <a:solidFill>
              <a:srgbClr val="0000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5766" y="2605714"/>
            <a:ext cx="10177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solidFill>
                  <a:srgbClr val="0000FF"/>
                </a:solidFill>
                <a:latin typeface="Helvetica"/>
                <a:cs typeface="Helvetica"/>
              </a:rPr>
              <a:t>r</a:t>
            </a:r>
            <a:r>
              <a:rPr lang="en-US" sz="1600" i="1" dirty="0" err="1" smtClean="0">
                <a:solidFill>
                  <a:srgbClr val="0000FF"/>
                </a:solidFill>
                <a:latin typeface="Helvetica"/>
                <a:cs typeface="Helvetica"/>
              </a:rPr>
              <a:t>os-vicon</a:t>
            </a:r>
            <a:r>
              <a:rPr lang="en-US" sz="1600" i="1" dirty="0" smtClean="0">
                <a:solidFill>
                  <a:srgbClr val="0000FF"/>
                </a:solidFill>
                <a:latin typeface="Helvetica"/>
                <a:cs typeface="Helvetica"/>
              </a:rPr>
              <a:t> bridge</a:t>
            </a:r>
            <a:endParaRPr lang="en-US" sz="1600" i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1043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0015" y="406456"/>
            <a:ext cx="251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Hardware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205" y="406456"/>
            <a:ext cx="239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Software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316" y="406456"/>
            <a:ext cx="160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External</a:t>
            </a:r>
            <a:endParaRPr lang="en-US" sz="2800" b="1" dirty="0">
              <a:latin typeface="Helvetica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04" y="1034430"/>
            <a:ext cx="1492203" cy="1571284"/>
            <a:chOff x="890341" y="1623660"/>
            <a:chExt cx="1820071" cy="1820071"/>
          </a:xfrm>
        </p:grpSpPr>
        <p:sp>
          <p:nvSpPr>
            <p:cNvPr id="9" name="Oval 8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3310" y="2302863"/>
              <a:ext cx="1414135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VICON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2473" y="3157899"/>
            <a:ext cx="1820071" cy="3104741"/>
            <a:chOff x="562473" y="3354309"/>
            <a:chExt cx="1820071" cy="3104741"/>
          </a:xfrm>
        </p:grpSpPr>
        <p:grpSp>
          <p:nvGrpSpPr>
            <p:cNvPr id="12" name="Group 11"/>
            <p:cNvGrpSpPr/>
            <p:nvPr/>
          </p:nvGrpSpPr>
          <p:grpSpPr>
            <a:xfrm>
              <a:off x="562473" y="3354309"/>
              <a:ext cx="1820071" cy="3104741"/>
              <a:chOff x="890341" y="1623660"/>
              <a:chExt cx="1820071" cy="182007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0341" y="1623660"/>
                <a:ext cx="1820071" cy="1820071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23152" y="1838157"/>
                <a:ext cx="6122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"/>
                    <a:cs typeface="Helvetica"/>
                  </a:rPr>
                  <a:t>PC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32443" y="4676807"/>
              <a:ext cx="796500" cy="796500"/>
              <a:chOff x="711001" y="4401833"/>
              <a:chExt cx="796500" cy="7965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rgbClr val="FCD5B5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78349" y="5494767"/>
              <a:ext cx="796500" cy="796500"/>
              <a:chOff x="711001" y="4401833"/>
              <a:chExt cx="796500" cy="7965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86708" y="4037036"/>
              <a:ext cx="796500" cy="796500"/>
              <a:chOff x="711001" y="4401833"/>
              <a:chExt cx="796500" cy="7965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544021" y="1034430"/>
            <a:ext cx="1492203" cy="1571284"/>
            <a:chOff x="890341" y="1623660"/>
            <a:chExt cx="1820071" cy="1820071"/>
          </a:xfrm>
        </p:grpSpPr>
        <p:sp>
          <p:nvSpPr>
            <p:cNvPr id="31" name="Oval 30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39126" y="2302863"/>
              <a:ext cx="1122502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StarL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44021" y="3024952"/>
            <a:ext cx="1492203" cy="1571284"/>
            <a:chOff x="890341" y="1623660"/>
            <a:chExt cx="1820071" cy="1820071"/>
          </a:xfrm>
        </p:grpSpPr>
        <p:sp>
          <p:nvSpPr>
            <p:cNvPr id="35" name="Oval 34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81011" y="2302863"/>
              <a:ext cx="1038733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ROS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54973" y="1414662"/>
            <a:ext cx="1969773" cy="668301"/>
            <a:chOff x="6454973" y="1414662"/>
            <a:chExt cx="1969773" cy="668301"/>
          </a:xfrm>
        </p:grpSpPr>
        <p:sp>
          <p:nvSpPr>
            <p:cNvPr id="37" name="Rectangle 3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77220" y="1517980"/>
              <a:ext cx="1125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Motors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54973" y="2480087"/>
            <a:ext cx="1969773" cy="668301"/>
            <a:chOff x="6454973" y="1414662"/>
            <a:chExt cx="1969773" cy="668301"/>
          </a:xfrm>
        </p:grpSpPr>
        <p:sp>
          <p:nvSpPr>
            <p:cNvPr id="41" name="Rectangle 40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4277" y="1517980"/>
              <a:ext cx="1091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LIDAR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54973" y="3545512"/>
            <a:ext cx="1969773" cy="668301"/>
            <a:chOff x="6454973" y="1414662"/>
            <a:chExt cx="1969773" cy="668301"/>
          </a:xfrm>
        </p:grpSpPr>
        <p:sp>
          <p:nvSpPr>
            <p:cNvPr id="44" name="Rectangle 43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0202" y="1517980"/>
              <a:ext cx="1279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Camera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54973" y="4610938"/>
            <a:ext cx="1969773" cy="668301"/>
            <a:chOff x="6454973" y="1414662"/>
            <a:chExt cx="1969773" cy="668301"/>
          </a:xfrm>
        </p:grpSpPr>
        <p:sp>
          <p:nvSpPr>
            <p:cNvPr id="47" name="Rectangle 4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65448" y="1517980"/>
              <a:ext cx="748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IMU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2762675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21778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594" y="63312"/>
            <a:ext cx="25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Helvetica"/>
                <a:cs typeface="Helvetica"/>
              </a:rPr>
              <a:t>End of Summer Demo</a:t>
            </a:r>
            <a:endParaRPr lang="en-US" b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cxnSp>
        <p:nvCxnSpPr>
          <p:cNvPr id="4" name="Straight Arrow Connector 3"/>
          <p:cNvCxnSpPr>
            <a:stCxn id="35" idx="2"/>
            <a:endCxn id="28" idx="6"/>
          </p:cNvCxnSpPr>
          <p:nvPr/>
        </p:nvCxnSpPr>
        <p:spPr>
          <a:xfrm flipH="1">
            <a:off x="2183208" y="3810594"/>
            <a:ext cx="1360813" cy="428282"/>
          </a:xfrm>
          <a:prstGeom prst="straightConnector1">
            <a:avLst/>
          </a:prstGeom>
          <a:ln w="31750">
            <a:solidFill>
              <a:srgbClr val="0000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7"/>
            <a:endCxn id="37" idx="1"/>
          </p:cNvCxnSpPr>
          <p:nvPr/>
        </p:nvCxnSpPr>
        <p:spPr>
          <a:xfrm flipV="1">
            <a:off x="4817696" y="1748813"/>
            <a:ext cx="1637277" cy="1506248"/>
          </a:xfrm>
          <a:prstGeom prst="straightConnector1">
            <a:avLst/>
          </a:prstGeom>
          <a:ln w="31750">
            <a:solidFill>
              <a:srgbClr val="0000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2205" y="4757379"/>
            <a:ext cx="2640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Get VICON data and publish to bridge with StarL</a:t>
            </a:r>
          </a:p>
          <a:p>
            <a:endParaRPr lang="en-US" sz="1600" dirty="0" smtClean="0">
              <a:solidFill>
                <a:srgbClr val="0000FF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Get LIDAR/camera data, compute obstacles, publish to StarL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18150" y="5372878"/>
            <a:ext cx="30245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Get position &amp; waypoint from StarL and publish drive commands</a:t>
            </a:r>
          </a:p>
          <a:p>
            <a:endParaRPr lang="en-US" sz="1600" dirty="0" smtClean="0">
              <a:solidFill>
                <a:srgbClr val="0000FF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Update motors</a:t>
            </a:r>
            <a:endParaRPr lang="en-US" sz="1600" dirty="0"/>
          </a:p>
        </p:txBody>
      </p:sp>
      <p:cxnSp>
        <p:nvCxnSpPr>
          <p:cNvPr id="52" name="Straight Arrow Connector 51"/>
          <p:cNvCxnSpPr>
            <a:stCxn id="9" idx="4"/>
            <a:endCxn id="28" idx="0"/>
          </p:cNvCxnSpPr>
          <p:nvPr/>
        </p:nvCxnSpPr>
        <p:spPr>
          <a:xfrm>
            <a:off x="1453606" y="2605714"/>
            <a:ext cx="331352" cy="1234912"/>
          </a:xfrm>
          <a:prstGeom prst="straightConnector1">
            <a:avLst/>
          </a:prstGeom>
          <a:ln w="31750">
            <a:solidFill>
              <a:srgbClr val="0000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5766" y="2605714"/>
            <a:ext cx="10177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solidFill>
                  <a:srgbClr val="0000FF"/>
                </a:solidFill>
                <a:latin typeface="Helvetica"/>
                <a:cs typeface="Helvetica"/>
              </a:rPr>
              <a:t>r</a:t>
            </a:r>
            <a:r>
              <a:rPr lang="en-US" sz="1600" i="1" dirty="0" err="1" smtClean="0">
                <a:solidFill>
                  <a:srgbClr val="0000FF"/>
                </a:solidFill>
                <a:latin typeface="Helvetica"/>
                <a:cs typeface="Helvetica"/>
              </a:rPr>
              <a:t>os-vicon</a:t>
            </a:r>
            <a:r>
              <a:rPr lang="en-US" sz="1600" i="1" dirty="0" smtClean="0">
                <a:solidFill>
                  <a:srgbClr val="0000FF"/>
                </a:solidFill>
                <a:latin typeface="Helvetica"/>
                <a:cs typeface="Helvetica"/>
              </a:rPr>
              <a:t> bridge</a:t>
            </a:r>
            <a:endParaRPr lang="en-US" sz="1600" i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cxnSp>
        <p:nvCxnSpPr>
          <p:cNvPr id="55" name="Straight Arrow Connector 54"/>
          <p:cNvCxnSpPr>
            <a:stCxn id="31" idx="4"/>
            <a:endCxn id="35" idx="0"/>
          </p:cNvCxnSpPr>
          <p:nvPr/>
        </p:nvCxnSpPr>
        <p:spPr>
          <a:xfrm>
            <a:off x="4290123" y="2605714"/>
            <a:ext cx="0" cy="419238"/>
          </a:xfrm>
          <a:prstGeom prst="straightConnector1">
            <a:avLst/>
          </a:prstGeom>
          <a:ln w="31750">
            <a:solidFill>
              <a:srgbClr val="0000FF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09395" y="2532071"/>
            <a:ext cx="10177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solidFill>
                  <a:srgbClr val="0000FF"/>
                </a:solidFill>
                <a:latin typeface="Helvetica"/>
                <a:cs typeface="Helvetica"/>
              </a:rPr>
              <a:t>r</a:t>
            </a:r>
            <a:r>
              <a:rPr lang="en-US" sz="1600" i="1" dirty="0" err="1" smtClean="0">
                <a:solidFill>
                  <a:srgbClr val="0000FF"/>
                </a:solidFill>
                <a:latin typeface="Helvetica"/>
                <a:cs typeface="Helvetica"/>
              </a:rPr>
              <a:t>os</a:t>
            </a:r>
            <a:r>
              <a:rPr lang="en-US" sz="1600" i="1" dirty="0" smtClean="0">
                <a:solidFill>
                  <a:srgbClr val="0000FF"/>
                </a:solidFill>
                <a:latin typeface="Helvetica"/>
                <a:cs typeface="Helvetica"/>
              </a:rPr>
              <a:t>-java bridge</a:t>
            </a:r>
            <a:endParaRPr lang="en-US" sz="1600" i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cxnSp>
        <p:nvCxnSpPr>
          <p:cNvPr id="57" name="Straight Arrow Connector 56"/>
          <p:cNvCxnSpPr>
            <a:stCxn id="35" idx="6"/>
            <a:endCxn id="41" idx="1"/>
          </p:cNvCxnSpPr>
          <p:nvPr/>
        </p:nvCxnSpPr>
        <p:spPr>
          <a:xfrm flipV="1">
            <a:off x="5036224" y="2814238"/>
            <a:ext cx="1418749" cy="996356"/>
          </a:xfrm>
          <a:prstGeom prst="straightConnector1">
            <a:avLst/>
          </a:prstGeom>
          <a:ln w="31750">
            <a:solidFill>
              <a:srgbClr val="0000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6"/>
            <a:endCxn id="44" idx="1"/>
          </p:cNvCxnSpPr>
          <p:nvPr/>
        </p:nvCxnSpPr>
        <p:spPr>
          <a:xfrm>
            <a:off x="5036224" y="3810594"/>
            <a:ext cx="1418749" cy="69069"/>
          </a:xfrm>
          <a:prstGeom prst="straightConnector1">
            <a:avLst/>
          </a:prstGeom>
          <a:ln w="31750">
            <a:solidFill>
              <a:srgbClr val="0000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6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0015" y="406456"/>
            <a:ext cx="251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Hardware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205" y="406456"/>
            <a:ext cx="239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Car Software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316" y="406456"/>
            <a:ext cx="160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External</a:t>
            </a:r>
            <a:endParaRPr lang="en-US" sz="2800" b="1" dirty="0">
              <a:latin typeface="Helvetica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04" y="1034430"/>
            <a:ext cx="1492203" cy="1571284"/>
            <a:chOff x="890341" y="1623660"/>
            <a:chExt cx="1820071" cy="1820071"/>
          </a:xfrm>
        </p:grpSpPr>
        <p:sp>
          <p:nvSpPr>
            <p:cNvPr id="9" name="Oval 8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3310" y="2302863"/>
              <a:ext cx="1414135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VICON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2473" y="3157899"/>
            <a:ext cx="1820071" cy="3104741"/>
            <a:chOff x="562473" y="3354309"/>
            <a:chExt cx="1820071" cy="3104741"/>
          </a:xfrm>
        </p:grpSpPr>
        <p:grpSp>
          <p:nvGrpSpPr>
            <p:cNvPr id="12" name="Group 11"/>
            <p:cNvGrpSpPr/>
            <p:nvPr/>
          </p:nvGrpSpPr>
          <p:grpSpPr>
            <a:xfrm>
              <a:off x="562473" y="3354309"/>
              <a:ext cx="1820071" cy="3104741"/>
              <a:chOff x="890341" y="1623660"/>
              <a:chExt cx="1820071" cy="182007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0341" y="1623660"/>
                <a:ext cx="1820071" cy="1820071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23152" y="1838157"/>
                <a:ext cx="6122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"/>
                    <a:cs typeface="Helvetica"/>
                  </a:rPr>
                  <a:t>PC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32443" y="4676807"/>
              <a:ext cx="796500" cy="796500"/>
              <a:chOff x="711001" y="4401833"/>
              <a:chExt cx="796500" cy="7965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rgbClr val="FCD5B5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78349" y="5494767"/>
              <a:ext cx="796500" cy="796500"/>
              <a:chOff x="711001" y="4401833"/>
              <a:chExt cx="796500" cy="7965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86708" y="4037036"/>
              <a:ext cx="796500" cy="796500"/>
              <a:chOff x="711001" y="4401833"/>
              <a:chExt cx="796500" cy="7965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11001" y="4401833"/>
                <a:ext cx="796500" cy="7965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8235" y="4484924"/>
                <a:ext cx="663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ROS </a:t>
                </a:r>
              </a:p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544021" y="1034430"/>
            <a:ext cx="1492203" cy="1571284"/>
            <a:chOff x="890341" y="1623660"/>
            <a:chExt cx="1820071" cy="1820071"/>
          </a:xfrm>
        </p:grpSpPr>
        <p:sp>
          <p:nvSpPr>
            <p:cNvPr id="31" name="Oval 30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39126" y="2302863"/>
              <a:ext cx="1122502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StarL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44021" y="3024952"/>
            <a:ext cx="1492203" cy="1571284"/>
            <a:chOff x="890341" y="1623660"/>
            <a:chExt cx="1820071" cy="1820071"/>
          </a:xfrm>
        </p:grpSpPr>
        <p:sp>
          <p:nvSpPr>
            <p:cNvPr id="35" name="Oval 34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81011" y="2302863"/>
              <a:ext cx="1038733" cy="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ROS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54973" y="1414662"/>
            <a:ext cx="1969773" cy="668301"/>
            <a:chOff x="6454973" y="1414662"/>
            <a:chExt cx="1969773" cy="668301"/>
          </a:xfrm>
        </p:grpSpPr>
        <p:sp>
          <p:nvSpPr>
            <p:cNvPr id="37" name="Rectangle 3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77220" y="1517980"/>
              <a:ext cx="1125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Motors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54973" y="2480087"/>
            <a:ext cx="1969773" cy="668301"/>
            <a:chOff x="6454973" y="1414662"/>
            <a:chExt cx="1969773" cy="668301"/>
          </a:xfrm>
        </p:grpSpPr>
        <p:sp>
          <p:nvSpPr>
            <p:cNvPr id="41" name="Rectangle 40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4277" y="1517980"/>
              <a:ext cx="1091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LIDAR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54973" y="3545512"/>
            <a:ext cx="1969773" cy="668301"/>
            <a:chOff x="6454973" y="1414662"/>
            <a:chExt cx="1969773" cy="668301"/>
          </a:xfrm>
        </p:grpSpPr>
        <p:sp>
          <p:nvSpPr>
            <p:cNvPr id="44" name="Rectangle 43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0202" y="1517980"/>
              <a:ext cx="1279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Camera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54973" y="4610938"/>
            <a:ext cx="1969773" cy="668301"/>
            <a:chOff x="6454973" y="1414662"/>
            <a:chExt cx="1969773" cy="668301"/>
          </a:xfrm>
        </p:grpSpPr>
        <p:sp>
          <p:nvSpPr>
            <p:cNvPr id="47" name="Rectangle 46"/>
            <p:cNvSpPr/>
            <p:nvPr/>
          </p:nvSpPr>
          <p:spPr>
            <a:xfrm>
              <a:off x="6454973" y="1414662"/>
              <a:ext cx="1969773" cy="66830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65448" y="1517980"/>
              <a:ext cx="748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/>
                  <a:cs typeface="Helvetica"/>
                </a:rPr>
                <a:t>IMU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2762675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21778" y="222599"/>
            <a:ext cx="0" cy="6402982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594" y="6331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Helvetica"/>
                <a:cs typeface="Helvetica"/>
              </a:rPr>
              <a:t>Localization options</a:t>
            </a:r>
            <a:endParaRPr lang="en-US" b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cxnSp>
        <p:nvCxnSpPr>
          <p:cNvPr id="4" name="Straight Arrow Connector 3"/>
          <p:cNvCxnSpPr>
            <a:stCxn id="35" idx="2"/>
            <a:endCxn id="28" idx="6"/>
          </p:cNvCxnSpPr>
          <p:nvPr/>
        </p:nvCxnSpPr>
        <p:spPr>
          <a:xfrm flipH="1">
            <a:off x="2183208" y="3810594"/>
            <a:ext cx="1360813" cy="428282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2205" y="4757379"/>
            <a:ext cx="2640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Helvetica"/>
                <a:cs typeface="Helvetica"/>
              </a:rPr>
              <a:t>Vicon</a:t>
            </a:r>
            <a:endParaRPr lang="en-US" sz="1600" dirty="0" smtClean="0">
              <a:solidFill>
                <a:srgbClr val="FF0000"/>
              </a:solidFill>
              <a:latin typeface="Helvetica"/>
              <a:cs typeface="Helvetica"/>
            </a:endParaRPr>
          </a:p>
          <a:p>
            <a:endParaRPr lang="en-US" sz="1600" dirty="0" smtClean="0">
              <a:solidFill>
                <a:srgbClr val="800080"/>
              </a:solidFill>
              <a:latin typeface="Helvetica"/>
              <a:cs typeface="Helvetic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rgbClr val="800080"/>
                </a:solidFill>
                <a:latin typeface="Helvetica"/>
                <a:cs typeface="Helvetica"/>
              </a:rPr>
              <a:t>Decawave</a:t>
            </a:r>
            <a:endParaRPr lang="en-US" sz="1600" dirty="0" smtClean="0">
              <a:solidFill>
                <a:srgbClr val="800080"/>
              </a:solidFill>
              <a:latin typeface="Helvetica"/>
              <a:cs typeface="Helvetica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FF8000"/>
              </a:solidFill>
              <a:latin typeface="Helvetica"/>
              <a:cs typeface="Helvetic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AMCL (using </a:t>
            </a:r>
            <a:r>
              <a:rPr lang="en-US" sz="1600" dirty="0" err="1" smtClean="0">
                <a:solidFill>
                  <a:srgbClr val="0000FF"/>
                </a:solidFill>
                <a:latin typeface="Helvetica"/>
                <a:cs typeface="Helvetica"/>
              </a:rPr>
              <a:t>odometry</a:t>
            </a:r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 estimation from IMU and/or camera)</a:t>
            </a:r>
          </a:p>
        </p:txBody>
      </p:sp>
      <p:cxnSp>
        <p:nvCxnSpPr>
          <p:cNvPr id="52" name="Straight Arrow Connector 51"/>
          <p:cNvCxnSpPr>
            <a:stCxn id="9" idx="4"/>
            <a:endCxn id="28" idx="0"/>
          </p:cNvCxnSpPr>
          <p:nvPr/>
        </p:nvCxnSpPr>
        <p:spPr>
          <a:xfrm>
            <a:off x="1453606" y="2605714"/>
            <a:ext cx="331352" cy="1234912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5766" y="2605714"/>
            <a:ext cx="10177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solidFill>
                  <a:srgbClr val="FF0000"/>
                </a:solidFill>
                <a:latin typeface="Helvetica"/>
                <a:cs typeface="Helvetica"/>
              </a:rPr>
              <a:t>r</a:t>
            </a:r>
            <a:r>
              <a:rPr lang="en-US" sz="1600" i="1" dirty="0" err="1" smtClean="0">
                <a:solidFill>
                  <a:srgbClr val="FF0000"/>
                </a:solidFill>
                <a:latin typeface="Helvetica"/>
                <a:cs typeface="Helvetica"/>
              </a:rPr>
              <a:t>os-vicon</a:t>
            </a:r>
            <a:r>
              <a:rPr lang="en-US" sz="1600" i="1" dirty="0" smtClean="0">
                <a:solidFill>
                  <a:srgbClr val="FF0000"/>
                </a:solidFill>
                <a:latin typeface="Helvetica"/>
                <a:cs typeface="Helvetica"/>
              </a:rPr>
              <a:t> bridge</a:t>
            </a:r>
            <a:endParaRPr lang="en-US" sz="1600" i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57" name="Straight Arrow Connector 56"/>
          <p:cNvCxnSpPr>
            <a:stCxn id="35" idx="6"/>
            <a:endCxn id="47" idx="1"/>
          </p:cNvCxnSpPr>
          <p:nvPr/>
        </p:nvCxnSpPr>
        <p:spPr>
          <a:xfrm>
            <a:off x="5036224" y="3810594"/>
            <a:ext cx="1418749" cy="1134495"/>
          </a:xfrm>
          <a:prstGeom prst="straightConnector1">
            <a:avLst/>
          </a:prstGeom>
          <a:ln w="31750">
            <a:solidFill>
              <a:srgbClr val="0000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6"/>
            <a:endCxn id="44" idx="1"/>
          </p:cNvCxnSpPr>
          <p:nvPr/>
        </p:nvCxnSpPr>
        <p:spPr>
          <a:xfrm>
            <a:off x="5036224" y="3810594"/>
            <a:ext cx="1418749" cy="69069"/>
          </a:xfrm>
          <a:prstGeom prst="straightConnector1">
            <a:avLst/>
          </a:prstGeom>
          <a:ln w="31750">
            <a:solidFill>
              <a:srgbClr val="0000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874849" y="2258714"/>
            <a:ext cx="995281" cy="1048027"/>
            <a:chOff x="890341" y="1623660"/>
            <a:chExt cx="1820071" cy="1820071"/>
          </a:xfrm>
        </p:grpSpPr>
        <p:sp>
          <p:nvSpPr>
            <p:cNvPr id="59" name="Oval 58"/>
            <p:cNvSpPr/>
            <p:nvPr/>
          </p:nvSpPr>
          <p:spPr>
            <a:xfrm>
              <a:off x="890341" y="1623660"/>
              <a:ext cx="1820071" cy="182007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4569" y="2132817"/>
              <a:ext cx="1651613" cy="801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Helvetica"/>
                  <a:cs typeface="Helvetica"/>
                </a:rPr>
                <a:t>Deca</a:t>
              </a:r>
              <a:endParaRPr lang="en-US" sz="2400" dirty="0">
                <a:latin typeface="Helvetica"/>
                <a:cs typeface="Helvetica"/>
              </a:endParaRPr>
            </a:p>
          </p:txBody>
        </p:sp>
      </p:grpSp>
      <p:cxnSp>
        <p:nvCxnSpPr>
          <p:cNvPr id="61" name="Straight Arrow Connector 60"/>
          <p:cNvCxnSpPr>
            <a:endCxn id="59" idx="6"/>
          </p:cNvCxnSpPr>
          <p:nvPr/>
        </p:nvCxnSpPr>
        <p:spPr>
          <a:xfrm flipH="1" flipV="1">
            <a:off x="2870130" y="2782728"/>
            <a:ext cx="771191" cy="629616"/>
          </a:xfrm>
          <a:prstGeom prst="straightConnector1">
            <a:avLst/>
          </a:prstGeom>
          <a:ln w="31750">
            <a:solidFill>
              <a:srgbClr val="80008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7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274</Words>
  <Application>Microsoft Macintosh PowerPoint</Application>
  <PresentationFormat>On-screen Show (4:3)</PresentationFormat>
  <Paragraphs>132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Chan</dc:creator>
  <cp:lastModifiedBy>Nicole Chan</cp:lastModifiedBy>
  <cp:revision>12</cp:revision>
  <dcterms:created xsi:type="dcterms:W3CDTF">2017-06-16T15:50:18Z</dcterms:created>
  <dcterms:modified xsi:type="dcterms:W3CDTF">2017-06-16T16:48:35Z</dcterms:modified>
</cp:coreProperties>
</file>