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4"/>
    <p:sldMasterId id="2147483739" r:id="rId5"/>
    <p:sldMasterId id="2147483709" r:id="rId6"/>
  </p:sldMasterIdLst>
  <p:notesMasterIdLst>
    <p:notesMasterId r:id="rId29"/>
  </p:notesMasterIdLst>
  <p:handoutMasterIdLst>
    <p:handoutMasterId r:id="rId30"/>
  </p:handoutMasterIdLst>
  <p:sldIdLst>
    <p:sldId id="291" r:id="rId7"/>
    <p:sldId id="632" r:id="rId8"/>
    <p:sldId id="620" r:id="rId9"/>
    <p:sldId id="617" r:id="rId10"/>
    <p:sldId id="621" r:id="rId11"/>
    <p:sldId id="602" r:id="rId12"/>
    <p:sldId id="547" r:id="rId13"/>
    <p:sldId id="622" r:id="rId14"/>
    <p:sldId id="556" r:id="rId15"/>
    <p:sldId id="552" r:id="rId16"/>
    <p:sldId id="623" r:id="rId17"/>
    <p:sldId id="601" r:id="rId18"/>
    <p:sldId id="612" r:id="rId19"/>
    <p:sldId id="624" r:id="rId20"/>
    <p:sldId id="625" r:id="rId21"/>
    <p:sldId id="626" r:id="rId22"/>
    <p:sldId id="627" r:id="rId23"/>
    <p:sldId id="628" r:id="rId24"/>
    <p:sldId id="631" r:id="rId25"/>
    <p:sldId id="629" r:id="rId26"/>
    <p:sldId id="630" r:id="rId27"/>
    <p:sldId id="633" r:id="rId28"/>
  </p:sldIdLst>
  <p:sldSz cx="9144000" cy="5143500" type="screen16x9"/>
  <p:notesSz cx="6858000" cy="9144000"/>
  <p:defaultTextStyle>
    <a:defPPr>
      <a:defRPr lang="en-US"/>
    </a:defPPr>
    <a:lvl1pPr marL="0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3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6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9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33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65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98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32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65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006C92"/>
    <a:srgbClr val="0C68AC"/>
    <a:srgbClr val="182B2B"/>
    <a:srgbClr val="1C4C78"/>
    <a:srgbClr val="9DC3E6"/>
    <a:srgbClr val="FC8900"/>
    <a:srgbClr val="DB48F4"/>
    <a:srgbClr val="13294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4885" autoAdjust="0"/>
  </p:normalViewPr>
  <p:slideViewPr>
    <p:cSldViewPr snapToGrid="0" snapToObjects="1">
      <p:cViewPr varScale="1">
        <p:scale>
          <a:sx n="75" d="100"/>
          <a:sy n="75" d="100"/>
        </p:scale>
        <p:origin x="1020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16" d="100"/>
          <a:sy n="116" d="100"/>
        </p:scale>
        <p:origin x="120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danthi\Downloads\MarkovChainSimula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danthi\Downloads\MarkovChainSimula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Markov Model output for Treatment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'Markov Simulation - Treatment 1'!$B$4</c:f>
              <c:strCache>
                <c:ptCount val="1"/>
                <c:pt idx="0">
                  <c:v>Well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'Markov Simulation - Treatment 1'!$A$5:$A$105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'Markov Simulation - Treatment 1'!$B$5:$B$105</c:f>
              <c:numCache>
                <c:formatCode>0.0000</c:formatCode>
                <c:ptCount val="101"/>
                <c:pt idx="0">
                  <c:v>1</c:v>
                </c:pt>
                <c:pt idx="1">
                  <c:v>0.83</c:v>
                </c:pt>
                <c:pt idx="2">
                  <c:v>0.7339</c:v>
                </c:pt>
                <c:pt idx="3">
                  <c:v>0.67573699999999992</c:v>
                </c:pt>
                <c:pt idx="4">
                  <c:v>0.63717720999999994</c:v>
                </c:pt>
                <c:pt idx="5">
                  <c:v>0.60887032429999988</c:v>
                </c:pt>
                <c:pt idx="6">
                  <c:v>0.58604394961899986</c:v>
                </c:pt>
                <c:pt idx="7">
                  <c:v>0.56625867006976982</c:v>
                </c:pt>
                <c:pt idx="8">
                  <c:v>0.54826409861666392</c:v>
                </c:pt>
                <c:pt idx="9">
                  <c:v>0.53141595360316141</c:v>
                </c:pt>
                <c:pt idx="10">
                  <c:v>0.51537901456673851</c:v>
                </c:pt>
                <c:pt idx="11">
                  <c:v>0.49997575250200965</c:v>
                </c:pt>
                <c:pt idx="12">
                  <c:v>0.48510919099972216</c:v>
                </c:pt>
                <c:pt idx="13">
                  <c:v>0.47072359306734501</c:v>
                </c:pt>
                <c:pt idx="14">
                  <c:v>0.45678442279030795</c:v>
                </c:pt>
                <c:pt idx="15">
                  <c:v>0.44326812895785367</c:v>
                </c:pt>
                <c:pt idx="16">
                  <c:v>0.43015693378781611</c:v>
                </c:pt>
                <c:pt idx="17">
                  <c:v>0.41743617223630919</c:v>
                </c:pt>
                <c:pt idx="18">
                  <c:v>0.40509293115166251</c:v>
                </c:pt>
                <c:pt idx="19">
                  <c:v>0.39311535093360561</c:v>
                </c:pt>
                <c:pt idx="20">
                  <c:v>0.3814922649272392</c:v>
                </c:pt>
                <c:pt idx="21">
                  <c:v>0.37021301105564602</c:v>
                </c:pt>
                <c:pt idx="22">
                  <c:v>0.35926733135583633</c:v>
                </c:pt>
                <c:pt idx="23">
                  <c:v>0.34864531643962082</c:v>
                </c:pt>
                <c:pt idx="24">
                  <c:v>0.33833737297517774</c:v>
                </c:pt>
                <c:pt idx="25">
                  <c:v>0.32833420302387051</c:v>
                </c:pt>
                <c:pt idx="26">
                  <c:v>0.31862678953910295</c:v>
                </c:pt>
                <c:pt idx="27">
                  <c:v>0.30920638512256837</c:v>
                </c:pt>
                <c:pt idx="28">
                  <c:v>0.30006450255431477</c:v>
                </c:pt>
                <c:pt idx="29">
                  <c:v>0.29119290633727579</c:v>
                </c:pt>
                <c:pt idx="30">
                  <c:v>0.28258360486605949</c:v>
                </c:pt>
                <c:pt idx="31">
                  <c:v>0.27422884301798517</c:v>
                </c:pt>
                <c:pt idx="32">
                  <c:v>0.26612109506035164</c:v>
                </c:pt>
                <c:pt idx="33">
                  <c:v>0.25825305781692676</c:v>
                </c:pt>
                <c:pt idx="34">
                  <c:v>0.25061764406170767</c:v>
                </c:pt>
                <c:pt idx="35">
                  <c:v>0.24320797612085707</c:v>
                </c:pt>
                <c:pt idx="36">
                  <c:v>0.23601737967035402</c:v>
                </c:pt>
                <c:pt idx="37">
                  <c:v>0.22903937772036012</c:v>
                </c:pt>
                <c:pt idx="38">
                  <c:v>0.22226768477914291</c:v>
                </c:pt>
                <c:pt idx="39">
                  <c:v>0.21569620119041341</c:v>
                </c:pt>
                <c:pt idx="40">
                  <c:v>0.20931900763852568</c:v>
                </c:pt>
                <c:pt idx="41">
                  <c:v>0.20313035981635857</c:v>
                </c:pt>
                <c:pt idx="42">
                  <c:v>0.19712468325095972</c:v>
                </c:pt>
                <c:pt idx="43">
                  <c:v>0.19129656828223107</c:v>
                </c:pt>
                <c:pt idx="44">
                  <c:v>0.18564076519010239</c:v>
                </c:pt>
                <c:pt idx="45">
                  <c:v>0.18015217946578826</c:v>
                </c:pt>
                <c:pt idx="46">
                  <c:v>0.174825867222861</c:v>
                </c:pt>
                <c:pt idx="47">
                  <c:v>0.16965703074400199</c:v>
                </c:pt>
                <c:pt idx="48">
                  <c:v>0.16464101415941818</c:v>
                </c:pt>
                <c:pt idx="49">
                  <c:v>0.15977329925302991</c:v>
                </c:pt>
                <c:pt idx="50">
                  <c:v>0.15504950139265194</c:v>
                </c:pt>
                <c:pt idx="51">
                  <c:v>0.15046536558050161</c:v>
                </c:pt>
                <c:pt idx="52">
                  <c:v>0.146016762620476</c:v>
                </c:pt>
                <c:pt idx="53">
                  <c:v>0.14169968539874642</c:v>
                </c:pt>
                <c:pt idx="54">
                  <c:v>0.13751024527431932</c:v>
                </c:pt>
                <c:pt idx="55">
                  <c:v>0.13344466857631249</c:v>
                </c:pt>
                <c:pt idx="56">
                  <c:v>0.12949929320479156</c:v>
                </c:pt>
                <c:pt idx="57">
                  <c:v>0.12567056533210499</c:v>
                </c:pt>
                <c:pt idx="58">
                  <c:v>0.12195503620174596</c:v>
                </c:pt>
                <c:pt idx="59">
                  <c:v>0.11834935902185809</c:v>
                </c:pt>
                <c:pt idx="60">
                  <c:v>0.11485028595058659</c:v>
                </c:pt>
                <c:pt idx="61">
                  <c:v>0.11145466517055932</c:v>
                </c:pt>
                <c:pt idx="62">
                  <c:v>0.10815943804986272</c:v>
                </c:pt>
                <c:pt idx="63">
                  <c:v>0.10496163638695524</c:v>
                </c:pt>
                <c:pt idx="64">
                  <c:v>0.10185837973703664</c:v>
                </c:pt>
                <c:pt idx="65">
                  <c:v>9.8846872817464848E-2</c:v>
                </c:pt>
                <c:pt idx="66">
                  <c:v>9.5924402989883362E-2</c:v>
                </c:pt>
                <c:pt idx="67">
                  <c:v>9.3088337816791003E-2</c:v>
                </c:pt>
                <c:pt idx="68">
                  <c:v>9.0336122690353363E-2</c:v>
                </c:pt>
                <c:pt idx="69">
                  <c:v>8.7665278531319821E-2</c:v>
                </c:pt>
                <c:pt idx="70">
                  <c:v>8.5073399555973594E-2</c:v>
                </c:pt>
                <c:pt idx="71">
                  <c:v>8.2558151109103264E-2</c:v>
                </c:pt>
                <c:pt idx="72">
                  <c:v>8.0117267561043884E-2</c:v>
                </c:pt>
                <c:pt idx="73">
                  <c:v>7.7748550266893382E-2</c:v>
                </c:pt>
                <c:pt idx="74">
                  <c:v>7.5449865586065992E-2</c:v>
                </c:pt>
                <c:pt idx="75">
                  <c:v>7.3219142960398886E-2</c:v>
                </c:pt>
                <c:pt idx="76">
                  <c:v>7.105437304908073E-2</c:v>
                </c:pt>
                <c:pt idx="77">
                  <c:v>6.8953605918722224E-2</c:v>
                </c:pt>
                <c:pt idx="78">
                  <c:v>6.6914949286938474E-2</c:v>
                </c:pt>
                <c:pt idx="79">
                  <c:v>6.4936566817860794E-2</c:v>
                </c:pt>
                <c:pt idx="80">
                  <c:v>6.3016676468042904E-2</c:v>
                </c:pt>
                <c:pt idx="81">
                  <c:v>6.1153548881271329E-2</c:v>
                </c:pt>
                <c:pt idx="82">
                  <c:v>5.9345505830834352E-2</c:v>
                </c:pt>
                <c:pt idx="83">
                  <c:v>5.7590918707846168E-2</c:v>
                </c:pt>
                <c:pt idx="84">
                  <c:v>5.5888207054264741E-2</c:v>
                </c:pt>
                <c:pt idx="85">
                  <c:v>5.423583713928188E-2</c:v>
                </c:pt>
                <c:pt idx="86">
                  <c:v>5.2632320577803267E-2</c:v>
                </c:pt>
                <c:pt idx="87">
                  <c:v>5.1076212989773946E-2</c:v>
                </c:pt>
                <c:pt idx="88">
                  <c:v>4.9566112699141719E-2</c:v>
                </c:pt>
                <c:pt idx="89">
                  <c:v>4.8100659471286528E-2</c:v>
                </c:pt>
                <c:pt idx="90">
                  <c:v>4.6678533287778476E-2</c:v>
                </c:pt>
                <c:pt idx="91">
                  <c:v>4.529845315736096E-2</c:v>
                </c:pt>
                <c:pt idx="92">
                  <c:v>4.395917596208776E-2</c:v>
                </c:pt>
                <c:pt idx="93">
                  <c:v>4.265949533757489E-2</c:v>
                </c:pt>
                <c:pt idx="94">
                  <c:v>4.1398240586358437E-2</c:v>
                </c:pt>
                <c:pt idx="95">
                  <c:v>4.0174275623379704E-2</c:v>
                </c:pt>
                <c:pt idx="96">
                  <c:v>3.8986497952647713E-2</c:v>
                </c:pt>
                <c:pt idx="97">
                  <c:v>3.783383767415735E-2</c:v>
                </c:pt>
                <c:pt idx="98">
                  <c:v>3.6715256520168583E-2</c:v>
                </c:pt>
                <c:pt idx="99">
                  <c:v>3.5629746919978694E-2</c:v>
                </c:pt>
                <c:pt idx="100">
                  <c:v>3.4576331092345106E-2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CD-40DE-A39D-F80ED0BF41C1}"/>
            </c:ext>
          </c:extLst>
        </c:ser>
        <c:ser>
          <c:idx val="1"/>
          <c:order val="1"/>
          <c:tx>
            <c:strRef>
              <c:f>'Markov Simulation - Treatment 1'!$C$4</c:f>
              <c:strCache>
                <c:ptCount val="1"/>
                <c:pt idx="0">
                  <c:v>Illness</c:v>
                </c:pt>
              </c:strCache>
            </c:strRef>
          </c:tx>
          <c:spPr>
            <a:ln w="34925" cap="rnd">
              <a:solidFill>
                <a:srgbClr val="FFFF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'Markov Simulation - Treatment 1'!$A$5:$A$105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'Markov Simulation - Treatment 1'!$C$5:$C$105</c:f>
              <c:numCache>
                <c:formatCode>0.0000</c:formatCode>
                <c:ptCount val="101"/>
                <c:pt idx="0">
                  <c:v>0</c:v>
                </c:pt>
                <c:pt idx="1">
                  <c:v>0.15</c:v>
                </c:pt>
                <c:pt idx="2">
                  <c:v>0.22199999999999998</c:v>
                </c:pt>
                <c:pt idx="3">
                  <c:v>0.25438499999999997</c:v>
                </c:pt>
                <c:pt idx="4">
                  <c:v>0.26671079999999991</c:v>
                </c:pt>
                <c:pt idx="5">
                  <c:v>0.26893860149999993</c:v>
                </c:pt>
                <c:pt idx="6">
                  <c:v>0.2661406396199999</c:v>
                </c:pt>
                <c:pt idx="7">
                  <c:v>0.26089800819584991</c:v>
                </c:pt>
                <c:pt idx="8">
                  <c:v>0.25452250583776787</c:v>
                </c:pt>
                <c:pt idx="9">
                  <c:v>0.24767924358704868</c:v>
                </c:pt>
                <c:pt idx="10">
                  <c:v>0.24070390137205583</c:v>
                </c:pt>
                <c:pt idx="11">
                  <c:v>0.23376438807684707</c:v>
                </c:pt>
                <c:pt idx="12">
                  <c:v>0.22694321512525201</c:v>
                </c:pt>
                <c:pt idx="13">
                  <c:v>0.22027946848137209</c:v>
                </c:pt>
                <c:pt idx="14">
                  <c:v>0.21379019347299358</c:v>
                </c:pt>
                <c:pt idx="15">
                  <c:v>0.20748128917599201</c:v>
                </c:pt>
                <c:pt idx="16">
                  <c:v>0.20135305730807285</c:v>
                </c:pt>
                <c:pt idx="17">
                  <c:v>0.19540302731841974</c:v>
                </c:pt>
                <c:pt idx="18">
                  <c:v>0.1896273935924192</c:v>
                </c:pt>
                <c:pt idx="19">
                  <c:v>0.18402174550782185</c:v>
                </c:pt>
                <c:pt idx="20">
                  <c:v>0.17858143722012504</c:v>
                </c:pt>
                <c:pt idx="21">
                  <c:v>0.17330177393216711</c:v>
                </c:pt>
                <c:pt idx="22">
                  <c:v>0.16817810471425551</c:v>
                </c:pt>
                <c:pt idx="23">
                  <c:v>0.16320586776764151</c:v>
                </c:pt>
                <c:pt idx="24">
                  <c:v>0.15838061151491009</c:v>
                </c:pt>
                <c:pt idx="25">
                  <c:v>0.15369800343096821</c:v>
                </c:pt>
                <c:pt idx="26">
                  <c:v>0.14915383268370988</c:v>
                </c:pt>
                <c:pt idx="27">
                  <c:v>0.14474400967527684</c:v>
                </c:pt>
                <c:pt idx="28">
                  <c:v>0.14046456405731519</c:v>
                </c:pt>
                <c:pt idx="29">
                  <c:v>0.13631164202040208</c:v>
                </c:pt>
                <c:pt idx="30">
                  <c:v>0.13228150326385271</c:v>
                </c:pt>
                <c:pt idx="31">
                  <c:v>0.12837051785141318</c:v>
                </c:pt>
                <c:pt idx="32">
                  <c:v>0.12457516305611632</c:v>
                </c:pt>
                <c:pt idx="33">
                  <c:v>0.12089202024552834</c:v>
                </c:pt>
                <c:pt idx="34">
                  <c:v>0.11731777183213242</c:v>
                </c:pt>
                <c:pt idx="35">
                  <c:v>0.1138491983001422</c:v>
                </c:pt>
                <c:pt idx="36">
                  <c:v>0.11048317531322099</c:v>
                </c:pt>
                <c:pt idx="37">
                  <c:v>0.10721667090414674</c:v>
                </c:pt>
                <c:pt idx="38">
                  <c:v>0.10404674274574939</c:v>
                </c:pt>
                <c:pt idx="39">
                  <c:v>0.10097053550160853</c:v>
                </c:pt>
                <c:pt idx="40">
                  <c:v>9.7985278254607538E-2</c:v>
                </c:pt>
                <c:pt idx="41">
                  <c:v>9.5088282011273742E-2</c:v>
                </c:pt>
                <c:pt idx="42">
                  <c:v>9.2276937279781701E-2</c:v>
                </c:pt>
                <c:pt idx="43">
                  <c:v>8.9548711719502044E-2</c:v>
                </c:pt>
                <c:pt idx="44">
                  <c:v>8.6901147860010977E-2</c:v>
                </c:pt>
                <c:pt idx="45">
                  <c:v>8.4331860887522481E-2</c:v>
                </c:pt>
                <c:pt idx="46">
                  <c:v>8.1838536496757847E-2</c:v>
                </c:pt>
                <c:pt idx="47">
                  <c:v>7.9418928806321745E-2</c:v>
                </c:pt>
                <c:pt idx="48">
                  <c:v>7.7070858335709425E-2</c:v>
                </c:pt>
                <c:pt idx="49">
                  <c:v>7.4792210042123844E-2</c:v>
                </c:pt>
                <c:pt idx="50">
                  <c:v>7.2580931415334976E-2</c:v>
                </c:pt>
                <c:pt idx="51">
                  <c:v>7.0435030628865511E-2</c:v>
                </c:pt>
                <c:pt idx="52">
                  <c:v>6.8352574745837807E-2</c:v>
                </c:pt>
                <c:pt idx="53">
                  <c:v>6.6331687977865969E-2</c:v>
                </c:pt>
                <c:pt idx="54">
                  <c:v>6.4370549995424825E-2</c:v>
                </c:pt>
                <c:pt idx="55">
                  <c:v>6.2467394288174029E-2</c:v>
                </c:pt>
                <c:pt idx="56">
                  <c:v>6.0620506573759982E-2</c:v>
                </c:pt>
                <c:pt idx="57">
                  <c:v>5.8828223253662715E-2</c:v>
                </c:pt>
                <c:pt idx="58">
                  <c:v>5.708892991469651E-2</c:v>
                </c:pt>
                <c:pt idx="59">
                  <c:v>5.5401059874814626E-2</c:v>
                </c:pt>
                <c:pt idx="60">
                  <c:v>5.3763092771908216E-2</c:v>
                </c:pt>
                <c:pt idx="61">
                  <c:v>5.2173553194328322E-2</c:v>
                </c:pt>
                <c:pt idx="62">
                  <c:v>5.0631009351897301E-2</c:v>
                </c:pt>
                <c:pt idx="63">
                  <c:v>4.9134071786212645E-2</c:v>
                </c:pt>
                <c:pt idx="64">
                  <c:v>4.7681392119081498E-2</c:v>
                </c:pt>
                <c:pt idx="65">
                  <c:v>4.6271661837958465E-2</c:v>
                </c:pt>
                <c:pt idx="66">
                  <c:v>4.4903611117292727E-2</c:v>
                </c:pt>
                <c:pt idx="67">
                  <c:v>4.3576007674722771E-2</c:v>
                </c:pt>
                <c:pt idx="68">
                  <c:v>4.2287655661088448E-2</c:v>
                </c:pt>
                <c:pt idx="69">
                  <c:v>4.1037394583260493E-2</c:v>
                </c:pt>
                <c:pt idx="70">
                  <c:v>3.9824098258817289E-2</c:v>
                </c:pt>
                <c:pt idx="71">
                  <c:v>3.8646673801627271E-2</c:v>
                </c:pt>
                <c:pt idx="72">
                  <c:v>3.750406063742321E-2</c:v>
                </c:pt>
                <c:pt idx="73">
                  <c:v>3.6395229548481664E-2</c:v>
                </c:pt>
                <c:pt idx="74">
                  <c:v>3.5319181746547086E-2</c:v>
                </c:pt>
                <c:pt idx="75">
                  <c:v>3.42749479731655E-2</c:v>
                </c:pt>
                <c:pt idx="76">
                  <c:v>3.3261587626617406E-2</c:v>
                </c:pt>
                <c:pt idx="77">
                  <c:v>3.2278187914663421E-2</c:v>
                </c:pt>
                <c:pt idx="78">
                  <c:v>3.1323863032339555E-2</c:v>
                </c:pt>
                <c:pt idx="79">
                  <c:v>3.0397753364061475E-2</c:v>
                </c:pt>
                <c:pt idx="80">
                  <c:v>2.9499024709319074E-2</c:v>
                </c:pt>
                <c:pt idx="81">
                  <c:v>2.8626867531263832E-2</c:v>
                </c:pt>
                <c:pt idx="82">
                  <c:v>2.7780496227512188E-2</c:v>
                </c:pt>
                <c:pt idx="83">
                  <c:v>2.6959148422508072E-2</c:v>
                </c:pt>
                <c:pt idx="84">
                  <c:v>2.6162084280807171E-2</c:v>
                </c:pt>
                <c:pt idx="85">
                  <c:v>2.538858584066437E-2</c:v>
                </c:pt>
                <c:pt idx="86">
                  <c:v>2.4637956367324118E-2</c:v>
                </c:pt>
                <c:pt idx="87">
                  <c:v>2.3909519725431164E-2</c:v>
                </c:pt>
                <c:pt idx="88">
                  <c:v>2.3202619769996345E-2</c:v>
                </c:pt>
                <c:pt idx="89">
                  <c:v>2.251661975536888E-2</c:v>
                </c:pt>
                <c:pt idx="90">
                  <c:v>2.1850901761682751E-2</c:v>
                </c:pt>
                <c:pt idx="91">
                  <c:v>2.1204866138260559E-2</c:v>
                </c:pt>
                <c:pt idx="92">
                  <c:v>2.0577930963473504E-2</c:v>
                </c:pt>
                <c:pt idx="93">
                  <c:v>1.9969531520570939E-2</c:v>
                </c:pt>
                <c:pt idx="94">
                  <c:v>1.9379119789007342E-2</c:v>
                </c:pt>
                <c:pt idx="95">
                  <c:v>1.8806163950808537E-2</c:v>
                </c:pt>
                <c:pt idx="96">
                  <c:v>1.8250147911532504E-2</c:v>
                </c:pt>
                <c:pt idx="97">
                  <c:v>1.7710570835393284E-2</c:v>
                </c:pt>
                <c:pt idx="98">
                  <c:v>1.7186946694129235E-2</c:v>
                </c:pt>
                <c:pt idx="99">
                  <c:v>1.667880382920929E-2</c:v>
                </c:pt>
                <c:pt idx="100">
                  <c:v>1.6185684526982842E-2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CD-40DE-A39D-F80ED0BF41C1}"/>
            </c:ext>
          </c:extLst>
        </c:ser>
        <c:ser>
          <c:idx val="2"/>
          <c:order val="2"/>
          <c:tx>
            <c:strRef>
              <c:f>'Markov Simulation - Treatment 1'!$D$4</c:f>
              <c:strCache>
                <c:ptCount val="1"/>
                <c:pt idx="0">
                  <c:v>Dead</c:v>
                </c:pt>
              </c:strCache>
            </c:strRef>
          </c:tx>
          <c:spPr>
            <a:ln w="34925" cap="rnd">
              <a:solidFill>
                <a:srgbClr val="00B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'Markov Simulation - Treatment 1'!$A$5:$A$105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'Markov Simulation - Treatment 1'!$D$5:$D$105</c:f>
              <c:numCache>
                <c:formatCode>0.0000</c:formatCode>
                <c:ptCount val="101"/>
                <c:pt idx="0">
                  <c:v>0</c:v>
                </c:pt>
                <c:pt idx="1">
                  <c:v>0.02</c:v>
                </c:pt>
                <c:pt idx="2">
                  <c:v>4.41E-2</c:v>
                </c:pt>
                <c:pt idx="3">
                  <c:v>6.9877999999999996E-2</c:v>
                </c:pt>
                <c:pt idx="4">
                  <c:v>9.6111989999999994E-2</c:v>
                </c:pt>
                <c:pt idx="5">
                  <c:v>0.12219107419999999</c:v>
                </c:pt>
                <c:pt idx="6">
                  <c:v>0.14781541076099997</c:v>
                </c:pt>
                <c:pt idx="7">
                  <c:v>0.17284332173437997</c:v>
                </c:pt>
                <c:pt idx="8">
                  <c:v>0.19721339554556785</c:v>
                </c:pt>
                <c:pt idx="9">
                  <c:v>0.22090480280978952</c:v>
                </c:pt>
                <c:pt idx="10">
                  <c:v>0.24391708406120519</c:v>
                </c:pt>
                <c:pt idx="11">
                  <c:v>0.26625985942114272</c:v>
                </c:pt>
                <c:pt idx="12">
                  <c:v>0.28794759387502528</c:v>
                </c:pt>
                <c:pt idx="13">
                  <c:v>0.30899693845128234</c:v>
                </c:pt>
                <c:pt idx="14">
                  <c:v>0.32942538373669783</c:v>
                </c:pt>
                <c:pt idx="15">
                  <c:v>0.34925058186615365</c:v>
                </c:pt>
                <c:pt idx="16">
                  <c:v>0.36849000890411032</c:v>
                </c:pt>
                <c:pt idx="17">
                  <c:v>0.38716080044527029</c:v>
                </c:pt>
                <c:pt idx="18">
                  <c:v>0.40527967525591746</c:v>
                </c:pt>
                <c:pt idx="19">
                  <c:v>0.42286290355857165</c:v>
                </c:pt>
                <c:pt idx="20">
                  <c:v>0.43992629785263487</c:v>
                </c:pt>
                <c:pt idx="21">
                  <c:v>0.45648521501218592</c:v>
                </c:pt>
                <c:pt idx="22">
                  <c:v>0.47255456392990719</c:v>
                </c:pt>
                <c:pt idx="23">
                  <c:v>0.48814881579273667</c:v>
                </c:pt>
                <c:pt idx="24">
                  <c:v>0.50328201550991114</c:v>
                </c:pt>
                <c:pt idx="25">
                  <c:v>0.5179677935451602</c:v>
                </c:pt>
                <c:pt idx="26">
                  <c:v>0.53221937777718598</c:v>
                </c:pt>
                <c:pt idx="27">
                  <c:v>0.54604960520215351</c:v>
                </c:pt>
                <c:pt idx="28">
                  <c:v>0.55947093338836873</c:v>
                </c:pt>
                <c:pt idx="29">
                  <c:v>0.57249545164232074</c:v>
                </c:pt>
                <c:pt idx="30">
                  <c:v>0.58513489187008638</c:v>
                </c:pt>
                <c:pt idx="31">
                  <c:v>0.59740063913060015</c:v>
                </c:pt>
                <c:pt idx="32">
                  <c:v>0.60930374188353054</c:v>
                </c:pt>
                <c:pt idx="33">
                  <c:v>0.62085492193754344</c:v>
                </c:pt>
                <c:pt idx="34">
                  <c:v>0.6320645841061584</c:v>
                </c:pt>
                <c:pt idx="35">
                  <c:v>0.64294282557899918</c:v>
                </c:pt>
                <c:pt idx="36">
                  <c:v>0.65349944501642343</c:v>
                </c:pt>
                <c:pt idx="37">
                  <c:v>0.66374395137549158</c:v>
                </c:pt>
                <c:pt idx="38">
                  <c:v>0.67368557247510608</c:v>
                </c:pt>
                <c:pt idx="39">
                  <c:v>0.68333326330797639</c:v>
                </c:pt>
                <c:pt idx="40">
                  <c:v>0.69269571410686503</c:v>
                </c:pt>
                <c:pt idx="41">
                  <c:v>0.70178135817236598</c:v>
                </c:pt>
                <c:pt idx="42">
                  <c:v>0.71059837946925686</c:v>
                </c:pt>
                <c:pt idx="43">
                  <c:v>0.71915471999826519</c:v>
                </c:pt>
                <c:pt idx="44">
                  <c:v>0.7274580869498849</c:v>
                </c:pt>
                <c:pt idx="45">
                  <c:v>0.73551595964668748</c:v>
                </c:pt>
                <c:pt idx="46">
                  <c:v>0.74333559628037937</c:v>
                </c:pt>
                <c:pt idx="47">
                  <c:v>0.75092404044967453</c:v>
                </c:pt>
                <c:pt idx="48">
                  <c:v>0.75828812750487062</c:v>
                </c:pt>
                <c:pt idx="49">
                  <c:v>0.76543449070484448</c:v>
                </c:pt>
                <c:pt idx="50">
                  <c:v>0.77236956719201122</c:v>
                </c:pt>
                <c:pt idx="51">
                  <c:v>0.77909960379063103</c:v>
                </c:pt>
                <c:pt idx="52">
                  <c:v>0.78563066263368431</c:v>
                </c:pt>
                <c:pt idx="53">
                  <c:v>0.79196862662338574</c:v>
                </c:pt>
                <c:pt idx="54">
                  <c:v>0.79811920473025399</c:v>
                </c:pt>
                <c:pt idx="55">
                  <c:v>0.80408793713551163</c:v>
                </c:pt>
                <c:pt idx="56">
                  <c:v>0.80988020022144658</c:v>
                </c:pt>
                <c:pt idx="57">
                  <c:v>0.81550121141423038</c:v>
                </c:pt>
                <c:pt idx="58">
                  <c:v>0.82095603388355565</c:v>
                </c:pt>
                <c:pt idx="59">
                  <c:v>0.82624958110332536</c:v>
                </c:pt>
                <c:pt idx="60">
                  <c:v>0.83138662127750329</c:v>
                </c:pt>
                <c:pt idx="61">
                  <c:v>0.83637178163511039</c:v>
                </c:pt>
                <c:pt idx="62">
                  <c:v>0.84120955259823804</c:v>
                </c:pt>
                <c:pt idx="63">
                  <c:v>0.84590429182683013</c:v>
                </c:pt>
                <c:pt idx="64">
                  <c:v>0.85046022814387989</c:v>
                </c:pt>
                <c:pt idx="65">
                  <c:v>0.85488146534457465</c:v>
                </c:pt>
                <c:pt idx="66">
                  <c:v>0.85917198589282184</c:v>
                </c:pt>
                <c:pt idx="67">
                  <c:v>0.86333565450848415</c:v>
                </c:pt>
                <c:pt idx="68">
                  <c:v>0.8673762216485561</c:v>
                </c:pt>
                <c:pt idx="69">
                  <c:v>0.87129732688541761</c:v>
                </c:pt>
                <c:pt idx="70">
                  <c:v>0.87510250218520702</c:v>
                </c:pt>
                <c:pt idx="71">
                  <c:v>0.87879517508926741</c:v>
                </c:pt>
                <c:pt idx="72">
                  <c:v>0.88237867180153085</c:v>
                </c:pt>
                <c:pt idx="73">
                  <c:v>0.88585622018462284</c:v>
                </c:pt>
                <c:pt idx="74">
                  <c:v>0.88923095266738483</c:v>
                </c:pt>
                <c:pt idx="75">
                  <c:v>0.89250590906643346</c:v>
                </c:pt>
                <c:pt idx="76">
                  <c:v>0.89568403932429974</c:v>
                </c:pt>
                <c:pt idx="77">
                  <c:v>0.89876820616661224</c:v>
                </c:pt>
                <c:pt idx="78">
                  <c:v>0.90176118768071989</c:v>
                </c:pt>
                <c:pt idx="79">
                  <c:v>0.90466567981807566</c:v>
                </c:pt>
                <c:pt idx="80">
                  <c:v>0.90748429882263593</c:v>
                </c:pt>
                <c:pt idx="81">
                  <c:v>0.91021958358746269</c:v>
                </c:pt>
                <c:pt idx="82">
                  <c:v>0.91287399794165136</c:v>
                </c:pt>
                <c:pt idx="83">
                  <c:v>0.91544993286964371</c:v>
                </c:pt>
                <c:pt idx="84">
                  <c:v>0.91794970866492609</c:v>
                </c:pt>
                <c:pt idx="85">
                  <c:v>0.92037557702005179</c:v>
                </c:pt>
                <c:pt idx="86">
                  <c:v>0.92272972305487067</c:v>
                </c:pt>
                <c:pt idx="87">
                  <c:v>0.92501426728479297</c:v>
                </c:pt>
                <c:pt idx="88">
                  <c:v>0.92723126753086005</c:v>
                </c:pt>
                <c:pt idx="89">
                  <c:v>0.92938272077334272</c:v>
                </c:pt>
                <c:pt idx="90">
                  <c:v>0.93147056495053693</c:v>
                </c:pt>
                <c:pt idx="91">
                  <c:v>0.93349668070437664</c:v>
                </c:pt>
                <c:pt idx="92">
                  <c:v>0.93546289307443686</c:v>
                </c:pt>
                <c:pt idx="93">
                  <c:v>0.93737097314185225</c:v>
                </c:pt>
                <c:pt idx="94">
                  <c:v>0.93922263962463226</c:v>
                </c:pt>
                <c:pt idx="95">
                  <c:v>0.94101956042580981</c:v>
                </c:pt>
                <c:pt idx="96">
                  <c:v>0.9427633541358178</c:v>
                </c:pt>
                <c:pt idx="97">
                  <c:v>0.94445559149044733</c:v>
                </c:pt>
                <c:pt idx="98">
                  <c:v>0.94609779678570016</c:v>
                </c:pt>
                <c:pt idx="99">
                  <c:v>0.94769144925080995</c:v>
                </c:pt>
                <c:pt idx="100">
                  <c:v>0.94923798438066997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CD-40DE-A39D-F80ED0BF41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8618831"/>
        <c:axId val="2116146432"/>
      </c:lineChart>
      <c:catAx>
        <c:axId val="1008618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146432"/>
        <c:crosses val="autoZero"/>
        <c:auto val="1"/>
        <c:lblAlgn val="ctr"/>
        <c:lblOffset val="100"/>
        <c:noMultiLvlLbl val="0"/>
      </c:catAx>
      <c:valAx>
        <c:axId val="211614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618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Markov Model output for Treatment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'Markov Simulation - Treatment 2'!$B$4</c:f>
              <c:strCache>
                <c:ptCount val="1"/>
                <c:pt idx="0">
                  <c:v>Well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'Markov Simulation - Treatment 2'!$B$5:$B$105</c:f>
              <c:numCache>
                <c:formatCode>0.0000</c:formatCode>
                <c:ptCount val="101"/>
                <c:pt idx="0">
                  <c:v>1</c:v>
                </c:pt>
                <c:pt idx="1">
                  <c:v>0.79</c:v>
                </c:pt>
                <c:pt idx="2">
                  <c:v>0.70410000000000017</c:v>
                </c:pt>
                <c:pt idx="3">
                  <c:v>0.66423900000000013</c:v>
                </c:pt>
                <c:pt idx="4">
                  <c:v>0.6415568100000002</c:v>
                </c:pt>
                <c:pt idx="5">
                  <c:v>0.62538147990000015</c:v>
                </c:pt>
                <c:pt idx="6">
                  <c:v>0.61176480992100013</c:v>
                </c:pt>
                <c:pt idx="7">
                  <c:v>0.59924424507759011</c:v>
                </c:pt>
                <c:pt idx="8">
                  <c:v>0.58727616373937619</c:v>
                </c:pt>
                <c:pt idx="9">
                  <c:v>0.57565670663203927</c:v>
                </c:pt>
                <c:pt idx="10">
                  <c:v>0.56430767221410305</c:v>
                </c:pt>
                <c:pt idx="11">
                  <c:v>0.55319736700558808</c:v>
                </c:pt>
                <c:pt idx="12">
                  <c:v>0.54231134504715295</c:v>
                </c:pt>
                <c:pt idx="13">
                  <c:v>0.53164159001083133</c:v>
                </c:pt>
                <c:pt idx="14">
                  <c:v>0.52118251506953406</c:v>
                </c:pt>
                <c:pt idx="15">
                  <c:v>0.5109294831239457</c:v>
                </c:pt>
                <c:pt idx="16">
                  <c:v>0.50087825875612757</c:v>
                </c:pt>
                <c:pt idx="17">
                  <c:v>0.49102480463665432</c:v>
                </c:pt>
                <c:pt idx="18">
                  <c:v>0.4813652052862627</c:v>
                </c:pt>
                <c:pt idx="19">
                  <c:v>0.47189563793613115</c:v>
                </c:pt>
                <c:pt idx="20">
                  <c:v>0.46261236081803542</c:v>
                </c:pt>
                <c:pt idx="21">
                  <c:v>0.45351170791629392</c:v>
                </c:pt>
                <c:pt idx="22">
                  <c:v>0.44459008612654072</c:v>
                </c:pt>
                <c:pt idx="23">
                  <c:v>0.43584397332196512</c:v>
                </c:pt>
                <c:pt idx="24">
                  <c:v>0.42726991677239451</c:v>
                </c:pt>
                <c:pt idx="25">
                  <c:v>0.41886453171085247</c:v>
                </c:pt>
                <c:pt idx="26">
                  <c:v>0.4106244999713351</c:v>
                </c:pt>
                <c:pt idx="27">
                  <c:v>0.4025465686692894</c:v>
                </c:pt>
                <c:pt idx="28">
                  <c:v>0.39462754891392887</c:v>
                </c:pt>
                <c:pt idx="29">
                  <c:v>0.38686431454805348</c:v>
                </c:pt>
                <c:pt idx="30">
                  <c:v>0.37925380091346439</c:v>
                </c:pt>
                <c:pt idx="31">
                  <c:v>0.37179300364096235</c:v>
                </c:pt>
                <c:pt idx="32">
                  <c:v>0.36447897746425967</c:v>
                </c:pt>
                <c:pt idx="33">
                  <c:v>0.35730883505726579</c:v>
                </c:pt>
                <c:pt idx="34">
                  <c:v>0.35027974589426114</c:v>
                </c:pt>
                <c:pt idx="35">
                  <c:v>0.34338893513249941</c:v>
                </c:pt>
                <c:pt idx="36">
                  <c:v>0.33663368251679399</c:v>
                </c:pt>
                <c:pt idx="37">
                  <c:v>0.33001132130565414</c:v>
                </c:pt>
                <c:pt idx="38">
                  <c:v>0.32351923721854692</c:v>
                </c:pt>
                <c:pt idx="39">
                  <c:v>0.31715486740386933</c:v>
                </c:pt>
                <c:pt idx="40">
                  <c:v>0.31091569942722219</c:v>
                </c:pt>
                <c:pt idx="41">
                  <c:v>0.3047992702795877</c:v>
                </c:pt>
                <c:pt idx="42">
                  <c:v>0.29880316540501806</c:v>
                </c:pt>
                <c:pt idx="43">
                  <c:v>0.29292501774745183</c:v>
                </c:pt>
                <c:pt idx="44">
                  <c:v>0.28716250681628142</c:v>
                </c:pt>
                <c:pt idx="45">
                  <c:v>0.2815133577703034</c:v>
                </c:pt>
                <c:pt idx="46">
                  <c:v>0.27597534051968919</c:v>
                </c:pt>
                <c:pt idx="47">
                  <c:v>0.2705462688456225</c:v>
                </c:pt>
                <c:pt idx="48">
                  <c:v>0.26522399953725501</c:v>
                </c:pt>
                <c:pt idx="49">
                  <c:v>0.26000643154564068</c:v>
                </c:pt>
                <c:pt idx="50">
                  <c:v>0.25489150515431369</c:v>
                </c:pt>
                <c:pt idx="51">
                  <c:v>0.24987720116618331</c:v>
                </c:pt>
                <c:pt idx="52">
                  <c:v>0.24496154010642418</c:v>
                </c:pt>
                <c:pt idx="53">
                  <c:v>0.24014258144104783</c:v>
                </c:pt>
                <c:pt idx="54">
                  <c:v>0.23541842281084646</c:v>
                </c:pt>
                <c:pt idx="55">
                  <c:v>0.23078719928040697</c:v>
                </c:pt>
                <c:pt idx="56">
                  <c:v>0.22624708260189869</c:v>
                </c:pt>
                <c:pt idx="57">
                  <c:v>0.22179628049334371</c:v>
                </c:pt>
                <c:pt idx="58">
                  <c:v>0.21743303593108593</c:v>
                </c:pt>
                <c:pt idx="59">
                  <c:v>0.21315562645617825</c:v>
                </c:pt>
                <c:pt idx="60">
                  <c:v>0.2089623634944151</c:v>
                </c:pt>
                <c:pt idx="61">
                  <c:v>0.20485159168974137</c:v>
                </c:pt>
                <c:pt idx="62">
                  <c:v>0.20082168825077484</c:v>
                </c:pt>
                <c:pt idx="63">
                  <c:v>0.19687106231018375</c:v>
                </c:pt>
                <c:pt idx="64">
                  <c:v>0.19299815429666725</c:v>
                </c:pt>
                <c:pt idx="65">
                  <c:v>0.18920143531929023</c:v>
                </c:pt>
                <c:pt idx="66">
                  <c:v>0.18547940656392958</c:v>
                </c:pt>
                <c:pt idx="67">
                  <c:v>0.18183059870159418</c:v>
                </c:pt>
                <c:pt idx="68">
                  <c:v>0.17825357130838407</c:v>
                </c:pt>
                <c:pt idx="69">
                  <c:v>0.17474691229686076</c:v>
                </c:pt>
                <c:pt idx="70">
                  <c:v>0.17130923735860365</c:v>
                </c:pt>
                <c:pt idx="71">
                  <c:v>0.16793918941773259</c:v>
                </c:pt>
                <c:pt idx="72">
                  <c:v>0.16463543809518102</c:v>
                </c:pt>
                <c:pt idx="73">
                  <c:v>0.16139667918350808</c:v>
                </c:pt>
                <c:pt idx="74">
                  <c:v>0.15822163413204232</c:v>
                </c:pt>
                <c:pt idx="75">
                  <c:v>0.15510904954215382</c:v>
                </c:pt>
                <c:pt idx="76">
                  <c:v>0.1520576966724555</c:v>
                </c:pt>
                <c:pt idx="77">
                  <c:v>0.1490663709537384</c:v>
                </c:pt>
                <c:pt idx="78">
                  <c:v>0.14613389151344897</c:v>
                </c:pt>
                <c:pt idx="79">
                  <c:v>0.1432591007095213</c:v>
                </c:pt>
                <c:pt idx="80">
                  <c:v>0.14044086367337985</c:v>
                </c:pt>
                <c:pt idx="81">
                  <c:v>0.13767806786193229</c:v>
                </c:pt>
                <c:pt idx="82">
                  <c:v>0.13496962261837572</c:v>
                </c:pt>
                <c:pt idx="83">
                  <c:v>0.13231445874164297</c:v>
                </c:pt>
                <c:pt idx="84">
                  <c:v>0.12971152806431865</c:v>
                </c:pt>
                <c:pt idx="85">
                  <c:v>0.12715980303885877</c:v>
                </c:pt>
                <c:pt idx="86">
                  <c:v>0.12465827633195026</c:v>
                </c:pt>
                <c:pt idx="87">
                  <c:v>0.12220596042685043</c:v>
                </c:pt>
                <c:pt idx="88">
                  <c:v>0.11980188723354931</c:v>
                </c:pt>
                <c:pt idx="89">
                  <c:v>0.11744510770660098</c:v>
                </c:pt>
                <c:pt idx="90">
                  <c:v>0.11513469147047306</c:v>
                </c:pt>
                <c:pt idx="91">
                  <c:v>0.11286972645226644</c:v>
                </c:pt>
                <c:pt idx="92">
                  <c:v>0.11064931852166025</c:v>
                </c:pt>
                <c:pt idx="93">
                  <c:v>0.10847259113794</c:v>
                </c:pt>
                <c:pt idx="94">
                  <c:v>0.10633868500396931</c:v>
                </c:pt>
                <c:pt idx="95">
                  <c:v>0.10424675772696912</c:v>
                </c:pt>
                <c:pt idx="96">
                  <c:v>0.10219598348596984</c:v>
                </c:pt>
                <c:pt idx="97">
                  <c:v>0.10018555270580567</c:v>
                </c:pt>
                <c:pt idx="98">
                  <c:v>9.8214671737522186E-2</c:v>
                </c:pt>
                <c:pt idx="99">
                  <c:v>9.6282562545070977E-2</c:v>
                </c:pt>
                <c:pt idx="100">
                  <c:v>9.4388462398167783E-2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7E-43EF-99F5-64ED914623C6}"/>
            </c:ext>
          </c:extLst>
        </c:ser>
        <c:ser>
          <c:idx val="2"/>
          <c:order val="1"/>
          <c:tx>
            <c:strRef>
              <c:f>'Markov Simulation - Treatment 2'!$C$4</c:f>
              <c:strCache>
                <c:ptCount val="1"/>
                <c:pt idx="0">
                  <c:v>Illness</c:v>
                </c:pt>
              </c:strCache>
            </c:strRef>
          </c:tx>
          <c:spPr>
            <a:ln w="34925" cap="rnd">
              <a:solidFill>
                <a:srgbClr val="FFFF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'Markov Simulation - Treatment 2'!$C$5:$C$105</c:f>
              <c:numCache>
                <c:formatCode>0.0000</c:formatCode>
                <c:ptCount val="101"/>
                <c:pt idx="0">
                  <c:v>0</c:v>
                </c:pt>
                <c:pt idx="1">
                  <c:v>0.2</c:v>
                </c:pt>
                <c:pt idx="2">
                  <c:v>0.27</c:v>
                </c:pt>
                <c:pt idx="3">
                  <c:v>0.29202000000000006</c:v>
                </c:pt>
                <c:pt idx="4">
                  <c:v>0.29637900000000006</c:v>
                </c:pt>
                <c:pt idx="5">
                  <c:v>0.29428360200000003</c:v>
                </c:pt>
                <c:pt idx="6">
                  <c:v>0.28987511310000003</c:v>
                </c:pt>
                <c:pt idx="7">
                  <c:v>0.28468302532020007</c:v>
                </c:pt>
                <c:pt idx="8">
                  <c:v>0.27927134319483005</c:v>
                </c:pt>
                <c:pt idx="9">
                  <c:v>0.27384718493698007</c:v>
                </c:pt>
                <c:pt idx="10">
                  <c:v>0.2684857648911167</c:v>
                </c:pt>
                <c:pt idx="11">
                  <c:v>0.26321356278184593</c:v>
                </c:pt>
                <c:pt idx="12">
                  <c:v>0.25803906855895131</c:v>
                </c:pt>
                <c:pt idx="13">
                  <c:v>0.25296414740244333</c:v>
                </c:pt>
                <c:pt idx="14">
                  <c:v>0.24798824054753452</c:v>
                </c:pt>
                <c:pt idx="15">
                  <c:v>0.24310991772052615</c:v>
                </c:pt>
                <c:pt idx="16">
                  <c:v>0.2383274505482838</c:v>
                </c:pt>
                <c:pt idx="17">
                  <c:v>0.23363902405826442</c:v>
                </c:pt>
                <c:pt idx="18">
                  <c:v>0.22904281439995894</c:v>
                </c:pt>
                <c:pt idx="19">
                  <c:v>0.22453701712122953</c:v>
                </c:pt>
                <c:pt idx="20">
                  <c:v>0.22011985717511473</c:v>
                </c:pt>
                <c:pt idx="21">
                  <c:v>0.21578959218167132</c:v>
                </c:pt>
                <c:pt idx="22">
                  <c:v>0.21154451320499473</c:v>
                </c:pt>
                <c:pt idx="23">
                  <c:v>0.2073829446201052</c:v>
                </c:pt>
                <c:pt idx="24">
                  <c:v>0.20330324365165192</c:v>
                </c:pt>
                <c:pt idx="25">
                  <c:v>0.19930379979940396</c:v>
                </c:pt>
                <c:pt idx="26">
                  <c:v>0.19538303422983672</c:v>
                </c:pt>
                <c:pt idx="27">
                  <c:v>0.19153939916297558</c:v>
                </c:pt>
                <c:pt idx="28">
                  <c:v>0.18777137726512422</c:v>
                </c:pt>
                <c:pt idx="29">
                  <c:v>0.18407748105125532</c:v>
                </c:pt>
                <c:pt idx="30">
                  <c:v>0.18045625229831369</c:v>
                </c:pt>
                <c:pt idx="31">
                  <c:v>0.17690626146974853</c:v>
                </c:pt>
                <c:pt idx="32">
                  <c:v>0.17342610715125165</c:v>
                </c:pt>
                <c:pt idx="33">
                  <c:v>0.17001441549755286</c:v>
                </c:pt>
                <c:pt idx="34">
                  <c:v>0.16666983969008276</c:v>
                </c:pt>
                <c:pt idx="35">
                  <c:v>0.16339105940529858</c:v>
                </c:pt>
                <c:pt idx="36">
                  <c:v>0.1601767802934671</c:v>
                </c:pt>
                <c:pt idx="37">
                  <c:v>0.15702573346770038</c:v>
                </c:pt>
                <c:pt idx="38">
                  <c:v>0.15393667500304303</c:v>
                </c:pt>
                <c:pt idx="39">
                  <c:v>0.15090838544541346</c:v>
                </c:pt>
                <c:pt idx="40">
                  <c:v>0.14793966933020541</c:v>
                </c:pt>
                <c:pt idx="41">
                  <c:v>0.14502935471035946</c:v>
                </c:pt>
                <c:pt idx="42">
                  <c:v>0.14217629269371884</c:v>
                </c:pt>
                <c:pt idx="43">
                  <c:v>0.13937935698948617</c:v>
                </c:pt>
                <c:pt idx="44">
                  <c:v>0.13663744346360263</c:v>
                </c:pt>
                <c:pt idx="45">
                  <c:v>0.13394946970287375</c:v>
                </c:pt>
                <c:pt idx="46">
                  <c:v>0.13131437458766998</c:v>
                </c:pt>
                <c:pt idx="47">
                  <c:v>0.12873111787303304</c:v>
                </c:pt>
                <c:pt idx="48">
                  <c:v>0.12619867977802299</c:v>
                </c:pt>
                <c:pt idx="49">
                  <c:v>0.12371606058314387</c:v>
                </c:pt>
                <c:pt idx="50">
                  <c:v>0.12128228023568871</c:v>
                </c:pt>
                <c:pt idx="51">
                  <c:v>0.11889637796284841</c:v>
                </c:pt>
                <c:pt idx="52">
                  <c:v>0.11655741189243177</c:v>
                </c:pt>
                <c:pt idx="53">
                  <c:v>0.11426445868104662</c:v>
                </c:pt>
                <c:pt idx="54">
                  <c:v>0.11201661314959566</c:v>
                </c:pt>
                <c:pt idx="55">
                  <c:v>0.10981298792594286</c:v>
                </c:pt>
                <c:pt idx="56">
                  <c:v>0.10765271309460939</c:v>
                </c:pt>
                <c:pt idx="57">
                  <c:v>0.10553493585336099</c:v>
                </c:pt>
                <c:pt idx="58">
                  <c:v>0.10345882017655089</c:v>
                </c:pt>
                <c:pt idx="59">
                  <c:v>0.10142354648508568</c:v>
                </c:pt>
                <c:pt idx="60">
                  <c:v>9.9428311322883628E-2</c:v>
                </c:pt>
                <c:pt idx="61">
                  <c:v>9.7472327039697854E-2</c:v>
                </c:pt>
                <c:pt idx="62">
                  <c:v>9.5554821480179075E-2</c:v>
                </c:pt>
                <c:pt idx="63">
                  <c:v>9.3675037679055245E-2</c:v>
                </c:pt>
                <c:pt idx="64">
                  <c:v>9.1832233562307686E-2</c:v>
                </c:pt>
                <c:pt idx="65">
                  <c:v>9.0025681654225753E-2</c:v>
                </c:pt>
                <c:pt idx="66">
                  <c:v>8.8254668790224478E-2</c:v>
                </c:pt>
                <c:pt idx="67">
                  <c:v>8.6518495835311626E-2</c:v>
                </c:pt>
                <c:pt idx="68">
                  <c:v>8.4816477408093338E-2</c:v>
                </c:pt>
                <c:pt idx="69">
                  <c:v>8.3147941610209081E-2</c:v>
                </c:pt>
                <c:pt idx="70">
                  <c:v>8.1512229761089239E-2</c:v>
                </c:pt>
                <c:pt idx="71">
                  <c:v>7.9908696137930696E-2</c:v>
                </c:pt>
                <c:pt idx="72">
                  <c:v>7.8336707720787699E-2</c:v>
                </c:pt>
                <c:pt idx="73">
                  <c:v>7.6795643942677322E-2</c:v>
                </c:pt>
                <c:pt idx="74">
                  <c:v>7.5284896444600916E-2</c:v>
                </c:pt>
                <c:pt idx="75">
                  <c:v>7.3803868835384978E-2</c:v>
                </c:pt>
                <c:pt idx="76">
                  <c:v>7.2351976456246359E-2</c:v>
                </c:pt>
                <c:pt idx="77">
                  <c:v>7.0928646149989061E-2</c:v>
                </c:pt>
                <c:pt idx="78">
                  <c:v>6.9533316034741555E-2</c:v>
                </c:pt>
                <c:pt idx="79">
                  <c:v>6.8165435282145068E-2</c:v>
                </c:pt>
                <c:pt idx="80">
                  <c:v>6.6824463899905498E-2</c:v>
                </c:pt>
                <c:pt idx="81">
                  <c:v>6.5509872518623044E-2</c:v>
                </c:pt>
                <c:pt idx="82">
                  <c:v>6.4221142182815355E-2</c:v>
                </c:pt>
                <c:pt idx="83">
                  <c:v>6.295776414605174E-2</c:v>
                </c:pt>
                <c:pt idx="84">
                  <c:v>6.1719239670117568E-2</c:v>
                </c:pt>
                <c:pt idx="85">
                  <c:v>6.0505079828129568E-2</c:v>
                </c:pt>
                <c:pt idx="86">
                  <c:v>5.9314805311524305E-2</c:v>
                </c:pt>
                <c:pt idx="87">
                  <c:v>5.8147946240843663E-2</c:v>
                </c:pt>
                <c:pt idx="88">
                  <c:v>5.7004041980242531E-2</c:v>
                </c:pt>
                <c:pt idx="89">
                  <c:v>5.5882640955645685E-2</c:v>
                </c:pt>
                <c:pt idx="90">
                  <c:v>5.4783300476481778E-2</c:v>
                </c:pt>
                <c:pt idx="91">
                  <c:v>5.3705586560924404E-2</c:v>
                </c:pt>
                <c:pt idx="92">
                  <c:v>5.2649073764570953E-2</c:v>
                </c:pt>
                <c:pt idx="93">
                  <c:v>5.1613345012491776E-2</c:v>
                </c:pt>
                <c:pt idx="94">
                  <c:v>5.0597991434583392E-2</c:v>
                </c:pt>
                <c:pt idx="95">
                  <c:v>4.9602612204160561E-2</c:v>
                </c:pt>
                <c:pt idx="96">
                  <c:v>4.8626814379723736E-2</c:v>
                </c:pt>
                <c:pt idx="97">
                  <c:v>4.7670212749839257E-2</c:v>
                </c:pt>
                <c:pt idx="98">
                  <c:v>4.6732429681071122E-2</c:v>
                </c:pt>
                <c:pt idx="99">
                  <c:v>4.5813094968904261E-2</c:v>
                </c:pt>
                <c:pt idx="100">
                  <c:v>4.4911845691600574E-2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7E-43EF-99F5-64ED914623C6}"/>
            </c:ext>
          </c:extLst>
        </c:ser>
        <c:ser>
          <c:idx val="3"/>
          <c:order val="2"/>
          <c:tx>
            <c:strRef>
              <c:f>'Markov Simulation - Treatment 2'!$D$4</c:f>
              <c:strCache>
                <c:ptCount val="1"/>
                <c:pt idx="0">
                  <c:v>Dead</c:v>
                </c:pt>
              </c:strCache>
            </c:strRef>
          </c:tx>
          <c:spPr>
            <a:ln w="34925" cap="rnd">
              <a:solidFill>
                <a:srgbClr val="00B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'Markov Simulation - Treatment 2'!$D$5:$D$105</c:f>
              <c:numCache>
                <c:formatCode>0.0000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2.5899999999999999E-2</c:v>
                </c:pt>
                <c:pt idx="3">
                  <c:v>4.3741000000000002E-2</c:v>
                </c:pt>
                <c:pt idx="4">
                  <c:v>6.2064190000000005E-2</c:v>
                </c:pt>
                <c:pt idx="5">
                  <c:v>8.0334918100000013E-2</c:v>
                </c:pt>
                <c:pt idx="6">
                  <c:v>9.8360076979000011E-2</c:v>
                </c:pt>
                <c:pt idx="7">
                  <c:v>0.11607272960221002</c:v>
                </c:pt>
                <c:pt idx="8">
                  <c:v>0.13345249306579393</c:v>
                </c:pt>
                <c:pt idx="9">
                  <c:v>0.15049610843098088</c:v>
                </c:pt>
                <c:pt idx="10">
                  <c:v>0.16720656289478047</c:v>
                </c:pt>
                <c:pt idx="11">
                  <c:v>0.18358907021256618</c:v>
                </c:pt>
                <c:pt idx="12">
                  <c:v>0.19964958639389591</c:v>
                </c:pt>
                <c:pt idx="13">
                  <c:v>0.21539426258672548</c:v>
                </c:pt>
                <c:pt idx="14">
                  <c:v>0.23082924438293151</c:v>
                </c:pt>
                <c:pt idx="15">
                  <c:v>0.24596059915552823</c:v>
                </c:pt>
                <c:pt idx="16">
                  <c:v>0.26079429069558874</c:v>
                </c:pt>
                <c:pt idx="17">
                  <c:v>0.27533617130508137</c:v>
                </c:pt>
                <c:pt idx="18">
                  <c:v>0.28959198031377847</c:v>
                </c:pt>
                <c:pt idx="19">
                  <c:v>0.30356734494263948</c:v>
                </c:pt>
                <c:pt idx="20">
                  <c:v>0.31726778200684996</c:v>
                </c:pt>
                <c:pt idx="21">
                  <c:v>0.33069869990203493</c:v>
                </c:pt>
                <c:pt idx="22">
                  <c:v>0.34386540066846472</c:v>
                </c:pt>
                <c:pt idx="23">
                  <c:v>0.3567730820579299</c:v>
                </c:pt>
                <c:pt idx="24">
                  <c:v>0.36942683957595374</c:v>
                </c:pt>
                <c:pt idx="25">
                  <c:v>0.38183166848974376</c:v>
                </c:pt>
                <c:pt idx="26">
                  <c:v>0.39399246579882846</c:v>
                </c:pt>
                <c:pt idx="27">
                  <c:v>0.40591403216773531</c:v>
                </c:pt>
                <c:pt idx="28">
                  <c:v>0.41760107382094724</c:v>
                </c:pt>
                <c:pt idx="29">
                  <c:v>0.42905820440069148</c:v>
                </c:pt>
                <c:pt idx="30">
                  <c:v>0.44028994678822225</c:v>
                </c:pt>
                <c:pt idx="31">
                  <c:v>0.45130073488928946</c:v>
                </c:pt>
                <c:pt idx="32">
                  <c:v>0.46209491538448905</c:v>
                </c:pt>
                <c:pt idx="33">
                  <c:v>0.47267674944518173</c:v>
                </c:pt>
                <c:pt idx="34">
                  <c:v>0.48305041441565649</c:v>
                </c:pt>
                <c:pt idx="35">
                  <c:v>0.4932200054622024</c:v>
                </c:pt>
                <c:pt idx="36">
                  <c:v>0.50318953718973936</c:v>
                </c:pt>
                <c:pt idx="37">
                  <c:v>0.51296294522664598</c:v>
                </c:pt>
                <c:pt idx="38">
                  <c:v>0.52254408777841055</c:v>
                </c:pt>
                <c:pt idx="39">
                  <c:v>0.5319367471507177</c:v>
                </c:pt>
                <c:pt idx="40">
                  <c:v>0.54114463124257295</c:v>
                </c:pt>
                <c:pt idx="41">
                  <c:v>0.55017137501005342</c:v>
                </c:pt>
                <c:pt idx="42">
                  <c:v>0.55902054190126371</c:v>
                </c:pt>
                <c:pt idx="43">
                  <c:v>0.56769562526306261</c:v>
                </c:pt>
                <c:pt idx="44">
                  <c:v>0.57620004972011662</c:v>
                </c:pt>
                <c:pt idx="45">
                  <c:v>0.58453717252682358</c:v>
                </c:pt>
                <c:pt idx="46">
                  <c:v>0.59271028489264155</c:v>
                </c:pt>
                <c:pt idx="47">
                  <c:v>0.60072261328134524</c:v>
                </c:pt>
                <c:pt idx="48">
                  <c:v>0.60857732068472281</c:v>
                </c:pt>
                <c:pt idx="49">
                  <c:v>0.61627750787121627</c:v>
                </c:pt>
                <c:pt idx="50">
                  <c:v>0.62382621460999843</c:v>
                </c:pt>
                <c:pt idx="51">
                  <c:v>0.63122642087096914</c:v>
                </c:pt>
                <c:pt idx="52">
                  <c:v>0.63848104800114491</c:v>
                </c:pt>
                <c:pt idx="53">
                  <c:v>0.64559295987790644</c:v>
                </c:pt>
                <c:pt idx="54">
                  <c:v>0.65256496403955877</c:v>
                </c:pt>
                <c:pt idx="55">
                  <c:v>0.65939981279365101</c:v>
                </c:pt>
                <c:pt idx="56">
                  <c:v>0.66610020430349282</c:v>
                </c:pt>
                <c:pt idx="57">
                  <c:v>0.67266878365329619</c:v>
                </c:pt>
                <c:pt idx="58">
                  <c:v>0.67910814389236407</c:v>
                </c:pt>
                <c:pt idx="59">
                  <c:v>0.68542082705873697</c:v>
                </c:pt>
                <c:pt idx="60">
                  <c:v>0.69160932518270213</c:v>
                </c:pt>
                <c:pt idx="61">
                  <c:v>0.69767608127056158</c:v>
                </c:pt>
                <c:pt idx="62">
                  <c:v>0.70362349026904691</c:v>
                </c:pt>
                <c:pt idx="63">
                  <c:v>0.70945390001076181</c:v>
                </c:pt>
                <c:pt idx="64">
                  <c:v>0.71516961214102581</c:v>
                </c:pt>
                <c:pt idx="65">
                  <c:v>0.72077288302648479</c:v>
                </c:pt>
                <c:pt idx="66">
                  <c:v>0.72626592464584672</c:v>
                </c:pt>
                <c:pt idx="67">
                  <c:v>0.73165090546309497</c:v>
                </c:pt>
                <c:pt idx="68">
                  <c:v>0.73692995128352334</c:v>
                </c:pt>
                <c:pt idx="69">
                  <c:v>0.74210514609293088</c:v>
                </c:pt>
                <c:pt idx="70">
                  <c:v>0.74717853288030789</c:v>
                </c:pt>
                <c:pt idx="71">
                  <c:v>0.75215211444433749</c:v>
                </c:pt>
                <c:pt idx="72">
                  <c:v>0.75702785418403207</c:v>
                </c:pt>
                <c:pt idx="73">
                  <c:v>0.76180767687381534</c:v>
                </c:pt>
                <c:pt idx="74">
                  <c:v>0.7664934694233575</c:v>
                </c:pt>
                <c:pt idx="75">
                  <c:v>0.77108708162246198</c:v>
                </c:pt>
                <c:pt idx="76">
                  <c:v>0.77559032687129892</c:v>
                </c:pt>
                <c:pt idx="77">
                  <c:v>0.78000498289627329</c:v>
                </c:pt>
                <c:pt idx="78">
                  <c:v>0.7843327924518102</c:v>
                </c:pt>
                <c:pt idx="79">
                  <c:v>0.78857546400833434</c:v>
                </c:pt>
                <c:pt idx="80">
                  <c:v>0.79273467242671536</c:v>
                </c:pt>
                <c:pt idx="81">
                  <c:v>0.79681205961944535</c:v>
                </c:pt>
                <c:pt idx="82">
                  <c:v>0.80080923519880964</c:v>
                </c:pt>
                <c:pt idx="83">
                  <c:v>0.80472777711230603</c:v>
                </c:pt>
                <c:pt idx="84">
                  <c:v>0.80856923226556454</c:v>
                </c:pt>
                <c:pt idx="85">
                  <c:v>0.81233511713301243</c:v>
                </c:pt>
                <c:pt idx="86">
                  <c:v>0.81602691835652619</c:v>
                </c:pt>
                <c:pt idx="87">
                  <c:v>0.81964609333230665</c:v>
                </c:pt>
                <c:pt idx="88">
                  <c:v>0.82319407078620888</c:v>
                </c:pt>
                <c:pt idx="89">
                  <c:v>0.82667225133775402</c:v>
                </c:pt>
                <c:pt idx="90">
                  <c:v>0.83008200805304588</c:v>
                </c:pt>
                <c:pt idx="91">
                  <c:v>0.83342468698680994</c:v>
                </c:pt>
                <c:pt idx="92">
                  <c:v>0.83670160771376956</c:v>
                </c:pt>
                <c:pt idx="93">
                  <c:v>0.83991406384956901</c:v>
                </c:pt>
                <c:pt idx="94">
                  <c:v>0.84306332356144809</c:v>
                </c:pt>
                <c:pt idx="95">
                  <c:v>0.84615063006887115</c:v>
                </c:pt>
                <c:pt idx="96">
                  <c:v>0.84917720213430725</c:v>
                </c:pt>
                <c:pt idx="97">
                  <c:v>0.85214423454435595</c:v>
                </c:pt>
                <c:pt idx="98">
                  <c:v>0.85505289858140754</c:v>
                </c:pt>
                <c:pt idx="99">
                  <c:v>0.85790434248602565</c:v>
                </c:pt>
                <c:pt idx="100">
                  <c:v>0.86069969191023254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7E-43EF-99F5-64ED914623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8618831"/>
        <c:axId val="2116146432"/>
      </c:lineChart>
      <c:catAx>
        <c:axId val="1008618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146432"/>
        <c:crosses val="autoZero"/>
        <c:auto val="1"/>
        <c:lblAlgn val="ctr"/>
        <c:lblOffset val="100"/>
        <c:noMultiLvlLbl val="0"/>
      </c:catAx>
      <c:valAx>
        <c:axId val="211614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618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BE038-4255-6241-B9FC-03AB87A0C6F7}" type="datetimeFigureOut">
              <a:rPr lang="en-US" smtClean="0">
                <a:latin typeface="Arial"/>
              </a:rPr>
              <a:t>4/23/2024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969C6-0B9F-7544-A0A0-9856DF52523E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07711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D0B6771E-1346-9143-B102-CAB35990CCFA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88157673-C51A-5A4F-A267-2EF8B0C08C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694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33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133" algn="l" defTabSz="457133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266" algn="l" defTabSz="457133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399" algn="l" defTabSz="457133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533" algn="l" defTabSz="457133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5665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98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32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65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57673-C51A-5A4F-A267-2EF8B0C08C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8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57673-C51A-5A4F-A267-2EF8B0C08C0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4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6" y="192246"/>
            <a:ext cx="1467612" cy="28803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1487385"/>
            <a:ext cx="8573264" cy="1496592"/>
          </a:xfrm>
        </p:spPr>
        <p:txBody>
          <a:bodyPr lIns="0" tIns="0" rIns="0" bIns="0" anchor="b" anchorCtr="1">
            <a:noAutofit/>
          </a:bodyPr>
          <a:lstStyle>
            <a:lvl1pPr algn="ctr">
              <a:lnSpc>
                <a:spcPts val="2850"/>
              </a:lnSpc>
              <a:defRPr sz="3300" b="1" cap="all" baseline="0">
                <a:solidFill>
                  <a:srgbClr val="006C92"/>
                </a:solidFill>
                <a:latin typeface="calibri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3029822"/>
            <a:ext cx="8573264" cy="1465338"/>
          </a:xfrm>
        </p:spPr>
        <p:txBody>
          <a:bodyPr lIns="0" tIns="0" rIns="0" bIns="0" anchor="t" anchorCtr="1">
            <a:noAutofit/>
          </a:bodyPr>
          <a:lstStyle>
            <a:lvl1pPr marL="0" indent="0" algn="ctr">
              <a:lnSpc>
                <a:spcPts val="1350"/>
              </a:lnSpc>
              <a:spcBef>
                <a:spcPts val="0"/>
              </a:spcBef>
              <a:buNone/>
              <a:defRPr sz="1500" baseline="0">
                <a:solidFill>
                  <a:srgbClr val="006C92"/>
                </a:solidFill>
                <a:latin typeface="Calibri" charset="0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6550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79" y="2071596"/>
            <a:ext cx="4892040" cy="96012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3141363"/>
            <a:ext cx="8573264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006C9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4353529"/>
            <a:ext cx="8573264" cy="56233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006C92"/>
                </a:solidFill>
                <a:latin typeface="+mj-lt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9352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08" y="2075688"/>
            <a:ext cx="4892040" cy="96012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3141363"/>
            <a:ext cx="8573264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4353529"/>
            <a:ext cx="8573264" cy="56233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FFFFFF"/>
                </a:solidFill>
                <a:latin typeface="+mj-lt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5586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4321" y="985478"/>
            <a:ext cx="8607993" cy="2650991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rgbClr val="006C92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Add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74321" y="3824935"/>
            <a:ext cx="8607993" cy="1062111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940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" y="2"/>
            <a:ext cx="4570833" cy="514207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869706" y="194620"/>
            <a:ext cx="4376661" cy="1179464"/>
          </a:xfrm>
          <a:solidFill>
            <a:srgbClr val="006C92"/>
          </a:solidFill>
        </p:spPr>
        <p:txBody>
          <a:bodyPr lIns="182880" tIns="182880" rIns="27432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48410" y="1504150"/>
            <a:ext cx="3766584" cy="3417474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3287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" y="2"/>
            <a:ext cx="4570833" cy="514207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869706" y="194620"/>
            <a:ext cx="4376661" cy="1179464"/>
          </a:xfrm>
          <a:solidFill>
            <a:schemeClr val="bg1"/>
          </a:solidFill>
        </p:spPr>
        <p:txBody>
          <a:bodyPr lIns="182880" tIns="182880" rIns="27432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rgbClr val="13294A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48410" y="1504150"/>
            <a:ext cx="3766584" cy="3417474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3926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" y="2"/>
            <a:ext cx="4570833" cy="5142075"/>
          </a:xfrm>
          <a:blipFill rotWithShape="1">
            <a:blip r:embed="rId3"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869706" y="194620"/>
            <a:ext cx="4376661" cy="1179464"/>
          </a:xfrm>
          <a:solidFill>
            <a:schemeClr val="bg1"/>
          </a:solidFill>
        </p:spPr>
        <p:txBody>
          <a:bodyPr lIns="182880" tIns="182880" rIns="27432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rgbClr val="006C9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48410" y="1504150"/>
            <a:ext cx="3766584" cy="3417474"/>
          </a:xfrm>
        </p:spPr>
        <p:txBody>
          <a:bodyPr lIns="0" tIns="0" rIns="0" bIns="0"/>
          <a:lstStyle>
            <a:lvl1pPr marL="257175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1pPr>
            <a:lvl2pPr marL="51430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2pPr>
            <a:lvl3pPr marL="77143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3pPr>
            <a:lvl4pPr marL="1028560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4pPr>
            <a:lvl5pPr marL="1285688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6764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4573168" y="2"/>
            <a:ext cx="4570833" cy="514207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-86497" y="194620"/>
            <a:ext cx="4376661" cy="1179464"/>
          </a:xfrm>
          <a:solidFill>
            <a:srgbClr val="006C92"/>
          </a:solidFill>
        </p:spPr>
        <p:txBody>
          <a:bodyPr lIns="457200" tIns="182880" rIns="18288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65760" y="1504150"/>
            <a:ext cx="3924404" cy="3417474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1981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4573168" y="2"/>
            <a:ext cx="4570833" cy="514207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-86497" y="194620"/>
            <a:ext cx="4376661" cy="1179464"/>
          </a:xfrm>
          <a:solidFill>
            <a:schemeClr val="bg1"/>
          </a:solidFill>
        </p:spPr>
        <p:txBody>
          <a:bodyPr lIns="457200" tIns="182880" rIns="18288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rgbClr val="13294A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65760" y="1504150"/>
            <a:ext cx="3924404" cy="3417474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6411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4573168" y="2"/>
            <a:ext cx="4570833" cy="514207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-86497" y="194620"/>
            <a:ext cx="4376661" cy="1179464"/>
          </a:xfrm>
          <a:solidFill>
            <a:schemeClr val="bg1"/>
          </a:solidFill>
        </p:spPr>
        <p:txBody>
          <a:bodyPr lIns="457200" tIns="182880" rIns="18288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rgbClr val="006C9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65760" y="1504150"/>
            <a:ext cx="3924404" cy="3417474"/>
          </a:xfrm>
        </p:spPr>
        <p:txBody>
          <a:bodyPr lIns="0" tIns="0" rIns="0" bIns="0"/>
          <a:lstStyle>
            <a:lvl1pPr marL="257175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1pPr>
            <a:lvl2pPr marL="51430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2pPr>
            <a:lvl3pPr marL="77143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3pPr>
            <a:lvl4pPr marL="1028560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4pPr>
            <a:lvl5pPr marL="1285688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97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7500" y="1014293"/>
            <a:ext cx="4760913" cy="3872753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rgbClr val="006C92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Add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293894" y="1014293"/>
            <a:ext cx="3588420" cy="3872753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4787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" y="192246"/>
            <a:ext cx="1467612" cy="28803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1487385"/>
            <a:ext cx="8573264" cy="1496592"/>
          </a:xfrm>
        </p:spPr>
        <p:txBody>
          <a:bodyPr lIns="0" tIns="0" rIns="0" bIns="0" anchor="b" anchorCtr="1">
            <a:noAutofit/>
          </a:bodyPr>
          <a:lstStyle>
            <a:lvl1pPr algn="ctr">
              <a:lnSpc>
                <a:spcPts val="2850"/>
              </a:lnSpc>
              <a:defRPr sz="3300" b="1" cap="all" baseline="0">
                <a:solidFill>
                  <a:srgbClr val="FFFFFF"/>
                </a:solidFill>
                <a:latin typeface="calibri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3029822"/>
            <a:ext cx="8573264" cy="1465338"/>
          </a:xfrm>
        </p:spPr>
        <p:txBody>
          <a:bodyPr lIns="0" tIns="0" rIns="0" bIns="0" anchor="t" anchorCtr="1">
            <a:noAutofit/>
          </a:bodyPr>
          <a:lstStyle>
            <a:lvl1pPr marL="0" indent="0" algn="ctr">
              <a:lnSpc>
                <a:spcPts val="1350"/>
              </a:lnSpc>
              <a:spcBef>
                <a:spcPts val="0"/>
              </a:spcBef>
              <a:buNone/>
              <a:defRPr sz="1500" baseline="0">
                <a:solidFill>
                  <a:srgbClr val="FFFFFF"/>
                </a:solidFill>
                <a:latin typeface="Calibri" charset="0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95533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7500" y="1014293"/>
            <a:ext cx="4760913" cy="3872753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13294A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293894" y="1014293"/>
            <a:ext cx="3588420" cy="3872753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3742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7500" y="1014293"/>
            <a:ext cx="4760913" cy="3872753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006C9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293894" y="1014293"/>
            <a:ext cx="3588420" cy="3872753"/>
          </a:xfrm>
        </p:spPr>
        <p:txBody>
          <a:bodyPr lIns="0" tIns="0" rIns="0" bIns="0"/>
          <a:lstStyle>
            <a:lvl1pPr marL="257175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1pPr>
            <a:lvl2pPr marL="51430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2pPr>
            <a:lvl3pPr marL="77143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3pPr>
            <a:lvl4pPr marL="1028560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4pPr>
            <a:lvl5pPr marL="1285688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1010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149207" y="1014293"/>
            <a:ext cx="4733107" cy="3872753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rgbClr val="006C92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Add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46509" y="1014293"/>
            <a:ext cx="3588420" cy="3872753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3333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149207" y="1025819"/>
            <a:ext cx="4700588" cy="3863822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13294A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46509" y="1025818"/>
            <a:ext cx="3588420" cy="3861227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367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149207" y="1025819"/>
            <a:ext cx="4700588" cy="3863822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006C9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46509" y="1025818"/>
            <a:ext cx="3588420" cy="3861227"/>
          </a:xfrm>
        </p:spPr>
        <p:txBody>
          <a:bodyPr lIns="0" tIns="0" rIns="0" bIns="0"/>
          <a:lstStyle>
            <a:lvl1pPr marL="257175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1pPr>
            <a:lvl2pPr marL="51430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2pPr>
            <a:lvl3pPr marL="77143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3pPr>
            <a:lvl4pPr marL="1028560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4pPr>
            <a:lvl5pPr marL="1285688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3292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4321" y="985478"/>
            <a:ext cx="8607993" cy="2650991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rgbClr val="006C92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Add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74321" y="3824935"/>
            <a:ext cx="8607993" cy="1062111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7022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4321" y="985478"/>
            <a:ext cx="8607993" cy="2650991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13294A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74321" y="3824935"/>
            <a:ext cx="8607993" cy="1062111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8338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4321" y="985478"/>
            <a:ext cx="8607993" cy="2650991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006C92"/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74321" y="3824935"/>
            <a:ext cx="8607993" cy="1062111"/>
          </a:xfrm>
        </p:spPr>
        <p:txBody>
          <a:bodyPr lIns="0" tIns="0" rIns="0" bIns="0"/>
          <a:lstStyle>
            <a:lvl1pPr marL="257175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1pPr>
            <a:lvl2pPr marL="51430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2pPr>
            <a:lvl3pPr marL="77143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3pPr>
            <a:lvl4pPr marL="1028560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4pPr>
            <a:lvl5pPr marL="1285688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8276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7600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77AE-2C92-2A41-9C77-E401A856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0F3E9-B8C6-5B4B-B85F-202614838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63045-266B-6646-875A-4AED14AF9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DBBBD-93AE-2947-8A86-5D018E51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07DE-719F-5242-9E00-A19B77ADBD3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AC094-E8B9-9445-A907-06E77FC7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8C37E-2A76-5144-8915-E599BF55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CAD7-A42A-8349-A888-9DC883F45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0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1487385"/>
            <a:ext cx="8573264" cy="1496592"/>
          </a:xfrm>
        </p:spPr>
        <p:txBody>
          <a:bodyPr lIns="0" tIns="0" rIns="0" bIns="0" anchor="b" anchorCtr="1">
            <a:noAutofit/>
          </a:bodyPr>
          <a:lstStyle>
            <a:lvl1pPr algn="ctr">
              <a:lnSpc>
                <a:spcPts val="2850"/>
              </a:lnSpc>
              <a:defRPr sz="3300" b="1" cap="all" baseline="0">
                <a:solidFill>
                  <a:srgbClr val="FFFFFF"/>
                </a:solidFill>
                <a:latin typeface="calibri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3029822"/>
            <a:ext cx="8573264" cy="1465338"/>
          </a:xfrm>
        </p:spPr>
        <p:txBody>
          <a:bodyPr lIns="0" tIns="0" rIns="0" bIns="0" anchor="t" anchorCtr="1">
            <a:noAutofit/>
          </a:bodyPr>
          <a:lstStyle>
            <a:lvl1pPr marL="0" indent="0" algn="ctr">
              <a:lnSpc>
                <a:spcPts val="1350"/>
              </a:lnSpc>
              <a:spcBef>
                <a:spcPts val="0"/>
              </a:spcBef>
              <a:buNone/>
              <a:defRPr sz="1500" baseline="0">
                <a:solidFill>
                  <a:srgbClr val="FFFFFF"/>
                </a:solidFill>
                <a:latin typeface="Calibri" charset="0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" y="192246"/>
            <a:ext cx="1467612" cy="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795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2BE89-8763-4CC7-A7F8-C699952D1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52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-Contact-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4249" y="807547"/>
            <a:ext cx="8520073" cy="408526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1500"/>
              </a:lnSpc>
              <a:spcBef>
                <a:spcPts val="278"/>
              </a:spcBef>
              <a:buFontTx/>
              <a:buNone/>
              <a:defRPr sz="1500" baseline="0">
                <a:solidFill>
                  <a:srgbClr val="006C92"/>
                </a:solidFill>
                <a:latin typeface="Calibri" charset="0"/>
                <a:cs typeface="Arial"/>
              </a:defRPr>
            </a:lvl1pPr>
            <a:lvl2pPr>
              <a:defRPr>
                <a:solidFill>
                  <a:schemeClr val="bg2"/>
                </a:solidFill>
                <a:latin typeface="+mn-lt"/>
              </a:defRPr>
            </a:lvl2pPr>
            <a:lvl3pPr>
              <a:defRPr>
                <a:solidFill>
                  <a:schemeClr val="bg2"/>
                </a:solidFill>
                <a:latin typeface="+mn-lt"/>
              </a:defRPr>
            </a:lvl3pPr>
            <a:lvl4pPr>
              <a:defRPr>
                <a:solidFill>
                  <a:schemeClr val="bg2"/>
                </a:solidFill>
                <a:latin typeface="+mn-lt"/>
              </a:defRPr>
            </a:lvl4pPr>
            <a:lvl5pPr>
              <a:defRPr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6" y="192246"/>
            <a:ext cx="1467612" cy="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330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182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4249" y="807547"/>
            <a:ext cx="8520073" cy="408526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1500"/>
              </a:lnSpc>
              <a:spcBef>
                <a:spcPts val="278"/>
              </a:spcBef>
              <a:buFontTx/>
              <a:buNone/>
              <a:defRPr sz="1500" baseline="0">
                <a:solidFill>
                  <a:srgbClr val="FFFFFF"/>
                </a:solidFill>
                <a:latin typeface="Calibri" charset="0"/>
                <a:cs typeface="Arial"/>
              </a:defRPr>
            </a:lvl1pPr>
            <a:lvl2pPr>
              <a:defRPr>
                <a:solidFill>
                  <a:schemeClr val="bg2"/>
                </a:solidFill>
                <a:latin typeface="+mn-lt"/>
              </a:defRPr>
            </a:lvl2pPr>
            <a:lvl3pPr>
              <a:defRPr>
                <a:solidFill>
                  <a:schemeClr val="bg2"/>
                </a:solidFill>
                <a:latin typeface="+mn-lt"/>
              </a:defRPr>
            </a:lvl3pPr>
            <a:lvl4pPr>
              <a:defRPr>
                <a:solidFill>
                  <a:schemeClr val="bg2"/>
                </a:solidFill>
                <a:latin typeface="+mn-lt"/>
              </a:defRPr>
            </a:lvl4pPr>
            <a:lvl5pPr>
              <a:defRPr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" y="192246"/>
            <a:ext cx="1467612" cy="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880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006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4249" y="807547"/>
            <a:ext cx="8520073" cy="408526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1500"/>
              </a:lnSpc>
              <a:spcBef>
                <a:spcPts val="278"/>
              </a:spcBef>
              <a:buFontTx/>
              <a:buNone/>
              <a:defRPr sz="1500" baseline="0">
                <a:solidFill>
                  <a:srgbClr val="FFFFFF"/>
                </a:solidFill>
                <a:latin typeface="Calibri" charset="0"/>
                <a:cs typeface="Arial"/>
              </a:defRPr>
            </a:lvl1pPr>
            <a:lvl2pPr>
              <a:defRPr>
                <a:solidFill>
                  <a:schemeClr val="bg2"/>
                </a:solidFill>
                <a:latin typeface="+mn-lt"/>
              </a:defRPr>
            </a:lvl2pPr>
            <a:lvl3pPr>
              <a:defRPr>
                <a:solidFill>
                  <a:schemeClr val="bg2"/>
                </a:solidFill>
                <a:latin typeface="+mn-lt"/>
              </a:defRPr>
            </a:lvl3pPr>
            <a:lvl4pPr>
              <a:defRPr>
                <a:solidFill>
                  <a:schemeClr val="bg2"/>
                </a:solidFill>
                <a:latin typeface="+mn-lt"/>
              </a:defRPr>
            </a:lvl4pPr>
            <a:lvl5pPr>
              <a:defRPr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" y="192246"/>
            <a:ext cx="1467612" cy="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316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60" y="2322746"/>
            <a:ext cx="3424428" cy="6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878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182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434" y="2321433"/>
            <a:ext cx="3424428" cy="6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232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6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434" y="2321433"/>
            <a:ext cx="3424428" cy="6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-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91" y="4715328"/>
            <a:ext cx="1530858" cy="29159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88702" y="1383672"/>
            <a:ext cx="8548212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006C9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702" y="2595839"/>
            <a:ext cx="8548212" cy="1714904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006C92"/>
                </a:solidFill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365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056" y="4718304"/>
            <a:ext cx="1530858" cy="2915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88702" y="1383672"/>
            <a:ext cx="8548212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702" y="2595839"/>
            <a:ext cx="8548212" cy="1714904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FFFFFF"/>
                </a:solidFill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592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056" y="4718304"/>
            <a:ext cx="1530858" cy="291592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88702" y="1383672"/>
            <a:ext cx="8548212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702" y="2595839"/>
            <a:ext cx="8548212" cy="1714904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FFFFFF"/>
                </a:solidFill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5880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035DA-2660-4EDC-B508-2F2F92A3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26B0-56C6-4BE7-B2F6-ADBC1FDD1AB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A5B84-906C-4234-A019-CD6BDD0D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635A8-7C87-4210-8FA6-75315CE1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8B7F-BA5D-479A-BF02-149C05DC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3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126E-D3D3-41A5-9752-F2D8A9FF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4536-7626-4D45-A23B-07B74A8C0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DCBA6-72C5-411A-98A8-AE6C10A0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26B0-56C6-4BE7-B2F6-ADBC1FDD1AB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92137-B48E-4F31-8820-B6FB7C80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F7D6F-9855-44BB-B3D4-9B6F4222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8B7F-BA5D-479A-BF02-149C05DC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8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48828"/>
            <a:ext cx="7696200" cy="365522"/>
          </a:xfrm>
          <a:prstGeom prst="rect">
            <a:avLst/>
          </a:prstGeom>
        </p:spPr>
        <p:txBody>
          <a:bodyPr vert="horz"/>
          <a:lstStyle>
            <a:lvl1pPr algn="l">
              <a:defRPr sz="1238" cap="all" baseline="0">
                <a:solidFill>
                  <a:schemeClr val="bg1"/>
                </a:solidFill>
                <a:latin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90600" y="857250"/>
            <a:ext cx="7696200" cy="3886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74782"/>
                </a:solidFill>
                <a:latin typeface="Georgia"/>
              </a:defRPr>
            </a:lvl1pPr>
            <a:lvl2pPr>
              <a:defRPr>
                <a:latin typeface="Georgia"/>
              </a:defRPr>
            </a:lvl2pPr>
            <a:lvl3pPr>
              <a:defRPr>
                <a:latin typeface="Georgia"/>
              </a:defRPr>
            </a:lvl3pPr>
            <a:lvl4pPr>
              <a:defRPr>
                <a:latin typeface="Georgia"/>
              </a:defRPr>
            </a:lvl4pPr>
            <a:lvl5pPr>
              <a:defRPr>
                <a:latin typeface="Georgi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DOCUMENT TYPE/STATUS</a:t>
            </a:r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9F25A-84D3-4F9E-BD6A-3ADD05BBF9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51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5967" y="205979"/>
            <a:ext cx="8229600" cy="857250"/>
          </a:xfrm>
          <a:prstGeom prst="rect">
            <a:avLst/>
          </a:prstGeom>
        </p:spPr>
        <p:txBody>
          <a:bodyPr vert="horz" lIns="91430" tIns="0" rIns="9143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967" y="1200155"/>
            <a:ext cx="8229600" cy="3692654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042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31" r:id="rId4"/>
    <p:sldLayoutId id="2147483758" r:id="rId5"/>
    <p:sldLayoutId id="2147483759" r:id="rId6"/>
    <p:sldLayoutId id="2147483786" r:id="rId7"/>
    <p:sldLayoutId id="2147483787" r:id="rId8"/>
    <p:sldLayoutId id="2147483788" r:id="rId9"/>
    <p:sldLayoutId id="2147483760" r:id="rId10"/>
    <p:sldLayoutId id="2147483762" r:id="rId11"/>
    <p:sldLayoutId id="2147483789" r:id="rId12"/>
  </p:sldLayoutIdLst>
  <p:hf hdr="0" dt="0"/>
  <p:txStyles>
    <p:titleStyle>
      <a:lvl1pPr algn="l" defTabSz="257129" rtl="0" eaLnBrk="1" latinLnBrk="0" hangingPunct="1">
        <a:spcBef>
          <a:spcPct val="0"/>
        </a:spcBef>
        <a:buNone/>
        <a:defRPr sz="1856" kern="1200" baseline="0">
          <a:solidFill>
            <a:schemeClr val="tx1"/>
          </a:solidFill>
          <a:latin typeface="calibri" charset="0"/>
          <a:ea typeface="+mj-ea"/>
          <a:cs typeface="+mj-cs"/>
        </a:defRPr>
      </a:lvl1pPr>
    </p:titleStyle>
    <p:bodyStyle>
      <a:lvl1pPr marL="192846" indent="-192846" algn="l" defTabSz="257129" rtl="0" eaLnBrk="1" latinLnBrk="0" hangingPunct="1">
        <a:spcBef>
          <a:spcPct val="20000"/>
        </a:spcBef>
        <a:buFont typeface="Arial"/>
        <a:buChar char="•"/>
        <a:defRPr sz="900" kern="1200" baseline="0">
          <a:solidFill>
            <a:schemeClr val="tx1"/>
          </a:solidFill>
          <a:latin typeface="Calibri" charset="0"/>
          <a:ea typeface="+mn-ea"/>
          <a:cs typeface="+mn-cs"/>
        </a:defRPr>
      </a:lvl1pPr>
      <a:lvl2pPr marL="417833" indent="-160706" algn="l" defTabSz="257129" rtl="0" eaLnBrk="1" latinLnBrk="0" hangingPunct="1">
        <a:spcBef>
          <a:spcPct val="20000"/>
        </a:spcBef>
        <a:buFont typeface="Arial"/>
        <a:buChar char="•"/>
        <a:defRPr sz="900" kern="1200" baseline="0">
          <a:solidFill>
            <a:schemeClr val="tx1"/>
          </a:solidFill>
          <a:latin typeface="Calibri" charset="0"/>
          <a:ea typeface="+mn-ea"/>
          <a:cs typeface="+mn-cs"/>
        </a:defRPr>
      </a:lvl2pPr>
      <a:lvl3pPr marL="642822" indent="-128565" algn="l" defTabSz="257129" rtl="0" eaLnBrk="1" latinLnBrk="0" hangingPunct="1">
        <a:spcBef>
          <a:spcPct val="20000"/>
        </a:spcBef>
        <a:buFont typeface="Arial"/>
        <a:buChar char="•"/>
        <a:defRPr sz="844" kern="1200" baseline="0">
          <a:solidFill>
            <a:schemeClr val="tx1"/>
          </a:solidFill>
          <a:latin typeface="Calibri" charset="0"/>
          <a:ea typeface="+mn-ea"/>
          <a:cs typeface="+mn-cs"/>
        </a:defRPr>
      </a:lvl3pPr>
      <a:lvl4pPr marL="899950" indent="-128565" algn="l" defTabSz="257129" rtl="0" eaLnBrk="1" latinLnBrk="0" hangingPunct="1">
        <a:spcBef>
          <a:spcPct val="20000"/>
        </a:spcBef>
        <a:buFont typeface="Arial"/>
        <a:buChar char="•"/>
        <a:defRPr sz="731" kern="1200" baseline="0">
          <a:solidFill>
            <a:schemeClr val="tx1"/>
          </a:solidFill>
          <a:latin typeface="Calibri" charset="0"/>
          <a:ea typeface="+mn-ea"/>
          <a:cs typeface="+mn-cs"/>
        </a:defRPr>
      </a:lvl4pPr>
      <a:lvl5pPr marL="1157078" indent="-128565" algn="l" defTabSz="257129" rtl="0" eaLnBrk="1" latinLnBrk="0" hangingPunct="1">
        <a:spcBef>
          <a:spcPct val="20000"/>
        </a:spcBef>
        <a:buFont typeface="Arial"/>
        <a:buChar char="•"/>
        <a:defRPr sz="675" kern="1200" baseline="0">
          <a:solidFill>
            <a:schemeClr val="tx1"/>
          </a:solidFill>
          <a:latin typeface="Calibri" charset="0"/>
          <a:ea typeface="+mn-ea"/>
          <a:cs typeface="+mn-cs"/>
        </a:defRPr>
      </a:lvl5pPr>
      <a:lvl6pPr marL="1414207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35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64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592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2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25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386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514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642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77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79989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027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371" y="114300"/>
            <a:ext cx="8528424" cy="685800"/>
          </a:xfrm>
          <a:prstGeom prst="rect">
            <a:avLst/>
          </a:prstGeom>
        </p:spPr>
        <p:txBody>
          <a:bodyPr vert="horz" lIns="0" tIns="0" rIns="91430" bIns="0" rtlCol="0" anchor="b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371" y="1218031"/>
            <a:ext cx="8518524" cy="3674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092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6" r:id="rId2"/>
    <p:sldLayoutId id="2147483757" r:id="rId3"/>
    <p:sldLayoutId id="2147483768" r:id="rId4"/>
    <p:sldLayoutId id="2147483770" r:id="rId5"/>
    <p:sldLayoutId id="2147483769" r:id="rId6"/>
    <p:sldLayoutId id="214748374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1" r:id="rId13"/>
    <p:sldLayoutId id="2147483772" r:id="rId14"/>
    <p:sldLayoutId id="2147483767" r:id="rId15"/>
    <p:sldLayoutId id="2147483747" r:id="rId16"/>
    <p:sldLayoutId id="2147483780" r:id="rId17"/>
    <p:sldLayoutId id="2147483781" r:id="rId18"/>
  </p:sldLayoutIdLst>
  <p:hf hdr="0" dt="0"/>
  <p:txStyles>
    <p:titleStyle>
      <a:lvl1pPr algn="l" defTabSz="257129" rtl="0" eaLnBrk="1" latinLnBrk="0" hangingPunct="1">
        <a:lnSpc>
          <a:spcPts val="1688"/>
        </a:lnSpc>
        <a:spcBef>
          <a:spcPct val="0"/>
        </a:spcBef>
        <a:buNone/>
        <a:defRPr sz="1575" kern="1200" baseline="0">
          <a:solidFill>
            <a:srgbClr val="007DBA"/>
          </a:solidFill>
          <a:latin typeface="calibri" charset="0"/>
          <a:ea typeface="+mj-ea"/>
          <a:cs typeface="+mj-cs"/>
        </a:defRPr>
      </a:lvl1pPr>
    </p:titleStyle>
    <p:bodyStyle>
      <a:lvl1pPr marL="192846" indent="-192846" algn="l" defTabSz="257129" rtl="0" eaLnBrk="1" latinLnBrk="0" hangingPunct="1">
        <a:lnSpc>
          <a:spcPts val="1350"/>
        </a:lnSpc>
        <a:spcBef>
          <a:spcPts val="450"/>
        </a:spcBef>
        <a:spcAft>
          <a:spcPts val="900"/>
        </a:spcAft>
        <a:buFont typeface="Arial"/>
        <a:buChar char="•"/>
        <a:defRPr sz="1500" kern="1200" baseline="0">
          <a:solidFill>
            <a:srgbClr val="006C92"/>
          </a:solidFill>
          <a:latin typeface="Calibri" charset="0"/>
          <a:ea typeface="+mn-ea"/>
          <a:cs typeface="+mn-cs"/>
        </a:defRPr>
      </a:lvl1pPr>
      <a:lvl2pPr marL="417833" indent="-160706" algn="l" defTabSz="257129" rtl="0" eaLnBrk="1" latinLnBrk="0" hangingPunct="1">
        <a:lnSpc>
          <a:spcPts val="1350"/>
        </a:lnSpc>
        <a:spcBef>
          <a:spcPts val="450"/>
        </a:spcBef>
        <a:spcAft>
          <a:spcPts val="900"/>
        </a:spcAft>
        <a:buFont typeface="Arial"/>
        <a:buChar char="•"/>
        <a:defRPr sz="1500" kern="1200" baseline="0">
          <a:solidFill>
            <a:srgbClr val="006C92"/>
          </a:solidFill>
          <a:latin typeface="Calibri" charset="0"/>
          <a:ea typeface="+mn-ea"/>
          <a:cs typeface="+mn-cs"/>
        </a:defRPr>
      </a:lvl2pPr>
      <a:lvl3pPr marL="642822" indent="-128565" algn="l" defTabSz="257129" rtl="0" eaLnBrk="1" latinLnBrk="0" hangingPunct="1">
        <a:lnSpc>
          <a:spcPts val="1350"/>
        </a:lnSpc>
        <a:spcBef>
          <a:spcPts val="450"/>
        </a:spcBef>
        <a:spcAft>
          <a:spcPts val="900"/>
        </a:spcAft>
        <a:buFont typeface="Arial"/>
        <a:buChar char="•"/>
        <a:defRPr sz="1500" kern="1200" baseline="0">
          <a:solidFill>
            <a:srgbClr val="006C92"/>
          </a:solidFill>
          <a:latin typeface="Calibri" charset="0"/>
          <a:ea typeface="+mn-ea"/>
          <a:cs typeface="+mn-cs"/>
        </a:defRPr>
      </a:lvl3pPr>
      <a:lvl4pPr marL="899950" indent="-128565" algn="l" defTabSz="257129" rtl="0" eaLnBrk="1" latinLnBrk="0" hangingPunct="1">
        <a:lnSpc>
          <a:spcPts val="1350"/>
        </a:lnSpc>
        <a:spcBef>
          <a:spcPts val="450"/>
        </a:spcBef>
        <a:spcAft>
          <a:spcPts val="900"/>
        </a:spcAft>
        <a:buFont typeface="Arial"/>
        <a:buChar char="•"/>
        <a:defRPr sz="1500" kern="1200" baseline="0">
          <a:solidFill>
            <a:srgbClr val="006C92"/>
          </a:solidFill>
          <a:latin typeface="Calibri" charset="0"/>
          <a:ea typeface="+mn-ea"/>
          <a:cs typeface="+mn-cs"/>
        </a:defRPr>
      </a:lvl4pPr>
      <a:lvl5pPr marL="1157078" indent="-128565" algn="l" defTabSz="257129" rtl="0" eaLnBrk="1" latinLnBrk="0" hangingPunct="1">
        <a:lnSpc>
          <a:spcPts val="1350"/>
        </a:lnSpc>
        <a:spcBef>
          <a:spcPts val="450"/>
        </a:spcBef>
        <a:spcAft>
          <a:spcPts val="900"/>
        </a:spcAft>
        <a:buFont typeface="Arial"/>
        <a:buChar char="•"/>
        <a:defRPr sz="1500" kern="1200" baseline="0">
          <a:solidFill>
            <a:srgbClr val="006C92"/>
          </a:solidFill>
          <a:latin typeface="Calibri" charset="0"/>
          <a:ea typeface="+mn-ea"/>
          <a:cs typeface="+mn-cs"/>
        </a:defRPr>
      </a:lvl5pPr>
      <a:lvl6pPr marL="1414207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35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64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592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2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25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386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514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642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77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79989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027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5568" userDrawn="1">
          <p15:clr>
            <a:srgbClr val="F26B43"/>
          </p15:clr>
        </p15:guide>
        <p15:guide id="5" orient="horz" pos="468" userDrawn="1">
          <p15:clr>
            <a:srgbClr val="F26B43"/>
          </p15:clr>
        </p15:guide>
        <p15:guide id="7" orient="horz" pos="756" userDrawn="1">
          <p15:clr>
            <a:srgbClr val="F26B43"/>
          </p15:clr>
        </p15:guide>
        <p15:guide id="8" orient="horz" pos="307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17510" y="173013"/>
            <a:ext cx="8518525" cy="857250"/>
          </a:xfrm>
          <a:prstGeom prst="rect">
            <a:avLst/>
          </a:prstGeom>
        </p:spPr>
        <p:txBody>
          <a:bodyPr vert="horz" lIns="0" tIns="45715" rIns="0" bIns="45715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17500" y="1164692"/>
            <a:ext cx="8518524" cy="3394472"/>
          </a:xfrm>
          <a:prstGeom prst="rect">
            <a:avLst/>
          </a:prstGeom>
        </p:spPr>
        <p:txBody>
          <a:bodyPr vert="horz" lIns="0" tIns="45715" rIns="0" bIns="45715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763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52" r:id="rId2"/>
    <p:sldLayoutId id="2147483753" r:id="rId3"/>
    <p:sldLayoutId id="2147483750" r:id="rId4"/>
    <p:sldLayoutId id="2147483754" r:id="rId5"/>
    <p:sldLayoutId id="2147483751" r:id="rId6"/>
  </p:sldLayoutIdLst>
  <p:hf hdr="0" dt="0"/>
  <p:txStyles>
    <p:titleStyle>
      <a:lvl1pPr algn="l" defTabSz="257129" rtl="0" eaLnBrk="1" latinLnBrk="0" hangingPunct="1">
        <a:spcBef>
          <a:spcPct val="0"/>
        </a:spcBef>
        <a:buNone/>
        <a:defRPr sz="1350" kern="1200" baseline="0">
          <a:solidFill>
            <a:srgbClr val="101D3A"/>
          </a:solidFill>
          <a:latin typeface="calibri" charset="0"/>
          <a:ea typeface="+mj-ea"/>
          <a:cs typeface="+mj-cs"/>
        </a:defRPr>
      </a:lvl1pPr>
    </p:titleStyle>
    <p:bodyStyle>
      <a:lvl1pPr marL="192846" indent="-192846" algn="l" defTabSz="257129" rtl="0" eaLnBrk="1" latinLnBrk="0" hangingPunct="1">
        <a:lnSpc>
          <a:spcPct val="90000"/>
        </a:lnSpc>
        <a:spcBef>
          <a:spcPts val="338"/>
        </a:spcBef>
        <a:spcAft>
          <a:spcPts val="450"/>
        </a:spcAft>
        <a:buFont typeface="Arial"/>
        <a:buChar char="•"/>
        <a:defRPr sz="900" kern="1200" baseline="0">
          <a:solidFill>
            <a:srgbClr val="101D3A"/>
          </a:solidFill>
          <a:latin typeface="Calibri" charset="0"/>
          <a:ea typeface="+mn-ea"/>
          <a:cs typeface="+mn-cs"/>
        </a:defRPr>
      </a:lvl1pPr>
      <a:lvl2pPr marL="417833" indent="-160706" algn="l" defTabSz="257129" rtl="0" eaLnBrk="1" latinLnBrk="0" hangingPunct="1">
        <a:lnSpc>
          <a:spcPct val="90000"/>
        </a:lnSpc>
        <a:spcBef>
          <a:spcPts val="338"/>
        </a:spcBef>
        <a:spcAft>
          <a:spcPts val="450"/>
        </a:spcAft>
        <a:buFont typeface="Arial"/>
        <a:buChar char="•"/>
        <a:defRPr sz="900" kern="1200" baseline="0">
          <a:solidFill>
            <a:srgbClr val="101D3A"/>
          </a:solidFill>
          <a:latin typeface="Calibri" charset="0"/>
          <a:ea typeface="+mn-ea"/>
          <a:cs typeface="+mn-cs"/>
        </a:defRPr>
      </a:lvl2pPr>
      <a:lvl3pPr marL="642822" indent="-128565" algn="l" defTabSz="257129" rtl="0" eaLnBrk="1" latinLnBrk="0" hangingPunct="1">
        <a:lnSpc>
          <a:spcPct val="90000"/>
        </a:lnSpc>
        <a:spcBef>
          <a:spcPts val="338"/>
        </a:spcBef>
        <a:spcAft>
          <a:spcPts val="450"/>
        </a:spcAft>
        <a:buFont typeface="Arial"/>
        <a:buChar char="•"/>
        <a:defRPr sz="844" kern="1200" baseline="0">
          <a:solidFill>
            <a:srgbClr val="101D3A"/>
          </a:solidFill>
          <a:latin typeface="Calibri" charset="0"/>
          <a:ea typeface="+mn-ea"/>
          <a:cs typeface="+mn-cs"/>
        </a:defRPr>
      </a:lvl3pPr>
      <a:lvl4pPr marL="899950" indent="-128565" algn="l" defTabSz="257129" rtl="0" eaLnBrk="1" latinLnBrk="0" hangingPunct="1">
        <a:lnSpc>
          <a:spcPct val="90000"/>
        </a:lnSpc>
        <a:spcBef>
          <a:spcPts val="338"/>
        </a:spcBef>
        <a:spcAft>
          <a:spcPts val="450"/>
        </a:spcAft>
        <a:buFont typeface="Arial"/>
        <a:buChar char="•"/>
        <a:defRPr sz="731" kern="1200" baseline="0">
          <a:solidFill>
            <a:srgbClr val="101D3A"/>
          </a:solidFill>
          <a:latin typeface="Calibri" charset="0"/>
          <a:ea typeface="+mn-ea"/>
          <a:cs typeface="+mn-cs"/>
        </a:defRPr>
      </a:lvl4pPr>
      <a:lvl5pPr marL="1157078" indent="-128565" algn="l" defTabSz="257129" rtl="0" eaLnBrk="1" latinLnBrk="0" hangingPunct="1">
        <a:lnSpc>
          <a:spcPct val="90000"/>
        </a:lnSpc>
        <a:spcBef>
          <a:spcPts val="338"/>
        </a:spcBef>
        <a:spcAft>
          <a:spcPts val="450"/>
        </a:spcAft>
        <a:buFont typeface="Arial"/>
        <a:buChar char="•"/>
        <a:defRPr sz="675" kern="1200" baseline="0">
          <a:solidFill>
            <a:srgbClr val="101D3A"/>
          </a:solidFill>
          <a:latin typeface="Calibri" charset="0"/>
          <a:ea typeface="+mn-ea"/>
          <a:cs typeface="+mn-cs"/>
        </a:defRPr>
      </a:lvl5pPr>
      <a:lvl6pPr marL="1414207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35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64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592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2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25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386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514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642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77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79989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027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27FE5A-EB29-4531-B8C4-B9567B0E34C3}"/>
              </a:ext>
            </a:extLst>
          </p:cNvPr>
          <p:cNvSpPr txBox="1"/>
          <p:nvPr/>
        </p:nvSpPr>
        <p:spPr>
          <a:xfrm>
            <a:off x="297894" y="501650"/>
            <a:ext cx="8548212" cy="1102519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algn="ctr" defTabSz="257129">
              <a:lnSpc>
                <a:spcPts val="225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b="1" i="1" kern="1200" cap="all" baseline="0" dirty="0">
                <a:solidFill>
                  <a:srgbClr val="FFFFFF"/>
                </a:solidFill>
                <a:latin typeface="calibri" charset="0"/>
                <a:ea typeface="+mj-ea"/>
                <a:cs typeface="+mj-cs"/>
              </a:rPr>
              <a:t>Comparing the cost-effectiveness of </a:t>
            </a:r>
            <a:br>
              <a:rPr lang="en-US" sz="2700" b="1" i="1" cap="all" dirty="0">
                <a:solidFill>
                  <a:srgbClr val="FFFFFF"/>
                </a:solidFill>
                <a:latin typeface="calibri" charset="0"/>
                <a:ea typeface="+mj-ea"/>
                <a:cs typeface="+mj-cs"/>
              </a:rPr>
            </a:br>
            <a:r>
              <a:rPr lang="en-US" sz="2700" b="1" i="1" kern="1200" cap="all" baseline="0" dirty="0">
                <a:solidFill>
                  <a:srgbClr val="FFFFFF"/>
                </a:solidFill>
                <a:latin typeface="calibri" charset="0"/>
                <a:ea typeface="+mj-ea"/>
                <a:cs typeface="+mj-cs"/>
              </a:rPr>
              <a:t>2 medical treatments for Chronic Diseases</a:t>
            </a:r>
            <a:r>
              <a:rPr lang="en-US" sz="2700" b="1" i="1" cap="all" dirty="0">
                <a:solidFill>
                  <a:srgbClr val="FFFFFF"/>
                </a:solidFill>
                <a:latin typeface="calibri" charset="0"/>
                <a:ea typeface="+mj-ea"/>
                <a:cs typeface="+mj-cs"/>
              </a:rPr>
              <a:t> </a:t>
            </a:r>
            <a:br>
              <a:rPr lang="en-US" sz="2700" b="1" i="1" cap="all" dirty="0">
                <a:solidFill>
                  <a:srgbClr val="FFFFFF"/>
                </a:solidFill>
                <a:latin typeface="calibri" charset="0"/>
                <a:ea typeface="+mj-ea"/>
                <a:cs typeface="+mj-cs"/>
              </a:rPr>
            </a:br>
            <a:r>
              <a:rPr lang="en-US" sz="2700" b="1" i="1" kern="1200" cap="all" baseline="0" dirty="0">
                <a:solidFill>
                  <a:srgbClr val="FFFFFF"/>
                </a:solidFill>
                <a:latin typeface="calibri" charset="0"/>
                <a:ea typeface="+mj-ea"/>
                <a:cs typeface="+mj-cs"/>
              </a:rPr>
              <a:t>using Markov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8A4AA-3894-40D9-9CEF-25914016CA9E}"/>
              </a:ext>
            </a:extLst>
          </p:cNvPr>
          <p:cNvSpPr txBox="1"/>
          <p:nvPr/>
        </p:nvSpPr>
        <p:spPr>
          <a:xfrm>
            <a:off x="3996267" y="2887133"/>
            <a:ext cx="4840647" cy="15838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algn="ctr" defTabSz="257129">
              <a:lnSpc>
                <a:spcPts val="1350"/>
              </a:lnSpc>
              <a:spcBef>
                <a:spcPct val="20000"/>
              </a:spcBef>
            </a:pPr>
            <a:r>
              <a:rPr lang="en-US" sz="2400" b="1" kern="1200" baseline="0" dirty="0">
                <a:solidFill>
                  <a:srgbClr val="FFFFFF"/>
                </a:solidFill>
                <a:latin typeface="Calibri" charset="0"/>
                <a:ea typeface="+mn-ea"/>
                <a:cs typeface="+mn-cs"/>
              </a:rPr>
              <a:t>Akshay Danthi</a:t>
            </a:r>
          </a:p>
          <a:p>
            <a:pPr algn="ctr" defTabSz="257129">
              <a:lnSpc>
                <a:spcPts val="1350"/>
              </a:lnSpc>
              <a:spcBef>
                <a:spcPct val="20000"/>
              </a:spcBef>
            </a:pPr>
            <a:r>
              <a:rPr lang="en-US" sz="2400" kern="1200" baseline="0" dirty="0">
                <a:solidFill>
                  <a:srgbClr val="FFFFFF"/>
                </a:solidFill>
                <a:latin typeface="Calibri" charset="0"/>
                <a:ea typeface="+mn-ea"/>
                <a:cs typeface="+mn-cs"/>
              </a:rPr>
              <a:t>Final project for MSBA-329</a:t>
            </a:r>
          </a:p>
          <a:p>
            <a:pPr algn="ctr" defTabSz="257129">
              <a:lnSpc>
                <a:spcPts val="1350"/>
              </a:lnSpc>
              <a:spcBef>
                <a:spcPct val="20000"/>
              </a:spcBef>
            </a:pPr>
            <a:r>
              <a:rPr lang="en-US" sz="2400" kern="1200" baseline="0" dirty="0">
                <a:solidFill>
                  <a:srgbClr val="FFFFFF"/>
                </a:solidFill>
                <a:latin typeface="Calibri" charset="0"/>
                <a:ea typeface="+mn-ea"/>
                <a:cs typeface="+mn-cs"/>
              </a:rPr>
              <a:t>Prescriptive Analytics &amp; Optimization</a:t>
            </a:r>
          </a:p>
          <a:p>
            <a:pPr algn="ctr" defTabSz="257129">
              <a:lnSpc>
                <a:spcPts val="1350"/>
              </a:lnSpc>
              <a:spcBef>
                <a:spcPct val="20000"/>
              </a:spcBef>
            </a:pPr>
            <a:r>
              <a:rPr lang="en-US" sz="2400" kern="1200" baseline="0" dirty="0">
                <a:solidFill>
                  <a:srgbClr val="FFFFFF"/>
                </a:solidFill>
                <a:latin typeface="Calibri" charset="0"/>
                <a:ea typeface="+mn-ea"/>
                <a:cs typeface="+mn-cs"/>
              </a:rPr>
              <a:t>MS in Business Analytics</a:t>
            </a:r>
          </a:p>
          <a:p>
            <a:pPr algn="ctr" defTabSz="257129">
              <a:lnSpc>
                <a:spcPts val="1350"/>
              </a:lnSpc>
              <a:spcBef>
                <a:spcPct val="20000"/>
              </a:spcBef>
            </a:pPr>
            <a:r>
              <a:rPr lang="en-US" sz="2400" kern="1200" baseline="0" dirty="0">
                <a:solidFill>
                  <a:srgbClr val="FFFFFF"/>
                </a:solidFill>
                <a:latin typeface="Calibri" charset="0"/>
                <a:ea typeface="+mn-ea"/>
                <a:cs typeface="+mn-cs"/>
              </a:rPr>
              <a:t>Golden Gate University</a:t>
            </a:r>
          </a:p>
        </p:txBody>
      </p:sp>
      <p:pic>
        <p:nvPicPr>
          <p:cNvPr id="1026" name="Picture 2" descr="Weighing Treatment Options for Advanced Cancer | Cancer Today">
            <a:extLst>
              <a:ext uri="{FF2B5EF4-FFF2-40B4-BE49-F238E27FC236}">
                <a16:creationId xmlns:a16="http://schemas.microsoft.com/office/drawing/2014/main" id="{56DE7CCE-A34C-91B7-3475-276617FF6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2" y="2091268"/>
            <a:ext cx="3430058" cy="261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042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B2B6-4A23-B540-A7C8-F6EA38744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4" y="182757"/>
            <a:ext cx="8759369" cy="60885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Arial Nova" panose="020B0504020202020204" pitchFamily="34" charset="0"/>
                <a:cs typeface="Arial" panose="020B0604020202020204" pitchFamily="34" charset="0"/>
              </a:rPr>
              <a:t>Markov model Structure – Representation of disease states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56702F9-30D1-449E-A613-90B9FA4F80AD}"/>
              </a:ext>
            </a:extLst>
          </p:cNvPr>
          <p:cNvSpPr/>
          <p:nvPr/>
        </p:nvSpPr>
        <p:spPr>
          <a:xfrm>
            <a:off x="3891968" y="2131328"/>
            <a:ext cx="1522602" cy="8808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C92"/>
                </a:solidFill>
                <a:latin typeface="Arial Nova" panose="020B0504020202020204" pitchFamily="34" charset="0"/>
              </a:rPr>
              <a:t>Illness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36146D-C9F1-4E27-AF60-4D1338BACB47}"/>
              </a:ext>
            </a:extLst>
          </p:cNvPr>
          <p:cNvSpPr/>
          <p:nvPr/>
        </p:nvSpPr>
        <p:spPr>
          <a:xfrm>
            <a:off x="1526272" y="2131328"/>
            <a:ext cx="1522602" cy="8808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C92"/>
                </a:solidFill>
                <a:latin typeface="Arial Nova" panose="020B0504020202020204" pitchFamily="34" charset="0"/>
              </a:rPr>
              <a:t>Well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AF684D-09CE-4275-89BF-415D52C18783}"/>
              </a:ext>
            </a:extLst>
          </p:cNvPr>
          <p:cNvCxnSpPr>
            <a:cxnSpLocks/>
          </p:cNvCxnSpPr>
          <p:nvPr/>
        </p:nvCxnSpPr>
        <p:spPr>
          <a:xfrm>
            <a:off x="3115842" y="2630555"/>
            <a:ext cx="693974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18031A2-4E27-4123-BFC9-C4742C8900C3}"/>
              </a:ext>
            </a:extLst>
          </p:cNvPr>
          <p:cNvSpPr/>
          <p:nvPr/>
        </p:nvSpPr>
        <p:spPr>
          <a:xfrm>
            <a:off x="6257665" y="2131327"/>
            <a:ext cx="1522602" cy="8808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C92"/>
                </a:solidFill>
                <a:latin typeface="Arial Nova" panose="020B0504020202020204" pitchFamily="34" charset="0"/>
              </a:rPr>
              <a:t>Dead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67B5BB-1175-497C-A1D1-F961368159BF}"/>
              </a:ext>
            </a:extLst>
          </p:cNvPr>
          <p:cNvCxnSpPr>
            <a:cxnSpLocks/>
          </p:cNvCxnSpPr>
          <p:nvPr/>
        </p:nvCxnSpPr>
        <p:spPr>
          <a:xfrm flipH="1">
            <a:off x="3115841" y="2448389"/>
            <a:ext cx="703659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67AAFAC-803A-4B6A-829B-2D2DF0CD93A8}"/>
              </a:ext>
            </a:extLst>
          </p:cNvPr>
          <p:cNvCxnSpPr>
            <a:cxnSpLocks/>
          </p:cNvCxnSpPr>
          <p:nvPr/>
        </p:nvCxnSpPr>
        <p:spPr>
          <a:xfrm>
            <a:off x="5494711" y="2659130"/>
            <a:ext cx="693974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56C8BB2C-85C0-4D48-ADA4-37A2280598DD}"/>
              </a:ext>
            </a:extLst>
          </p:cNvPr>
          <p:cNvCxnSpPr>
            <a:cxnSpLocks/>
            <a:stCxn id="10" idx="1"/>
            <a:endCxn id="10" idx="0"/>
          </p:cNvCxnSpPr>
          <p:nvPr/>
        </p:nvCxnSpPr>
        <p:spPr>
          <a:xfrm rot="5400000" flipH="1" flipV="1">
            <a:off x="1953914" y="1926666"/>
            <a:ext cx="128997" cy="538321"/>
          </a:xfrm>
          <a:prstGeom prst="curvedConnector3">
            <a:avLst>
              <a:gd name="adj1" fmla="val 232910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350E7A76-CE56-46CD-A99D-18A1BF6F400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99752" y="1950588"/>
            <a:ext cx="128997" cy="538321"/>
          </a:xfrm>
          <a:prstGeom prst="curvedConnector3">
            <a:avLst>
              <a:gd name="adj1" fmla="val 232910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EE2D560C-703B-4B5D-81EA-939B68CD956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85307" y="1926665"/>
            <a:ext cx="128997" cy="538321"/>
          </a:xfrm>
          <a:prstGeom prst="curvedConnector3">
            <a:avLst>
              <a:gd name="adj1" fmla="val 232910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16E9168C-51F1-4567-B7EF-620208A845DB}"/>
              </a:ext>
            </a:extLst>
          </p:cNvPr>
          <p:cNvCxnSpPr>
            <a:cxnSpLocks/>
            <a:stCxn id="10" idx="4"/>
            <a:endCxn id="35" idx="3"/>
          </p:cNvCxnSpPr>
          <p:nvPr/>
        </p:nvCxnSpPr>
        <p:spPr>
          <a:xfrm rot="5400000" flipH="1" flipV="1">
            <a:off x="4319610" y="851137"/>
            <a:ext cx="128998" cy="4193072"/>
          </a:xfrm>
          <a:prstGeom prst="curvedConnector3">
            <a:avLst>
              <a:gd name="adj1" fmla="val -520561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9669DEC-F432-4C0A-90F6-36F1EA96A235}"/>
              </a:ext>
            </a:extLst>
          </p:cNvPr>
          <p:cNvSpPr txBox="1"/>
          <p:nvPr/>
        </p:nvSpPr>
        <p:spPr>
          <a:xfrm>
            <a:off x="209900" y="1394030"/>
            <a:ext cx="26159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Asymptomatic 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6074C6-C516-4134-8813-4086DA7286B5}"/>
              </a:ext>
            </a:extLst>
          </p:cNvPr>
          <p:cNvSpPr txBox="1"/>
          <p:nvPr/>
        </p:nvSpPr>
        <p:spPr>
          <a:xfrm>
            <a:off x="3726752" y="1393624"/>
            <a:ext cx="18133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Disease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F00748-38C9-450A-86E6-CA116E32B000}"/>
              </a:ext>
            </a:extLst>
          </p:cNvPr>
          <p:cNvSpPr txBox="1"/>
          <p:nvPr/>
        </p:nvSpPr>
        <p:spPr>
          <a:xfrm>
            <a:off x="6480645" y="1309873"/>
            <a:ext cx="20521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Absorbing 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2C012-F474-ADBE-E045-33D2BEB4C13D}"/>
              </a:ext>
            </a:extLst>
          </p:cNvPr>
          <p:cNvSpPr txBox="1"/>
          <p:nvPr/>
        </p:nvSpPr>
        <p:spPr>
          <a:xfrm>
            <a:off x="251460" y="3954780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Costs</a:t>
            </a:r>
          </a:p>
          <a:p>
            <a:r>
              <a:rPr lang="en-US" b="1" dirty="0">
                <a:solidFill>
                  <a:schemeClr val="bg1"/>
                </a:solidFill>
              </a:rPr>
              <a:t>Benefits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E18595-79C4-BCB6-6585-A810166FAECB}"/>
              </a:ext>
            </a:extLst>
          </p:cNvPr>
          <p:cNvCxnSpPr/>
          <p:nvPr/>
        </p:nvCxnSpPr>
        <p:spPr>
          <a:xfrm flipV="1">
            <a:off x="929640" y="2947673"/>
            <a:ext cx="670560" cy="953767"/>
          </a:xfrm>
          <a:prstGeom prst="straightConnector1">
            <a:avLst/>
          </a:prstGeom>
          <a:ln w="57150">
            <a:solidFill>
              <a:srgbClr val="FAFAFA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28A0EBF2-6F01-0EAA-AF67-FCB152D38288}"/>
              </a:ext>
            </a:extLst>
          </p:cNvPr>
          <p:cNvSpPr/>
          <p:nvPr/>
        </p:nvSpPr>
        <p:spPr>
          <a:xfrm>
            <a:off x="1346632" y="4071454"/>
            <a:ext cx="179640" cy="529657"/>
          </a:xfrm>
          <a:prstGeom prst="rightBrace">
            <a:avLst>
              <a:gd name="adj1" fmla="val 113608"/>
              <a:gd name="adj2" fmla="val 50000"/>
            </a:avLst>
          </a:prstGeom>
          <a:ln>
            <a:solidFill>
              <a:srgbClr val="FAF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0500B-AA73-3957-315B-8E79F59F42B5}"/>
              </a:ext>
            </a:extLst>
          </p:cNvPr>
          <p:cNvSpPr txBox="1"/>
          <p:nvPr/>
        </p:nvSpPr>
        <p:spPr>
          <a:xfrm>
            <a:off x="1542851" y="4093279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Assigned to the states</a:t>
            </a:r>
          </a:p>
        </p:txBody>
      </p:sp>
    </p:spTree>
    <p:extLst>
      <p:ext uri="{BB962C8B-B14F-4D97-AF65-F5344CB8AC3E}">
        <p14:creationId xmlns:p14="http://schemas.microsoft.com/office/powerpoint/2010/main" val="62012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8F3139-5A7B-476C-8806-73AC04DCED8A}"/>
              </a:ext>
            </a:extLst>
          </p:cNvPr>
          <p:cNvSpPr/>
          <p:nvPr/>
        </p:nvSpPr>
        <p:spPr>
          <a:xfrm>
            <a:off x="90830" y="1540698"/>
            <a:ext cx="896233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3200" b="1" dirty="0">
                <a:solidFill>
                  <a:schemeClr val="bg1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Construction of a Markov Chain model to represent this problem and to perform the Cost-Benefit analysis of 2 Treatments for a Chronic Disease.</a:t>
            </a:r>
          </a:p>
        </p:txBody>
      </p:sp>
    </p:spTree>
    <p:extLst>
      <p:ext uri="{BB962C8B-B14F-4D97-AF65-F5344CB8AC3E}">
        <p14:creationId xmlns:p14="http://schemas.microsoft.com/office/powerpoint/2010/main" val="2003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B2B6-4A23-B540-A7C8-F6EA38744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3909"/>
            <a:ext cx="8759369" cy="60885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Arial Nova" panose="020B0504020202020204" pitchFamily="34" charset="0"/>
                <a:cs typeface="Arial" panose="020B0604020202020204" pitchFamily="34" charset="0"/>
              </a:rPr>
              <a:t>Markov model – transition probabilities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FFB25-EF1E-4B4A-B0E9-DA7F2C229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185" y="2039117"/>
            <a:ext cx="4399815" cy="15470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F5FFE6D-74D8-4122-8508-D0D9B75B16C1}"/>
              </a:ext>
            </a:extLst>
          </p:cNvPr>
          <p:cNvSpPr/>
          <p:nvPr/>
        </p:nvSpPr>
        <p:spPr>
          <a:xfrm>
            <a:off x="406458" y="1367604"/>
            <a:ext cx="2568743" cy="2544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lang="en-US" sz="1400" dirty="0">
                <a:solidFill>
                  <a:srgbClr val="006C92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Well </a:t>
            </a:r>
            <a:r>
              <a:rPr lang="en-US" sz="1400" dirty="0">
                <a:solidFill>
                  <a:srgbClr val="006C92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Well</a:t>
            </a:r>
          </a:p>
          <a:p>
            <a:pPr>
              <a:spcAft>
                <a:spcPts val="450"/>
              </a:spcAft>
            </a:pPr>
            <a:r>
              <a:rPr lang="en-US" sz="1400" dirty="0">
                <a:solidFill>
                  <a:srgbClr val="006C92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Well  Illness</a:t>
            </a:r>
          </a:p>
          <a:p>
            <a:pPr>
              <a:spcAft>
                <a:spcPts val="450"/>
              </a:spcAft>
            </a:pPr>
            <a:r>
              <a:rPr lang="en-US" sz="1400" dirty="0">
                <a:solidFill>
                  <a:srgbClr val="006C92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Well  Death</a:t>
            </a:r>
          </a:p>
          <a:p>
            <a:pPr>
              <a:spcAft>
                <a:spcPts val="450"/>
              </a:spcAft>
            </a:pPr>
            <a:endParaRPr lang="en-US" sz="1400" dirty="0">
              <a:solidFill>
                <a:srgbClr val="006C92"/>
              </a:solidFill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spcAft>
                <a:spcPts val="450"/>
              </a:spcAft>
            </a:pPr>
            <a:r>
              <a:rPr lang="en-US" sz="1400" dirty="0">
                <a:solidFill>
                  <a:srgbClr val="006C92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Illness  Illness</a:t>
            </a:r>
          </a:p>
          <a:p>
            <a:pPr>
              <a:spcAft>
                <a:spcPts val="450"/>
              </a:spcAft>
            </a:pPr>
            <a:r>
              <a:rPr lang="en-US" sz="1400" dirty="0">
                <a:solidFill>
                  <a:srgbClr val="006C92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Illness  Well</a:t>
            </a:r>
          </a:p>
          <a:p>
            <a:pPr>
              <a:spcAft>
                <a:spcPts val="450"/>
              </a:spcAft>
            </a:pPr>
            <a:r>
              <a:rPr lang="en-US" sz="1400" dirty="0">
                <a:solidFill>
                  <a:srgbClr val="006C92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Illness  Death</a:t>
            </a:r>
          </a:p>
          <a:p>
            <a:pPr>
              <a:spcAft>
                <a:spcPts val="450"/>
              </a:spcAft>
            </a:pPr>
            <a:endParaRPr lang="en-US" sz="1400" dirty="0">
              <a:solidFill>
                <a:srgbClr val="006C92"/>
              </a:solidFill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spcAft>
                <a:spcPts val="450"/>
              </a:spcAft>
            </a:pPr>
            <a:r>
              <a:rPr lang="en-US" sz="1400" dirty="0">
                <a:solidFill>
                  <a:srgbClr val="006C92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Death </a:t>
            </a:r>
            <a:r>
              <a:rPr lang="en-US" sz="1400" dirty="0">
                <a:solidFill>
                  <a:srgbClr val="006C92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Death</a:t>
            </a:r>
            <a:endParaRPr lang="en-US" sz="1400" dirty="0">
              <a:solidFill>
                <a:srgbClr val="006C92"/>
              </a:solidFill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880619-500C-45B9-B8F3-FD502B736B0D}"/>
              </a:ext>
            </a:extLst>
          </p:cNvPr>
          <p:cNvSpPr/>
          <p:nvPr/>
        </p:nvSpPr>
        <p:spPr>
          <a:xfrm>
            <a:off x="2125183" y="1367604"/>
            <a:ext cx="2568743" cy="2544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lang="en-US" sz="1400" dirty="0">
                <a:solidFill>
                  <a:srgbClr val="006C92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tp1</a:t>
            </a:r>
            <a:endParaRPr lang="en-US" sz="1400" dirty="0">
              <a:solidFill>
                <a:srgbClr val="006C92"/>
              </a:solidFill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spcAft>
                <a:spcPts val="450"/>
              </a:spcAft>
            </a:pPr>
            <a:r>
              <a:rPr lang="en-US" sz="1400" dirty="0">
                <a:solidFill>
                  <a:srgbClr val="006C92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tp2</a:t>
            </a:r>
          </a:p>
          <a:p>
            <a:pPr>
              <a:spcAft>
                <a:spcPts val="450"/>
              </a:spcAft>
            </a:pPr>
            <a:r>
              <a:rPr lang="en-US" sz="1400" dirty="0">
                <a:solidFill>
                  <a:srgbClr val="006C92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tp3</a:t>
            </a:r>
          </a:p>
          <a:p>
            <a:pPr>
              <a:spcAft>
                <a:spcPts val="450"/>
              </a:spcAft>
            </a:pPr>
            <a:endParaRPr lang="en-US" sz="1400" dirty="0">
              <a:solidFill>
                <a:srgbClr val="006C92"/>
              </a:solidFill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spcAft>
                <a:spcPts val="450"/>
              </a:spcAft>
            </a:pPr>
            <a:r>
              <a:rPr lang="en-US" sz="1400" dirty="0">
                <a:solidFill>
                  <a:srgbClr val="006C92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tp4</a:t>
            </a:r>
          </a:p>
          <a:p>
            <a:pPr>
              <a:spcAft>
                <a:spcPts val="450"/>
              </a:spcAft>
            </a:pPr>
            <a:r>
              <a:rPr lang="en-US" sz="1400" dirty="0">
                <a:solidFill>
                  <a:srgbClr val="006C92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tp5</a:t>
            </a:r>
          </a:p>
          <a:p>
            <a:pPr>
              <a:spcAft>
                <a:spcPts val="450"/>
              </a:spcAft>
            </a:pPr>
            <a:r>
              <a:rPr lang="en-US" sz="1400" dirty="0">
                <a:solidFill>
                  <a:srgbClr val="006C92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tp6</a:t>
            </a:r>
          </a:p>
          <a:p>
            <a:pPr>
              <a:spcAft>
                <a:spcPts val="450"/>
              </a:spcAft>
            </a:pPr>
            <a:endParaRPr lang="en-US" sz="1400" dirty="0">
              <a:solidFill>
                <a:srgbClr val="006C92"/>
              </a:solidFill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spcAft>
                <a:spcPts val="450"/>
              </a:spcAft>
            </a:pPr>
            <a:r>
              <a:rPr lang="en-US" sz="1400" dirty="0">
                <a:solidFill>
                  <a:srgbClr val="006C92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tp7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515EF-CF2B-4A94-83F8-A522166D70AF}"/>
              </a:ext>
            </a:extLst>
          </p:cNvPr>
          <p:cNvSpPr txBox="1"/>
          <p:nvPr/>
        </p:nvSpPr>
        <p:spPr>
          <a:xfrm>
            <a:off x="5129955" y="2063695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 Nova" panose="020B0504020202020204" pitchFamily="34" charset="0"/>
              </a:rPr>
              <a:t>tp1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7B4065-6970-48B0-84A4-C4A09F22827B}"/>
              </a:ext>
            </a:extLst>
          </p:cNvPr>
          <p:cNvSpPr txBox="1"/>
          <p:nvPr/>
        </p:nvSpPr>
        <p:spPr>
          <a:xfrm>
            <a:off x="6015780" y="2757487"/>
            <a:ext cx="3753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Nova" panose="020B0504020202020204" pitchFamily="34" charset="0"/>
              </a:rPr>
              <a:t>tp2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19ACDE-379A-429B-B854-3E7CDFC0BAD4}"/>
              </a:ext>
            </a:extLst>
          </p:cNvPr>
          <p:cNvSpPr txBox="1"/>
          <p:nvPr/>
        </p:nvSpPr>
        <p:spPr>
          <a:xfrm>
            <a:off x="6696200" y="3447663"/>
            <a:ext cx="3753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Nova" panose="020B0504020202020204" pitchFamily="34" charset="0"/>
              </a:rPr>
              <a:t>tp3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FBECE9-262E-4034-968F-0076EEF4CC00}"/>
              </a:ext>
            </a:extLst>
          </p:cNvPr>
          <p:cNvSpPr txBox="1"/>
          <p:nvPr/>
        </p:nvSpPr>
        <p:spPr>
          <a:xfrm>
            <a:off x="6531742" y="2090350"/>
            <a:ext cx="3753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Nova" panose="020B0504020202020204" pitchFamily="34" charset="0"/>
              </a:rPr>
              <a:t>tp4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0AEC5C-E1DC-438C-AF6B-6DFE2D654D71}"/>
              </a:ext>
            </a:extLst>
          </p:cNvPr>
          <p:cNvSpPr txBox="1"/>
          <p:nvPr/>
        </p:nvSpPr>
        <p:spPr>
          <a:xfrm>
            <a:off x="6015780" y="2357058"/>
            <a:ext cx="3753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Nova" panose="020B0504020202020204" pitchFamily="34" charset="0"/>
              </a:rPr>
              <a:t>tp5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21AC53-99D3-4ADA-8998-9057FCBE72F7}"/>
              </a:ext>
            </a:extLst>
          </p:cNvPr>
          <p:cNvSpPr txBox="1"/>
          <p:nvPr/>
        </p:nvSpPr>
        <p:spPr>
          <a:xfrm>
            <a:off x="7417567" y="2495557"/>
            <a:ext cx="3753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Nova" panose="020B0504020202020204" pitchFamily="34" charset="0"/>
              </a:rPr>
              <a:t>tp6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92103F-4B02-418D-AD1D-2F73502DB827}"/>
              </a:ext>
            </a:extLst>
          </p:cNvPr>
          <p:cNvSpPr txBox="1"/>
          <p:nvPr/>
        </p:nvSpPr>
        <p:spPr>
          <a:xfrm>
            <a:off x="7924925" y="2090350"/>
            <a:ext cx="3753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Nova" panose="020B0504020202020204" pitchFamily="34" charset="0"/>
              </a:rPr>
              <a:t>tp7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3B864EA-6946-46EC-8B12-4A34EFCF7B42}"/>
              </a:ext>
            </a:extLst>
          </p:cNvPr>
          <p:cNvSpPr/>
          <p:nvPr/>
        </p:nvSpPr>
        <p:spPr>
          <a:xfrm>
            <a:off x="2614684" y="1364915"/>
            <a:ext cx="324316" cy="872997"/>
          </a:xfrm>
          <a:prstGeom prst="rightBrace">
            <a:avLst>
              <a:gd name="adj1" fmla="val 97470"/>
              <a:gd name="adj2" fmla="val 50000"/>
            </a:avLst>
          </a:prstGeom>
          <a:ln w="28575">
            <a:solidFill>
              <a:srgbClr val="006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6C92"/>
              </a:solidFill>
              <a:latin typeface="Arial Nova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57DA6-37A9-4081-8EDF-0950B4BDD65E}"/>
              </a:ext>
            </a:extLst>
          </p:cNvPr>
          <p:cNvSpPr txBox="1"/>
          <p:nvPr/>
        </p:nvSpPr>
        <p:spPr>
          <a:xfrm>
            <a:off x="2970335" y="161674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92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4EDA4901-CA38-41A8-A976-D9A70D941003}"/>
              </a:ext>
            </a:extLst>
          </p:cNvPr>
          <p:cNvSpPr/>
          <p:nvPr/>
        </p:nvSpPr>
        <p:spPr>
          <a:xfrm>
            <a:off x="2629705" y="2560850"/>
            <a:ext cx="324316" cy="1264444"/>
          </a:xfrm>
          <a:prstGeom prst="rightBrace">
            <a:avLst>
              <a:gd name="adj1" fmla="val 97470"/>
              <a:gd name="adj2" fmla="val 50000"/>
            </a:avLst>
          </a:prstGeom>
          <a:ln w="28575">
            <a:solidFill>
              <a:srgbClr val="006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6C92"/>
              </a:solidFill>
              <a:latin typeface="Arial Nova" panose="020B05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EC768E-3716-4E1D-A58D-481239DFEE8E}"/>
              </a:ext>
            </a:extLst>
          </p:cNvPr>
          <p:cNvSpPr txBox="1"/>
          <p:nvPr/>
        </p:nvSpPr>
        <p:spPr>
          <a:xfrm>
            <a:off x="2954021" y="297275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92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871A37-C91B-4947-22CB-3C46C36AAD4B}"/>
              </a:ext>
            </a:extLst>
          </p:cNvPr>
          <p:cNvSpPr/>
          <p:nvPr/>
        </p:nvSpPr>
        <p:spPr>
          <a:xfrm>
            <a:off x="5072339" y="1146550"/>
            <a:ext cx="37435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lang="en-US" sz="2100" dirty="0">
                <a:solidFill>
                  <a:srgbClr val="006C92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If you have tp2 and tp3, then tp1 = 1 – tp2 – tp3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E4340-71F6-E9A9-5053-9D5F068FAA68}"/>
              </a:ext>
            </a:extLst>
          </p:cNvPr>
          <p:cNvSpPr txBox="1"/>
          <p:nvPr/>
        </p:nvSpPr>
        <p:spPr>
          <a:xfrm>
            <a:off x="172185" y="3911890"/>
            <a:ext cx="8971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the state tp1 is a patient being well and remaining well. tp2 represents a patient becoming ill after being well and tp3 represents a patient dying from an illness.</a:t>
            </a:r>
          </a:p>
          <a:p>
            <a:r>
              <a:rPr lang="en-US" dirty="0"/>
              <a:t>Since these are mutually exclusive states, tp1 would be equal to (1-tp2-tp3), as all the probabilities add up to 1. The same applies to tp4, tp5, tp6 and tp7 states.</a:t>
            </a:r>
          </a:p>
        </p:txBody>
      </p:sp>
    </p:spTree>
    <p:extLst>
      <p:ext uri="{BB962C8B-B14F-4D97-AF65-F5344CB8AC3E}">
        <p14:creationId xmlns:p14="http://schemas.microsoft.com/office/powerpoint/2010/main" val="864968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B2B6-4A23-B540-A7C8-F6EA38744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3482"/>
            <a:ext cx="8751685" cy="60885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Arial Nova" panose="020B0504020202020204" pitchFamily="34" charset="0"/>
                <a:cs typeface="Arial" panose="020B0604020202020204" pitchFamily="34" charset="0"/>
              </a:rPr>
              <a:t>Markov matrix and initial transitional probabilities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B551CB-12BF-82F8-6768-8A45D4F41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06198"/>
              </p:ext>
            </p:extLst>
          </p:nvPr>
        </p:nvGraphicFramePr>
        <p:xfrm>
          <a:off x="1327842" y="2571750"/>
          <a:ext cx="6096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7347317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7051483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176008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71306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</a:rPr>
                        <a:t>From / To</a:t>
                      </a:r>
                    </a:p>
                  </a:txBody>
                  <a:tcPr anchor="ctr">
                    <a:solidFill>
                      <a:srgbClr val="0C68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ova" panose="020B0504020202020204" pitchFamily="34" charset="0"/>
                        </a:rPr>
                        <a:t>Well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ova" panose="020B0504020202020204" pitchFamily="34" charset="0"/>
                        </a:rPr>
                        <a:t>Illness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ova" panose="020B0504020202020204" pitchFamily="34" charset="0"/>
                        </a:rPr>
                        <a:t>Dead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49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</a:rPr>
                        <a:t>Well</a:t>
                      </a:r>
                    </a:p>
                  </a:txBody>
                  <a:tcPr anchor="ctr">
                    <a:solidFill>
                      <a:srgbClr val="0C68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ova" panose="020B0504020202020204" pitchFamily="34" charset="0"/>
                        </a:rPr>
                        <a:t>tp1</a:t>
                      </a:r>
                    </a:p>
                    <a:p>
                      <a:pPr algn="ctr"/>
                      <a:r>
                        <a:rPr lang="en-US" sz="1200" dirty="0">
                          <a:latin typeface="Arial Nova" panose="020B0504020202020204" pitchFamily="34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6C92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1 – tp2 – tp3</a:t>
                      </a:r>
                      <a:r>
                        <a:rPr lang="en-US" sz="1200" dirty="0">
                          <a:latin typeface="Arial Nova" panose="020B0504020202020204" pitchFamily="3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ova" panose="020B0504020202020204" pitchFamily="34" charset="0"/>
                        </a:rPr>
                        <a:t>tp2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ova" panose="020B0504020202020204" pitchFamily="34" charset="0"/>
                        </a:rPr>
                        <a:t>tp3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0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</a:rPr>
                        <a:t>Illness</a:t>
                      </a:r>
                    </a:p>
                  </a:txBody>
                  <a:tcPr anchor="ctr">
                    <a:solidFill>
                      <a:srgbClr val="0C68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ova" panose="020B0504020202020204" pitchFamily="34" charset="0"/>
                        </a:rPr>
                        <a:t>tp5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ova" panose="020B0504020202020204" pitchFamily="34" charset="0"/>
                        </a:rPr>
                        <a:t>tp4</a:t>
                      </a:r>
                    </a:p>
                    <a:p>
                      <a:pPr algn="ctr"/>
                      <a:r>
                        <a:rPr lang="en-US" sz="1200" dirty="0">
                          <a:latin typeface="Arial Nova" panose="020B0504020202020204" pitchFamily="34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6C92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1 – tp5 – tp6</a:t>
                      </a:r>
                      <a:r>
                        <a:rPr lang="en-US" sz="1200" dirty="0">
                          <a:latin typeface="Arial Nova" panose="020B0504020202020204" pitchFamily="3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ova" panose="020B0504020202020204" pitchFamily="34" charset="0"/>
                        </a:rPr>
                        <a:t>tp6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47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</a:rPr>
                        <a:t>Dead</a:t>
                      </a:r>
                    </a:p>
                  </a:txBody>
                  <a:tcPr anchor="ctr">
                    <a:solidFill>
                      <a:srgbClr val="0C68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ova" panose="020B05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ova" panose="020B05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ova" panose="020B0504020202020204" pitchFamily="34" charset="0"/>
                        </a:rPr>
                        <a:t>tp7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87227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95F0D80-8D03-DF34-2689-C53C1F825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456" y="909978"/>
            <a:ext cx="3858426" cy="16617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D76880-BBC6-F1F6-D11E-D70A5D7B4A53}"/>
              </a:ext>
            </a:extLst>
          </p:cNvPr>
          <p:cNvSpPr txBox="1"/>
          <p:nvPr/>
        </p:nvSpPr>
        <p:spPr>
          <a:xfrm>
            <a:off x="0" y="440515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probabilities for dead-&gt;well and dead-&gt;illness are defined as 0.</a:t>
            </a:r>
          </a:p>
          <a:p>
            <a:r>
              <a:rPr lang="en-US" dirty="0"/>
              <a:t>Similarly, the probability of a patient remaining in dead state after death is defined as 1.</a:t>
            </a:r>
          </a:p>
        </p:txBody>
      </p:sp>
    </p:spTree>
    <p:extLst>
      <p:ext uri="{BB962C8B-B14F-4D97-AF65-F5344CB8AC3E}">
        <p14:creationId xmlns:p14="http://schemas.microsoft.com/office/powerpoint/2010/main" val="429638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99C5FBE-0D17-E8CF-8345-C28BFC627572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 rotWithShape="1">
          <a:blip r:embed="rId2"/>
          <a:srcRect/>
          <a:stretch/>
        </p:blipFill>
        <p:spPr>
          <a:xfrm>
            <a:off x="274854" y="1087078"/>
            <a:ext cx="8606928" cy="2650991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6F8122-B055-2E9B-9F70-3280AB914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3568" y="188158"/>
            <a:ext cx="9005882" cy="733856"/>
          </a:xfrm>
        </p:spPr>
        <p:txBody>
          <a:bodyPr anchor="ctr">
            <a:normAutofit/>
          </a:bodyPr>
          <a:lstStyle/>
          <a:p>
            <a:r>
              <a:rPr lang="en-US" dirty="0"/>
              <a:t>Markov Model Matrix – Setting up the initial parameters</a:t>
            </a:r>
            <a:br>
              <a:rPr lang="en-US" dirty="0"/>
            </a:br>
            <a:r>
              <a:rPr lang="en-US" dirty="0"/>
              <a:t>- Initial Transitional Probabilities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2E6D2D9-2236-2658-CE89-40E6219323A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74321" y="3824935"/>
            <a:ext cx="8607993" cy="1062111"/>
          </a:xfrm>
        </p:spPr>
        <p:txBody>
          <a:bodyPr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The probabilities in the Red box are the Initial Transitional Probabilities for Treatment 1.</a:t>
            </a:r>
          </a:p>
          <a:p>
            <a:pPr algn="ctr"/>
            <a:r>
              <a:rPr lang="en-US" b="1" dirty="0"/>
              <a:t>Similarly, the probabilities in the Yellow box are the Initial Transitional Probabilities for Treatment 2.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01BBB9-47B1-6927-259F-BE6FD936AFF8}"/>
              </a:ext>
            </a:extLst>
          </p:cNvPr>
          <p:cNvSpPr/>
          <p:nvPr/>
        </p:nvSpPr>
        <p:spPr>
          <a:xfrm>
            <a:off x="2929468" y="1323073"/>
            <a:ext cx="2125132" cy="254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18E102-CC38-DBA7-29FB-D2978AE48FF5}"/>
              </a:ext>
            </a:extLst>
          </p:cNvPr>
          <p:cNvSpPr/>
          <p:nvPr/>
        </p:nvSpPr>
        <p:spPr>
          <a:xfrm>
            <a:off x="5046132" y="1314608"/>
            <a:ext cx="2048933" cy="254000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21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F844C02-8A53-9D6A-A5DE-50BBC6CAAF59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 rotWithShape="1">
          <a:blip r:embed="rId2"/>
          <a:srcRect t="-41832" b="-49087"/>
          <a:stretch/>
        </p:blipFill>
        <p:spPr>
          <a:xfrm>
            <a:off x="274321" y="985478"/>
            <a:ext cx="8607993" cy="265099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235F16-FD67-8FA8-AC4D-C8BE19815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3568" y="188158"/>
            <a:ext cx="9005882" cy="920975"/>
          </a:xfrm>
        </p:spPr>
        <p:txBody>
          <a:bodyPr/>
          <a:lstStyle/>
          <a:p>
            <a:r>
              <a:rPr lang="en-US" dirty="0"/>
              <a:t>Markov Model Matrix – Setting up the initial parameters</a:t>
            </a:r>
            <a:br>
              <a:rPr lang="en-US" dirty="0"/>
            </a:br>
            <a:r>
              <a:rPr lang="en-US" dirty="0"/>
              <a:t>- costs (in USD) and Utility VALUES (in QALY’s)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6586E-70CF-3F24-A189-D96EDF9FAD7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74321" y="3293533"/>
            <a:ext cx="8607993" cy="159351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Next, the Expected Costs (in USD) for each Treatment for each State – Well, Illness and Dead are entered in the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columns of above table. (Sheet 1 “Markov Model Parameters” – A16 to C19 in the Excel Sheet).</a:t>
            </a:r>
          </a:p>
          <a:p>
            <a:r>
              <a:rPr lang="en-US" dirty="0"/>
              <a:t>Similarly, the Utility values (in QALYs) for each Treatment for each State – Well, Illness and Dead are entered in the 4</a:t>
            </a:r>
            <a:r>
              <a:rPr lang="en-US" baseline="30000" dirty="0"/>
              <a:t>th</a:t>
            </a:r>
            <a:r>
              <a:rPr lang="en-US" dirty="0"/>
              <a:t> and 5</a:t>
            </a:r>
            <a:r>
              <a:rPr lang="en-US" baseline="30000" dirty="0"/>
              <a:t>th</a:t>
            </a:r>
            <a:r>
              <a:rPr lang="en-US" dirty="0"/>
              <a:t> columns of above table. (Sheet 1 “Markov Model Parameters” – D17 to E19 in the Excel Sheet).</a:t>
            </a:r>
          </a:p>
        </p:txBody>
      </p:sp>
    </p:spTree>
    <p:extLst>
      <p:ext uri="{BB962C8B-B14F-4D97-AF65-F5344CB8AC3E}">
        <p14:creationId xmlns:p14="http://schemas.microsoft.com/office/powerpoint/2010/main" val="2683941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70AEFD-CC26-0AD0-81A9-D34B1FF3A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dirty="0"/>
              <a:t>Running the Markov simulation – Finding Intermediate Transitional Probabilities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203A6-664D-2302-FEE2-2DAE75CFA9A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38119" y="3733800"/>
            <a:ext cx="8929681" cy="1409700"/>
          </a:xfrm>
        </p:spPr>
        <p:txBody>
          <a:bodyPr/>
          <a:lstStyle/>
          <a:p>
            <a:r>
              <a:rPr lang="en-US" sz="1200" b="1" u="sng" dirty="0">
                <a:solidFill>
                  <a:schemeClr val="tx1"/>
                </a:solidFill>
              </a:rPr>
              <a:t>The intermediate values for Transitional Probabilities for Well, Illness and Dead are calculated by the following formulae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Intermediate Well TP = [(Previous Well Cycle TP) * (Initial Well -&gt; Well TP)] + [(Previous Illness Cycle TP) * (Initial Illness -&gt; Well TP)]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Intermediate Illness TP = [(Previous Well Cycle TP) * (Initial Well -&gt; Illness TP)] + [(Previous Illness Cycle TP) * (Initial Illness -&gt; Illness TP)]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Intermediate Dead TP = [(Previous Well Cycle TP) * (Initial Well -&gt; Dead TP)] + [(Previous Illness Cycle TP) * (Initial Illness -&gt; Dead TP)] + [Previous Dead Cycle TP]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The Cohort Size (number of participants) for the Simulation is set. Here, it is set to 1 member, but it can be set to any value in the Excel sheet for the Simulation </a:t>
            </a:r>
            <a:r>
              <a:rPr lang="en-US" sz="1200">
                <a:solidFill>
                  <a:schemeClr val="tx1"/>
                </a:solidFill>
              </a:rPr>
              <a:t>and all the </a:t>
            </a:r>
            <a:r>
              <a:rPr lang="en-US" sz="1200" dirty="0">
                <a:solidFill>
                  <a:schemeClr val="tx1"/>
                </a:solidFill>
              </a:rPr>
              <a:t>values will be calculated accordingly. This simulation is run for 100 cycles, where 1 Cycle = 1 Year.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D94C0C-7CE2-2902-36E8-7C9D17AD7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808574"/>
            <a:ext cx="3801532" cy="28151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F846AF-5284-073B-6381-51982A2B01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123267" y="808575"/>
            <a:ext cx="4759047" cy="28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13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BC981E-AE51-03FB-D914-BEB2F7889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Running the Markov simulation – Finding The Intermediate Total Expected Costs at each cycle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CF6A1-CB00-B65F-00E8-E695AC4C4A8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3824935"/>
            <a:ext cx="9143999" cy="124659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1400" b="1" dirty="0"/>
              <a:t>The intermediate Total Expected Cost at each cycle is calculated by:</a:t>
            </a:r>
            <a:br>
              <a:rPr lang="en-US" sz="1400" b="1" dirty="0"/>
            </a:br>
            <a:r>
              <a:rPr lang="en-US" sz="1400" b="1" dirty="0"/>
              <a:t>Multiplying the corresponding cycle’s (Well/Illness/Dead) Transitional Probability with the corresponding (Well/Illness/Dead) Initial Cost for treatment.</a:t>
            </a:r>
            <a:br>
              <a:rPr lang="en-US" sz="1400" b="1" dirty="0"/>
            </a:br>
            <a:r>
              <a:rPr lang="en-US" sz="1400" b="1" dirty="0"/>
              <a:t>The Total Expected Cost (in USD) is finally calculated by Summing up all the Intermediate Total Costs accrued at each cycle.</a:t>
            </a:r>
          </a:p>
          <a:p>
            <a:pPr algn="ctr">
              <a:lnSpc>
                <a:spcPct val="150000"/>
              </a:lnSpc>
            </a:pPr>
            <a:endParaRPr lang="en-US" sz="1400" b="1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F118BF-A85C-8F8A-071B-24DBE22C03D3}"/>
              </a:ext>
            </a:extLst>
          </p:cNvPr>
          <p:cNvSpPr>
            <a:spLocks noGrp="1"/>
          </p:cNvSpPr>
          <p:nvPr>
            <p:ph type="pic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3669D6-0740-7A96-BE27-541BDC5FF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51934" y="977010"/>
            <a:ext cx="3471333" cy="26509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E9E0D8-4D7F-1F1F-2370-9E8E4DCE6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072" y="1589453"/>
            <a:ext cx="4643437" cy="128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47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BC981E-AE51-03FB-D914-BEB2F7889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Running the Markov simulation – Finding The Intermediate Total Expected QALY’s (UTILITY) at each cycle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CF6A1-CB00-B65F-00E8-E695AC4C4A8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3824935"/>
            <a:ext cx="9144000" cy="124659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1400" b="1" dirty="0"/>
              <a:t>The intermediate Total Expected QALY’s (Utility) at each cycle is calculated by:</a:t>
            </a:r>
            <a:br>
              <a:rPr lang="en-US" sz="1400" b="1" dirty="0"/>
            </a:br>
            <a:r>
              <a:rPr lang="en-US" sz="1400" b="1" dirty="0"/>
              <a:t>Multiplying the corresponding cycle’s (Well/Illness/Dead) Transitional Probability with the corresponding (Well/Illness/Dead) Initial Utility value (in QALY’s) for the treatment.</a:t>
            </a:r>
            <a:br>
              <a:rPr lang="en-US" sz="1400" b="1" dirty="0"/>
            </a:br>
            <a:r>
              <a:rPr lang="en-US" sz="1400" b="1" dirty="0"/>
              <a:t>The Total Expected QALYs (Utility value) is finally calculated by Summing up all the Intermediate Total QALY’s at each cycle.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F118BF-A85C-8F8A-071B-24DBE22C03D3}"/>
              </a:ext>
            </a:extLst>
          </p:cNvPr>
          <p:cNvSpPr>
            <a:spLocks noGrp="1"/>
          </p:cNvSpPr>
          <p:nvPr>
            <p:ph type="pic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423E6-C358-6C70-B03D-79BDB80B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1" y="985478"/>
            <a:ext cx="3861581" cy="2666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7EF020-4022-19EB-0763-87A2CFA70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351" y="1729867"/>
            <a:ext cx="4713963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79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06F683-D172-5AAD-F521-887186AEE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Model output: comparison of transitional probabilities at each cycle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442E9-C607-7DD4-B3A2-C70211104DD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11667" y="3725333"/>
            <a:ext cx="8687580" cy="1418167"/>
          </a:xfrm>
        </p:spPr>
        <p:txBody>
          <a:bodyPr/>
          <a:lstStyle/>
          <a:p>
            <a:r>
              <a:rPr lang="en-US" b="1" dirty="0"/>
              <a:t>We can observe differences in the Transitional Probabilities of the Well, Illness and Dead states plotted along the 100 cycles in our simulation for our Cohort size of 1 member.</a:t>
            </a:r>
          </a:p>
          <a:p>
            <a:r>
              <a:rPr lang="en-US" b="1" dirty="0"/>
              <a:t>The differences can be observed in the highlighted blue circles, where there is a steep decrease in Treatment 2 for Transitional Probabilities in Wellness whereas there is a more Gradual decrease seen in Treatment 1.</a:t>
            </a:r>
          </a:p>
          <a:p>
            <a:r>
              <a:rPr lang="en-US" b="1" dirty="0"/>
              <a:t>Similarly, the Dead Transitional Probability reaches very close to 1 in the final cycles in Treatment 1, while it is further away from being 1 in Treatment 2.</a:t>
            </a:r>
          </a:p>
        </p:txBody>
      </p:sp>
      <p:graphicFrame>
        <p:nvGraphicFramePr>
          <p:cNvPr id="5" name="Picture Placeholder 4">
            <a:extLst>
              <a:ext uri="{FF2B5EF4-FFF2-40B4-BE49-F238E27FC236}">
                <a16:creationId xmlns:a16="http://schemas.microsoft.com/office/drawing/2014/main" id="{4603604D-548E-4740-9ACF-E7C6FAACC3EE}"/>
              </a:ext>
            </a:extLst>
          </p:cNvPr>
          <p:cNvGraphicFramePr>
            <a:graphicFrameLocks noGrp="1"/>
          </p:cNvGraphicFramePr>
          <p:nvPr>
            <p:ph type="pic" idx="14"/>
            <p:extLst>
              <p:ext uri="{D42A27DB-BD31-4B8C-83A1-F6EECF244321}">
                <p14:modId xmlns:p14="http://schemas.microsoft.com/office/powerpoint/2010/main" val="4142533555"/>
              </p:ext>
            </p:extLst>
          </p:nvPr>
        </p:nvGraphicFramePr>
        <p:xfrm>
          <a:off x="274639" y="985838"/>
          <a:ext cx="4161894" cy="265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3ACE0AC-6396-4E2C-AA8E-9470711AC4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751375"/>
              </p:ext>
            </p:extLst>
          </p:nvPr>
        </p:nvGraphicFramePr>
        <p:xfrm>
          <a:off x="4707466" y="984984"/>
          <a:ext cx="4161895" cy="2651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9F897960-91BE-6215-7C1D-688BCBB16CCA}"/>
              </a:ext>
            </a:extLst>
          </p:cNvPr>
          <p:cNvSpPr/>
          <p:nvPr/>
        </p:nvSpPr>
        <p:spPr>
          <a:xfrm>
            <a:off x="3860800" y="1651000"/>
            <a:ext cx="499533" cy="677333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3D0D2B-1ED9-50C5-1979-122E0CEF5FFA}"/>
              </a:ext>
            </a:extLst>
          </p:cNvPr>
          <p:cNvSpPr/>
          <p:nvPr/>
        </p:nvSpPr>
        <p:spPr>
          <a:xfrm>
            <a:off x="8369828" y="1651000"/>
            <a:ext cx="499533" cy="804333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2DAD0-D3FC-4455-F774-CD4F2BD1F91C}"/>
              </a:ext>
            </a:extLst>
          </p:cNvPr>
          <p:cNvSpPr/>
          <p:nvPr/>
        </p:nvSpPr>
        <p:spPr>
          <a:xfrm>
            <a:off x="668866" y="1533319"/>
            <a:ext cx="499533" cy="1038431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DEC474-34A0-C045-D8B2-BDE7E7CA7D44}"/>
              </a:ext>
            </a:extLst>
          </p:cNvPr>
          <p:cNvSpPr/>
          <p:nvPr/>
        </p:nvSpPr>
        <p:spPr>
          <a:xfrm>
            <a:off x="5130800" y="1532467"/>
            <a:ext cx="575733" cy="1007106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29BC57-736B-3746-8C66-D9B66B85A992}"/>
              </a:ext>
            </a:extLst>
          </p:cNvPr>
          <p:cNvSpPr/>
          <p:nvPr/>
        </p:nvSpPr>
        <p:spPr>
          <a:xfrm>
            <a:off x="3513667" y="2815168"/>
            <a:ext cx="1058333" cy="266699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59F533-4732-21CC-1E65-6769634444DF}"/>
              </a:ext>
            </a:extLst>
          </p:cNvPr>
          <p:cNvSpPr/>
          <p:nvPr/>
        </p:nvSpPr>
        <p:spPr>
          <a:xfrm>
            <a:off x="7840914" y="2779448"/>
            <a:ext cx="1058333" cy="266699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1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B2B6-4A23-B540-A7C8-F6EA38744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4978"/>
            <a:ext cx="8935103" cy="44148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Arial Nova" panose="020B0504020202020204" pitchFamily="34" charset="0"/>
                <a:cs typeface="Arial" panose="020B0604020202020204" pitchFamily="34" charset="0"/>
              </a:rPr>
              <a:t>PRESENTATION OUTLINE</a:t>
            </a:r>
            <a:endParaRPr lang="en-US" sz="1800" dirty="0"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19C9E-68C1-6B40-2B12-0BA1A209BF8A}"/>
              </a:ext>
            </a:extLst>
          </p:cNvPr>
          <p:cNvSpPr txBox="1"/>
          <p:nvPr/>
        </p:nvSpPr>
        <p:spPr>
          <a:xfrm>
            <a:off x="183418" y="605663"/>
            <a:ext cx="8751685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50"/>
              </a:spcAft>
              <a:buFont typeface="+mj-lt"/>
              <a:buAutoNum type="arabicPeriod"/>
            </a:pPr>
            <a:r>
              <a:rPr lang="en-US" sz="1300" dirty="0"/>
              <a:t>Problem Statement</a:t>
            </a:r>
          </a:p>
          <a:p>
            <a:pPr marL="342900" indent="-342900">
              <a:spcAft>
                <a:spcPts val="150"/>
              </a:spcAft>
              <a:buFont typeface="+mj-lt"/>
              <a:buAutoNum type="arabicPeriod"/>
            </a:pPr>
            <a:r>
              <a:rPr lang="en-US" sz="1300" dirty="0"/>
              <a:t>Decision Tree representation</a:t>
            </a:r>
          </a:p>
          <a:p>
            <a:pPr marL="342900" indent="-342900">
              <a:spcAft>
                <a:spcPts val="150"/>
              </a:spcAft>
              <a:buFont typeface="+mj-lt"/>
              <a:buAutoNum type="arabicPeriod"/>
            </a:pPr>
            <a:r>
              <a:rPr lang="en-US" sz="1300" dirty="0"/>
              <a:t>Modeling the Problem using a Decision Tree</a:t>
            </a:r>
          </a:p>
          <a:p>
            <a:pPr marL="342900" indent="-342900">
              <a:spcAft>
                <a:spcPts val="150"/>
              </a:spcAft>
              <a:buFont typeface="+mj-lt"/>
              <a:buAutoNum type="arabicPeriod"/>
            </a:pPr>
            <a:r>
              <a:rPr lang="en-US" sz="1300" dirty="0"/>
              <a:t>Limitation of Decision Tree Modeling – I: Repetition</a:t>
            </a:r>
          </a:p>
          <a:p>
            <a:pPr marL="342900" indent="-342900">
              <a:spcAft>
                <a:spcPts val="150"/>
              </a:spcAft>
              <a:buFont typeface="+mj-lt"/>
              <a:buAutoNum type="arabicPeriod"/>
            </a:pPr>
            <a:r>
              <a:rPr lang="en-US" sz="1300" dirty="0"/>
              <a:t>Limitations of decision tree Modeling – II: Inability to Reuse</a:t>
            </a:r>
          </a:p>
          <a:p>
            <a:pPr marL="342900" indent="-342900">
              <a:spcAft>
                <a:spcPts val="150"/>
              </a:spcAft>
              <a:buFont typeface="+mj-lt"/>
              <a:buAutoNum type="arabicPeriod"/>
            </a:pPr>
            <a:r>
              <a:rPr lang="en-US" sz="1300" dirty="0"/>
              <a:t>Limitations of decision tree Modeling – III: Other issues</a:t>
            </a:r>
          </a:p>
          <a:p>
            <a:pPr marL="342900" indent="-342900">
              <a:spcAft>
                <a:spcPts val="150"/>
              </a:spcAft>
              <a:buFont typeface="+mj-lt"/>
              <a:buAutoNum type="arabicPeriod"/>
            </a:pPr>
            <a:r>
              <a:rPr lang="en-US" sz="1300" dirty="0"/>
              <a:t>Markov model - Description</a:t>
            </a:r>
          </a:p>
          <a:p>
            <a:pPr marL="342900" indent="-342900">
              <a:spcAft>
                <a:spcPts val="150"/>
              </a:spcAft>
              <a:buFont typeface="+mj-lt"/>
              <a:buAutoNum type="arabicPeriod"/>
            </a:pPr>
            <a:r>
              <a:rPr lang="en-US" sz="1300" dirty="0"/>
              <a:t>Markov model Structure – Disease states Representation</a:t>
            </a:r>
          </a:p>
          <a:p>
            <a:pPr marL="342900" indent="-342900">
              <a:spcAft>
                <a:spcPts val="150"/>
              </a:spcAft>
              <a:buFont typeface="+mj-lt"/>
              <a:buAutoNum type="arabicPeriod"/>
            </a:pPr>
            <a:r>
              <a:rPr lang="en-US" sz="1300" dirty="0"/>
              <a:t>Construction of Markov Chain model &amp; performing Cost-Benefit analysis of 2 Treatments for a Chronic Disease</a:t>
            </a:r>
          </a:p>
          <a:p>
            <a:pPr marL="342900" indent="-342900">
              <a:spcAft>
                <a:spcPts val="150"/>
              </a:spcAft>
              <a:buFont typeface="+mj-lt"/>
              <a:buAutoNum type="arabicPeriod"/>
            </a:pPr>
            <a:r>
              <a:rPr lang="en-US" sz="1300" dirty="0"/>
              <a:t>Markov model – Transition Probabilities</a:t>
            </a:r>
          </a:p>
          <a:p>
            <a:pPr marL="342900" indent="-342900">
              <a:spcAft>
                <a:spcPts val="150"/>
              </a:spcAft>
              <a:buFont typeface="+mj-lt"/>
              <a:buAutoNum type="arabicPeriod"/>
            </a:pPr>
            <a:r>
              <a:rPr lang="en-US" sz="1400" dirty="0">
                <a:latin typeface="Arial Nova" panose="020B0504020202020204" pitchFamily="34" charset="0"/>
                <a:cs typeface="Arial" panose="020B0604020202020204" pitchFamily="34" charset="0"/>
              </a:rPr>
              <a:t>Markov matrix and initial transitional probabilities</a:t>
            </a:r>
            <a:endParaRPr lang="en-US" sz="1300" dirty="0"/>
          </a:p>
          <a:p>
            <a:pPr marL="342900" indent="-342900">
              <a:spcAft>
                <a:spcPts val="150"/>
              </a:spcAft>
              <a:buFont typeface="+mj-lt"/>
              <a:buAutoNum type="arabicPeriod"/>
            </a:pPr>
            <a:r>
              <a:rPr lang="en-US" sz="1300" dirty="0"/>
              <a:t>Markov Model Matrix – Setting up the initial parameters - Initial Transitional Probabilities</a:t>
            </a:r>
          </a:p>
          <a:p>
            <a:pPr marL="342900" indent="-342900">
              <a:spcAft>
                <a:spcPts val="150"/>
              </a:spcAft>
              <a:buFont typeface="+mj-lt"/>
              <a:buAutoNum type="arabicPeriod"/>
            </a:pPr>
            <a:r>
              <a:rPr lang="en-US" sz="1300" dirty="0"/>
              <a:t>Markov Model Matrix – Setting up the initial parameters - Costs (in USD) and Utility values (in QALY’s)</a:t>
            </a:r>
          </a:p>
          <a:p>
            <a:pPr marL="342900" indent="-342900">
              <a:spcAft>
                <a:spcPts val="150"/>
              </a:spcAft>
              <a:buFont typeface="+mj-lt"/>
              <a:buAutoNum type="arabicPeriod"/>
            </a:pPr>
            <a:r>
              <a:rPr lang="en-US" sz="1300" dirty="0"/>
              <a:t>Running the Markov simulation – Finding Intermediate Transitional Probabilities</a:t>
            </a:r>
          </a:p>
          <a:p>
            <a:pPr marL="342900" indent="-342900">
              <a:spcAft>
                <a:spcPts val="150"/>
              </a:spcAft>
              <a:buFont typeface="+mj-lt"/>
              <a:buAutoNum type="arabicPeriod"/>
            </a:pPr>
            <a:r>
              <a:rPr lang="en-US" sz="1300" dirty="0"/>
              <a:t>Running the Markov simulation – Finding The Intermediate Total Expected Costs at each cycle</a:t>
            </a:r>
          </a:p>
          <a:p>
            <a:pPr marL="342900" indent="-342900">
              <a:spcAft>
                <a:spcPts val="150"/>
              </a:spcAft>
              <a:buFont typeface="+mj-lt"/>
              <a:buAutoNum type="arabicPeriod"/>
            </a:pPr>
            <a:r>
              <a:rPr lang="en-US" sz="1300" dirty="0"/>
              <a:t>Running the Markov simulation – Finding The Intermediate Total Expected Utility (in QALY’s) at each cycle</a:t>
            </a:r>
          </a:p>
          <a:p>
            <a:pPr marL="342900" indent="-342900">
              <a:spcAft>
                <a:spcPts val="150"/>
              </a:spcAft>
              <a:buFont typeface="+mj-lt"/>
              <a:buAutoNum type="arabicPeriod"/>
            </a:pPr>
            <a:r>
              <a:rPr lang="en-US" sz="1300" dirty="0"/>
              <a:t>Model output: comparison of transitional probabilities at each cycle</a:t>
            </a:r>
          </a:p>
          <a:p>
            <a:pPr marL="342900" indent="-342900">
              <a:spcAft>
                <a:spcPts val="150"/>
              </a:spcAft>
              <a:buFont typeface="+mj-lt"/>
              <a:buAutoNum type="arabicPeriod"/>
            </a:pPr>
            <a:r>
              <a:rPr lang="en-US" sz="1300" dirty="0"/>
              <a:t>Incremental Cost-Effectiveness Ratio (ICER)</a:t>
            </a:r>
          </a:p>
          <a:p>
            <a:pPr marL="342900" indent="-342900">
              <a:spcAft>
                <a:spcPts val="150"/>
              </a:spcAft>
              <a:buFont typeface="+mj-lt"/>
              <a:buAutoNum type="arabicPeriod"/>
            </a:pPr>
            <a:r>
              <a:rPr lang="en-US" sz="1300" dirty="0"/>
              <a:t>Conclusion: Treatment 2 is better based on our simulation parameters</a:t>
            </a:r>
          </a:p>
          <a:p>
            <a:pPr marL="342900" indent="-342900">
              <a:spcAft>
                <a:spcPts val="150"/>
              </a:spcAft>
              <a:buFont typeface="+mj-lt"/>
              <a:buAutoNum type="arabicPeriod"/>
            </a:pPr>
            <a:r>
              <a:rPr lang="en-US" sz="13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14985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3F7711-1FFB-DD0C-8FE1-49D18A0F4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Cost-Effectiveness Ratio (ICER)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29CB3-585F-C294-6624-66D5A505734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74321" y="922867"/>
            <a:ext cx="8607993" cy="3964179"/>
          </a:xfrm>
        </p:spPr>
        <p:txBody>
          <a:bodyPr/>
          <a:lstStyle/>
          <a:p>
            <a:r>
              <a:rPr lang="en-US" dirty="0"/>
              <a:t>ICER stands for </a:t>
            </a:r>
            <a:r>
              <a:rPr lang="en-US" b="1" dirty="0"/>
              <a:t>Incremental Cost-Effectiveness Ratio</a:t>
            </a:r>
            <a:r>
              <a:rPr lang="en-US" dirty="0"/>
              <a:t>. It is a crucial calculation used in health economics to help decide which medical treatments or interventions provide the best value for money.</a:t>
            </a:r>
          </a:p>
          <a:p>
            <a:r>
              <a:rPr lang="en-US" dirty="0"/>
              <a:t>The ICER helps policymakers, insurers, and healthcare providers determine whether a new treatment or intervention is economically viable compared to existing alternatives. It assesses the additional cost of a new treatment relative to its additional benefits, usually in terms of health outcomes.</a:t>
            </a:r>
          </a:p>
          <a:p>
            <a:r>
              <a:rPr lang="en-US" b="1" u="sng" dirty="0"/>
              <a:t>How ICER Is Calculated</a:t>
            </a:r>
            <a:r>
              <a:rPr lang="en-US" dirty="0"/>
              <a:t>:</a:t>
            </a:r>
          </a:p>
          <a:p>
            <a:r>
              <a:rPr lang="en-US" dirty="0"/>
              <a:t>The ICER is calculated by comparing two treatment options: a standard treatment (usually the current or most common treatment; here: Treatment 1) and a new treatment (here: Treatment 2).</a:t>
            </a:r>
          </a:p>
          <a:p>
            <a:r>
              <a:rPr lang="en-US" b="1" u="sng" dirty="0"/>
              <a:t>The formula for ICER</a:t>
            </a:r>
            <a:r>
              <a:rPr lang="en-US" dirty="0"/>
              <a:t>: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where:</a:t>
            </a:r>
          </a:p>
          <a:p>
            <a:pPr algn="ctr"/>
            <a:r>
              <a:rPr lang="en-US" b="1" dirty="0"/>
              <a:t>ΔC </a:t>
            </a:r>
            <a:r>
              <a:rPr lang="en-US" dirty="0"/>
              <a:t>-&gt; is the difference in Cost between the new treatment and the standard treatment.</a:t>
            </a:r>
          </a:p>
          <a:p>
            <a:pPr algn="ctr"/>
            <a:r>
              <a:rPr lang="en-US" b="1" dirty="0"/>
              <a:t>ΔE </a:t>
            </a:r>
            <a:r>
              <a:rPr lang="en-US" dirty="0"/>
              <a:t>-&gt; is the difference in Utility between the new treatment and the standard treatment.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C4734B-4EE2-9480-33AE-CBADD699BBDD}"/>
                  </a:ext>
                </a:extLst>
              </p:cNvPr>
              <p:cNvSpPr txBox="1"/>
              <p:nvPr/>
            </p:nvSpPr>
            <p:spPr>
              <a:xfrm>
                <a:off x="3941218" y="3183466"/>
                <a:ext cx="126156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𝑰𝑪𝑬𝑹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C4734B-4EE2-9480-33AE-CBADD699B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218" y="3183466"/>
                <a:ext cx="1261564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737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98DEFA-BABE-1A48-29E8-6FF1DEDE8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5467" y="188158"/>
            <a:ext cx="9279467" cy="608855"/>
          </a:xfrm>
        </p:spPr>
        <p:txBody>
          <a:bodyPr/>
          <a:lstStyle/>
          <a:p>
            <a:r>
              <a:rPr lang="en-US" sz="2000" u="sng" dirty="0"/>
              <a:t>Conclusion</a:t>
            </a:r>
            <a:r>
              <a:rPr lang="en-US" sz="2000" dirty="0"/>
              <a:t>: Treatment 2 is better based on our simulation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4CF9B-5E49-69CD-B1F2-A9AFD763FF4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38119" y="1811866"/>
            <a:ext cx="8861948" cy="3272368"/>
          </a:xfrm>
        </p:spPr>
        <p:txBody>
          <a:bodyPr/>
          <a:lstStyle/>
          <a:p>
            <a:r>
              <a:rPr lang="en-US" dirty="0"/>
              <a:t>Here, the Total Cost (in USD) accrued is the Sum of all costs from each State in each Cycle.</a:t>
            </a:r>
          </a:p>
          <a:p>
            <a:r>
              <a:rPr lang="en-US" dirty="0"/>
              <a:t>Similarly, the Total Utility value (in QALY’s) accrued is the Sum of all Total QALY’s from each State in each Cycle.</a:t>
            </a:r>
          </a:p>
          <a:p>
            <a:r>
              <a:rPr lang="en-US" dirty="0"/>
              <a:t>The Incremental Costs (in USD) are calculated as the Difference between the Total Cost of Treatment 1 and Total Cost of Treatment 2. Here, it is calculated as </a:t>
            </a:r>
            <a:r>
              <a:rPr lang="en-US" b="1" dirty="0"/>
              <a:t>(+) $158.66.</a:t>
            </a:r>
          </a:p>
          <a:p>
            <a:r>
              <a:rPr lang="en-US" dirty="0"/>
              <a:t>Similarly, The Incremental Utility value (in QALY’s) are calculated as the Absolute Difference between the Total Cost of Treatment 1 and Total Cost of Treatment 2. Here, it is calculated as </a:t>
            </a:r>
            <a:r>
              <a:rPr lang="en-US" b="1" dirty="0"/>
              <a:t>(-) 9.12 QALYs.</a:t>
            </a:r>
            <a:endParaRPr lang="en-US" dirty="0"/>
          </a:p>
          <a:p>
            <a:r>
              <a:rPr lang="en-US" dirty="0"/>
              <a:t>Finally, the Incremental Cost-Effectiveness Ratio (ICER) is calculated as Incremental Costs / Incremental QALYs.</a:t>
            </a:r>
          </a:p>
          <a:p>
            <a:r>
              <a:rPr lang="en-US" b="1" dirty="0"/>
              <a:t>Thus, the ICER for our comparison comes to (-) $17.39. The ICER value is -$17.39/QALY. Normally, ICER is expressed as a positive value, representing the additional cost per additional unit of benefit (e.g., QALY). A negative ICER can occur when the comparator (Treatment 2) is both less costly and more effective than the intervention (Treatment 1), making the comparator "dominant.“</a:t>
            </a:r>
          </a:p>
          <a:p>
            <a:r>
              <a:rPr lang="en-US" b="1" dirty="0">
                <a:solidFill>
                  <a:srgbClr val="FF0000"/>
                </a:solidFill>
              </a:rPr>
              <a:t>Thus, Treatment 2 is more Cost-Effective based on our Simulation parameters defined in the Excel sheet.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D65687-4387-ECE6-C83A-CBFAED5FF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9" y="911656"/>
            <a:ext cx="8744195" cy="78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78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AFCF7C-183D-16CD-DEAA-451A6CE76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FCA47-17AF-08BB-249C-1616A010978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74321" y="939801"/>
            <a:ext cx="8607993" cy="394724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800" b="1" dirty="0">
                <a:effectLst/>
              </a:rPr>
              <a:t>Sonnenberg, F. A., &amp; Beck, J. R. (1993). Markov models in medical decision making. </a:t>
            </a:r>
            <a:r>
              <a:rPr lang="en-US" sz="1800" b="1" i="1" dirty="0">
                <a:effectLst/>
              </a:rPr>
              <a:t>Medical Decision Making</a:t>
            </a:r>
            <a:r>
              <a:rPr lang="en-US" sz="1800" b="1" dirty="0">
                <a:effectLst/>
              </a:rPr>
              <a:t>, </a:t>
            </a:r>
            <a:r>
              <a:rPr lang="en-US" sz="1800" b="1" i="1" dirty="0">
                <a:effectLst/>
              </a:rPr>
              <a:t>13</a:t>
            </a:r>
            <a:r>
              <a:rPr lang="en-US" sz="1800" b="1" dirty="0">
                <a:effectLst/>
              </a:rPr>
              <a:t>(4), 322–338. https://doi.org/10.1177/0272989x9301300409 </a:t>
            </a:r>
            <a:endParaRPr lang="en-US" sz="1800" b="1" dirty="0"/>
          </a:p>
          <a:p>
            <a:pPr marL="342900" indent="-342900">
              <a:lnSpc>
                <a:spcPct val="100000"/>
              </a:lnSpc>
              <a:buFont typeface="Arial"/>
              <a:buAutoNum type="arabicPeriod"/>
            </a:pPr>
            <a:r>
              <a:rPr lang="en-US" sz="1800" b="1" dirty="0">
                <a:effectLst/>
              </a:rPr>
              <a:t>Green, N., </a:t>
            </a:r>
            <a:r>
              <a:rPr lang="en-US" sz="1800" b="1" dirty="0" err="1">
                <a:effectLst/>
              </a:rPr>
              <a:t>Lamrock</a:t>
            </a:r>
            <a:r>
              <a:rPr lang="en-US" sz="1800" b="1" dirty="0">
                <a:effectLst/>
              </a:rPr>
              <a:t>, F., Naylor, N., Williams, J., &amp; Briggs, A. (2022). Health economic evaluation using Markov models in R for Microsoft Excel Users: A tutorial. </a:t>
            </a:r>
            <a:r>
              <a:rPr lang="en-US" sz="1800" b="1" i="1" dirty="0" err="1">
                <a:effectLst/>
              </a:rPr>
              <a:t>PharmacoEconomics</a:t>
            </a:r>
            <a:r>
              <a:rPr lang="en-US" sz="1800" b="1" dirty="0">
                <a:effectLst/>
              </a:rPr>
              <a:t>, </a:t>
            </a:r>
            <a:r>
              <a:rPr lang="en-US" sz="1800" b="1" i="1" dirty="0">
                <a:effectLst/>
              </a:rPr>
              <a:t>41</a:t>
            </a:r>
            <a:r>
              <a:rPr lang="en-US" sz="1800" b="1" dirty="0">
                <a:effectLst/>
              </a:rPr>
              <a:t>(1), 5–19. https://doi.org/10.1007/s40273-022-01199-7 </a:t>
            </a:r>
          </a:p>
          <a:p>
            <a:pPr marL="342900" indent="-342900">
              <a:lnSpc>
                <a:spcPct val="100000"/>
              </a:lnSpc>
              <a:buFont typeface="Arial"/>
              <a:buAutoNum type="arabicPeriod"/>
            </a:pPr>
            <a:r>
              <a:rPr lang="en-US" sz="1800" b="1" dirty="0" err="1">
                <a:effectLst/>
              </a:rPr>
              <a:t>Edlin</a:t>
            </a:r>
            <a:r>
              <a:rPr lang="en-US" sz="1800" b="1" dirty="0">
                <a:effectLst/>
              </a:rPr>
              <a:t>, R., McCabe, C., Hulme, C., Hall, P., &amp; Wright, J. (2015). Building a </a:t>
            </a:r>
            <a:r>
              <a:rPr lang="en-US" sz="1800" b="1" dirty="0" err="1">
                <a:effectLst/>
              </a:rPr>
              <a:t>markov</a:t>
            </a:r>
            <a:r>
              <a:rPr lang="en-US" sz="1800" b="1" dirty="0">
                <a:effectLst/>
              </a:rPr>
              <a:t> cost effectiveness model in Excel. </a:t>
            </a:r>
            <a:r>
              <a:rPr lang="en-US" sz="1800" b="1" i="1" dirty="0">
                <a:effectLst/>
              </a:rPr>
              <a:t>Cost Effectiveness Modelling for Health Technology Assessment</a:t>
            </a:r>
            <a:r>
              <a:rPr lang="en-US" sz="1800" b="1" dirty="0">
                <a:effectLst/>
              </a:rPr>
              <a:t>, 133–143. https://doi.org/10.1007/978-3-319-15744-3_9 </a:t>
            </a:r>
          </a:p>
          <a:p>
            <a:pPr marL="342900" indent="-342900">
              <a:lnSpc>
                <a:spcPct val="100000"/>
              </a:lnSpc>
              <a:buFont typeface="Arial"/>
              <a:buAutoNum type="arabicPeriod"/>
            </a:pPr>
            <a:r>
              <a:rPr lang="en-US" sz="1800" b="1" dirty="0" err="1">
                <a:effectLst/>
              </a:rPr>
              <a:t>Komorowski</a:t>
            </a:r>
            <a:r>
              <a:rPr lang="en-US" sz="1800" b="1" dirty="0">
                <a:effectLst/>
              </a:rPr>
              <a:t>, M., &amp; Raffa, J. (2016). Markov models and Cost Effectiveness Analysis: Applications in Medical Research. </a:t>
            </a:r>
            <a:r>
              <a:rPr lang="en-US" sz="1800" b="1" i="1" dirty="0">
                <a:effectLst/>
              </a:rPr>
              <a:t>Secondary Analysis of Electronic Health Records</a:t>
            </a:r>
            <a:r>
              <a:rPr lang="en-US" sz="1800" b="1" dirty="0">
                <a:effectLst/>
              </a:rPr>
              <a:t>, 351–367. https://doi.org/10.1007/978-3-319-43742-2_24 </a:t>
            </a:r>
          </a:p>
        </p:txBody>
      </p:sp>
    </p:spTree>
    <p:extLst>
      <p:ext uri="{BB962C8B-B14F-4D97-AF65-F5344CB8AC3E}">
        <p14:creationId xmlns:p14="http://schemas.microsoft.com/office/powerpoint/2010/main" val="134863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B2B6-4A23-B540-A7C8-F6EA38744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082"/>
            <a:ext cx="8736317" cy="60885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Arial Nova" panose="020B05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BEA1DA-E59D-452F-9A54-2C55789D8E7D}"/>
              </a:ext>
            </a:extLst>
          </p:cNvPr>
          <p:cNvSpPr/>
          <p:nvPr/>
        </p:nvSpPr>
        <p:spPr>
          <a:xfrm>
            <a:off x="59267" y="896183"/>
            <a:ext cx="900853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Chronic diseases are characterized by their long duration and persistent effects on health.</a:t>
            </a:r>
          </a:p>
          <a:p>
            <a:pPr marL="34290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treatment of these conditions involves a careful consideration of </a:t>
            </a:r>
            <a:r>
              <a:rPr lang="en-US" sz="1900" b="1" u="sng" dirty="0">
                <a:solidFill>
                  <a:schemeClr val="bg1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Costs</a:t>
            </a:r>
            <a:r>
              <a:rPr lang="en-US" sz="1900" dirty="0">
                <a:solidFill>
                  <a:schemeClr val="bg1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sz="1900" b="1" u="sng" dirty="0">
                <a:solidFill>
                  <a:schemeClr val="bg1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Quality Adjusted Life Years</a:t>
            </a:r>
            <a:r>
              <a:rPr lang="en-US" sz="1900" dirty="0">
                <a:solidFill>
                  <a:schemeClr val="bg1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(QALY), a measure that combines life expectancy with the quality of life. </a:t>
            </a:r>
          </a:p>
          <a:p>
            <a:pPr marL="34290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approach helps healthcare providers assess the cost-effectiveness of treatments, aiming to maximize both the longevity and quality of life for patients. </a:t>
            </a:r>
          </a:p>
          <a:p>
            <a:pPr marL="34290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such, managing chronic diseases effectively requires a strategic balance between these two crucial factors.</a:t>
            </a:r>
          </a:p>
          <a:p>
            <a:pPr marL="34290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this project, I aim to compare 2 treatments for a chronic disease by calculating the </a:t>
            </a:r>
            <a:r>
              <a:rPr lang="en-US" sz="1900" b="1" u="sng" dirty="0">
                <a:solidFill>
                  <a:schemeClr val="bg1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Incremental Cost-Effectiveness Ratio</a:t>
            </a:r>
            <a:r>
              <a:rPr lang="en-US" sz="1900" dirty="0">
                <a:solidFill>
                  <a:schemeClr val="bg1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(ICER) using Markov Chain simulations.</a:t>
            </a:r>
          </a:p>
        </p:txBody>
      </p:sp>
    </p:spTree>
    <p:extLst>
      <p:ext uri="{BB962C8B-B14F-4D97-AF65-F5344CB8AC3E}">
        <p14:creationId xmlns:p14="http://schemas.microsoft.com/office/powerpoint/2010/main" val="369216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B2B6-4A23-B540-A7C8-F6EA38744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2710"/>
            <a:ext cx="8751685" cy="60885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Arial Nova" panose="020B0504020202020204" pitchFamily="34" charset="0"/>
                <a:cs typeface="Arial" panose="020B0604020202020204" pitchFamily="34" charset="0"/>
              </a:rPr>
              <a:t>A decision tree REPRESENTING THE STATES: Life, illness, death</a:t>
            </a:r>
          </a:p>
        </p:txBody>
      </p:sp>
      <p:pic>
        <p:nvPicPr>
          <p:cNvPr id="4" name="Picture 3" descr="A diagram of a patient's disease&#10;&#10;Description automatically generated">
            <a:extLst>
              <a:ext uri="{FF2B5EF4-FFF2-40B4-BE49-F238E27FC236}">
                <a16:creationId xmlns:a16="http://schemas.microsoft.com/office/drawing/2014/main" id="{1DCEB080-8E29-D5BB-C898-971D7CBF3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082705"/>
            <a:ext cx="7391400" cy="381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7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C8D684-52D9-0250-CE9D-DB246EF82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3568" y="162757"/>
            <a:ext cx="9005882" cy="608855"/>
          </a:xfrm>
        </p:spPr>
        <p:txBody>
          <a:bodyPr/>
          <a:lstStyle/>
          <a:p>
            <a:r>
              <a:rPr lang="en-US" dirty="0"/>
              <a:t>Modeling the problem with a decision tree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CB2AEA-3519-1708-C0CB-202DCC386C4E}"/>
              </a:ext>
            </a:extLst>
          </p:cNvPr>
          <p:cNvSpPr/>
          <p:nvPr/>
        </p:nvSpPr>
        <p:spPr>
          <a:xfrm>
            <a:off x="361950" y="826934"/>
            <a:ext cx="8520364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problem can be naively modeled using a Decision Tree, as shown in the previous slide, where each branch symbolizes </a:t>
            </a:r>
            <a:r>
              <a:rPr lang="en-US" sz="2000" b="1" dirty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potential events or decision points</a:t>
            </a:r>
            <a:r>
              <a:rPr lang="en-US" sz="2000" dirty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leading to further complexities as more outcomes are considered. </a:t>
            </a:r>
          </a:p>
          <a:p>
            <a:pPr marL="34290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Starting with the onset of the disease</a:t>
            </a:r>
            <a:r>
              <a:rPr lang="en-US" sz="2000" dirty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the model progresses through critical stages, culminating in the ultimate outcomes: either </a:t>
            </a:r>
            <a:r>
              <a:rPr lang="en-US" sz="2000" b="1" dirty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'Live</a:t>
            </a:r>
            <a:r>
              <a:rPr lang="en-US" sz="2000" dirty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 or </a:t>
            </a:r>
            <a:r>
              <a:rPr lang="en-US" sz="2000" b="1" dirty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'Die</a:t>
            </a:r>
            <a:r>
              <a:rPr lang="en-US" sz="2000" dirty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’. </a:t>
            </a:r>
          </a:p>
          <a:p>
            <a:pPr marL="34290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intermediate states, '</a:t>
            </a:r>
            <a:r>
              <a:rPr lang="en-US" sz="2000" b="1" dirty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Illness</a:t>
            </a:r>
            <a:r>
              <a:rPr lang="en-US" sz="2000" dirty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 or '</a:t>
            </a:r>
            <a:r>
              <a:rPr lang="en-US" sz="2000" b="1" dirty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Illness</a:t>
            </a:r>
            <a:r>
              <a:rPr lang="en-US" sz="2000" dirty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', reflect the </a:t>
            </a:r>
            <a:r>
              <a:rPr lang="en-US" sz="2000" b="1" dirty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patient's response to treatment</a:t>
            </a:r>
            <a:r>
              <a:rPr lang="en-US" sz="2000" dirty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indicating either an ongoing struggle with the disease or a successful mitigation of symptoms. </a:t>
            </a:r>
          </a:p>
          <a:p>
            <a:pPr marL="34290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Each branch and node within the Decision Tree represents </a:t>
            </a:r>
            <a:r>
              <a:rPr lang="en-US" sz="2000" b="1" dirty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decisions</a:t>
            </a:r>
            <a:r>
              <a:rPr lang="en-US" sz="2000" dirty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potential outcomes</a:t>
            </a:r>
            <a:r>
              <a:rPr lang="en-US" sz="2000" dirty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649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B2B6-4A23-B540-A7C8-F6EA38744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9385"/>
            <a:ext cx="8751685" cy="724194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Arial Nova" panose="020B0504020202020204" pitchFamily="34" charset="0"/>
                <a:cs typeface="Arial" panose="020B0604020202020204" pitchFamily="34" charset="0"/>
              </a:rPr>
              <a:t>Limitations of decision tree MODELING – I: Repetition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8B656-8B69-8923-986C-674F38EDD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1" y="1032494"/>
            <a:ext cx="6824132" cy="38511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639E07-C3E8-A5F8-36F6-6836A42B9C53}"/>
              </a:ext>
            </a:extLst>
          </p:cNvPr>
          <p:cNvSpPr/>
          <p:nvPr/>
        </p:nvSpPr>
        <p:spPr>
          <a:xfrm>
            <a:off x="5350932" y="1032493"/>
            <a:ext cx="1786467" cy="339107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ova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B85C7-0126-45EF-E2AD-9C840AF39923}"/>
              </a:ext>
            </a:extLst>
          </p:cNvPr>
          <p:cNvSpPr txBox="1"/>
          <p:nvPr/>
        </p:nvSpPr>
        <p:spPr>
          <a:xfrm>
            <a:off x="7137399" y="2142438"/>
            <a:ext cx="19339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 Nova" panose="020B0504020202020204" pitchFamily="34" charset="0"/>
              </a:rPr>
              <a:t>This part of the decision tree is a repeat of the Illness node. </a:t>
            </a:r>
          </a:p>
          <a:p>
            <a:endParaRPr lang="en-US" sz="1000" dirty="0">
              <a:latin typeface="Arial Nova" panose="020B0504020202020204" pitchFamily="34" charset="0"/>
            </a:endParaRPr>
          </a:p>
          <a:p>
            <a:r>
              <a:rPr lang="en-US" sz="1000" dirty="0">
                <a:latin typeface="Arial Nova" panose="020B0504020202020204" pitchFamily="34" charset="0"/>
              </a:rPr>
              <a:t>When a subject has an illness, they can live or die. If they live and have another illness, they can live or die once again. </a:t>
            </a:r>
          </a:p>
          <a:p>
            <a:endParaRPr lang="en-US" sz="1000" dirty="0">
              <a:latin typeface="Arial Nova" panose="020B0504020202020204" pitchFamily="34" charset="0"/>
            </a:endParaRPr>
          </a:p>
          <a:p>
            <a:r>
              <a:rPr lang="en-US" sz="1000" dirty="0">
                <a:latin typeface="Arial Nova" panose="020B0504020202020204" pitchFamily="34" charset="0"/>
              </a:rPr>
              <a:t>This cycle repeats </a:t>
            </a:r>
            <a:r>
              <a:rPr lang="en-US" sz="1000">
                <a:latin typeface="Arial Nova" panose="020B0504020202020204" pitchFamily="34" charset="0"/>
              </a:rPr>
              <a:t>itself over </a:t>
            </a:r>
            <a:r>
              <a:rPr lang="en-US" sz="1000" dirty="0">
                <a:latin typeface="Arial Nova" panose="020B0504020202020204" pitchFamily="34" charset="0"/>
              </a:rPr>
              <a:t>and over in a decision tree.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7037EE-7E87-F9E2-0784-1E1A6780C36C}"/>
              </a:ext>
            </a:extLst>
          </p:cNvPr>
          <p:cNvCxnSpPr/>
          <p:nvPr/>
        </p:nvCxnSpPr>
        <p:spPr>
          <a:xfrm>
            <a:off x="7137399" y="1371600"/>
            <a:ext cx="389468" cy="770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52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F6AF9F-1662-45F0-B591-D4E3133ED8BC}"/>
              </a:ext>
            </a:extLst>
          </p:cNvPr>
          <p:cNvSpPr/>
          <p:nvPr/>
        </p:nvSpPr>
        <p:spPr>
          <a:xfrm>
            <a:off x="6119500" y="996129"/>
            <a:ext cx="2568743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lang="en-US" sz="2100" dirty="0">
                <a:solidFill>
                  <a:srgbClr val="006C92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Well </a:t>
            </a:r>
            <a:r>
              <a:rPr lang="en-US" sz="2100" dirty="0">
                <a:solidFill>
                  <a:srgbClr val="006C92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Well</a:t>
            </a:r>
          </a:p>
          <a:p>
            <a:pPr>
              <a:spcAft>
                <a:spcPts val="450"/>
              </a:spcAft>
            </a:pPr>
            <a:r>
              <a:rPr lang="en-US" sz="2100" dirty="0">
                <a:solidFill>
                  <a:srgbClr val="006C92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Well  Illness</a:t>
            </a:r>
          </a:p>
          <a:p>
            <a:pPr>
              <a:spcAft>
                <a:spcPts val="450"/>
              </a:spcAft>
            </a:pPr>
            <a:r>
              <a:rPr lang="en-US" sz="2100" dirty="0">
                <a:solidFill>
                  <a:srgbClr val="006C92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Well  Death</a:t>
            </a:r>
          </a:p>
          <a:p>
            <a:pPr>
              <a:spcAft>
                <a:spcPts val="450"/>
              </a:spcAft>
            </a:pPr>
            <a:endParaRPr lang="en-US" sz="2100" dirty="0">
              <a:solidFill>
                <a:srgbClr val="006C92"/>
              </a:solidFill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spcAft>
                <a:spcPts val="450"/>
              </a:spcAft>
            </a:pPr>
            <a:r>
              <a:rPr lang="en-US" sz="2100" dirty="0">
                <a:solidFill>
                  <a:srgbClr val="006C92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Illness  Illness</a:t>
            </a:r>
          </a:p>
          <a:p>
            <a:pPr>
              <a:spcAft>
                <a:spcPts val="450"/>
              </a:spcAft>
            </a:pPr>
            <a:r>
              <a:rPr lang="en-US" sz="2100" dirty="0">
                <a:solidFill>
                  <a:srgbClr val="006C92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Illness  Well</a:t>
            </a:r>
          </a:p>
          <a:p>
            <a:pPr>
              <a:spcAft>
                <a:spcPts val="450"/>
              </a:spcAft>
            </a:pPr>
            <a:r>
              <a:rPr lang="en-US" sz="2100" dirty="0">
                <a:solidFill>
                  <a:srgbClr val="006C92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Illness  Death</a:t>
            </a:r>
          </a:p>
          <a:p>
            <a:pPr>
              <a:spcAft>
                <a:spcPts val="450"/>
              </a:spcAft>
            </a:pPr>
            <a:endParaRPr lang="en-US" sz="2100" dirty="0">
              <a:solidFill>
                <a:srgbClr val="006C92"/>
              </a:solidFill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spcAft>
                <a:spcPts val="450"/>
              </a:spcAft>
            </a:pPr>
            <a:r>
              <a:rPr lang="en-US" sz="2100" dirty="0">
                <a:solidFill>
                  <a:srgbClr val="006C92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Death </a:t>
            </a:r>
            <a:r>
              <a:rPr lang="en-US" sz="2100" dirty="0">
                <a:solidFill>
                  <a:srgbClr val="006C92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Death</a:t>
            </a:r>
            <a:endParaRPr lang="en-US" sz="2100" dirty="0">
              <a:solidFill>
                <a:srgbClr val="006C92"/>
              </a:solidFill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D48C10-912E-4072-80B8-086E9143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75" y="1451374"/>
            <a:ext cx="5290794" cy="262631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F4F110B-D7D2-51D2-5F77-000438CA6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8158"/>
            <a:ext cx="8751685" cy="60885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Arial Nova" panose="020B0504020202020204" pitchFamily="34" charset="0"/>
                <a:cs typeface="Arial" panose="020B0604020202020204" pitchFamily="34" charset="0"/>
              </a:rPr>
              <a:t>Limitations of decision tree Modeling – II: Inability to reuse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37EF0C-3138-DA3A-4CA9-88DEAE0FCF92}"/>
              </a:ext>
            </a:extLst>
          </p:cNvPr>
          <p:cNvSpPr txBox="1"/>
          <p:nvPr/>
        </p:nvSpPr>
        <p:spPr>
          <a:xfrm>
            <a:off x="0" y="4509911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With decision trees, there is no return state, i.e. there is no way to represent a patients return to illness or no-illness state and to consider the conditional probabilities involved in these successive intermediate states.</a:t>
            </a:r>
          </a:p>
        </p:txBody>
      </p:sp>
    </p:spTree>
    <p:extLst>
      <p:ext uri="{BB962C8B-B14F-4D97-AF65-F5344CB8AC3E}">
        <p14:creationId xmlns:p14="http://schemas.microsoft.com/office/powerpoint/2010/main" val="343365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A3A465-C30D-C1F1-9DB3-E36703265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dirty="0">
                <a:latin typeface="Arial Nova" panose="020B0504020202020204" pitchFamily="34" charset="0"/>
                <a:cs typeface="Arial" panose="020B0604020202020204" pitchFamily="34" charset="0"/>
              </a:rPr>
              <a:t>Limitations of decision tree MODELING – III: Other issues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6AA48-7E3C-528D-7E4D-A47FC3473AFB}"/>
              </a:ext>
            </a:extLst>
          </p:cNvPr>
          <p:cNvSpPr/>
          <p:nvPr/>
        </p:nvSpPr>
        <p:spPr>
          <a:xfrm>
            <a:off x="361950" y="826934"/>
            <a:ext cx="8520364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Increasing Complexity</a:t>
            </a:r>
            <a:r>
              <a:rPr lang="en-US" sz="2000" dirty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As seen in the previous slide, Decision Trees become exponentially complex as they account for the recurring nature of events in chronic diseases.</a:t>
            </a:r>
          </a:p>
          <a:p>
            <a:pPr marL="34290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Limited Suitability for Long-Term Projections</a:t>
            </a:r>
            <a:r>
              <a:rPr lang="en-US" sz="2000" dirty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Their linear and unidirectional paths fail to represent the fluctuating nature of chronic conditions over extended periods.</a:t>
            </a:r>
          </a:p>
          <a:p>
            <a:pPr marL="34290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Computational Demands and Rigidity</a:t>
            </a:r>
            <a:r>
              <a:rPr lang="en-US" sz="2000" dirty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Decision trees require significant computational resources and are challenging to update with new data, limiting their practicality.</a:t>
            </a:r>
          </a:p>
          <a:p>
            <a:pPr marL="34290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Reduced Predictive Capability</a:t>
            </a:r>
            <a:r>
              <a:rPr lang="en-US" sz="2000" dirty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lack of feedback loops in decision trees diminishes their ability to accurately predict outcomes for diseases requiring frequent reassessment.</a:t>
            </a:r>
          </a:p>
        </p:txBody>
      </p:sp>
    </p:spTree>
    <p:extLst>
      <p:ext uri="{BB962C8B-B14F-4D97-AF65-F5344CB8AC3E}">
        <p14:creationId xmlns:p14="http://schemas.microsoft.com/office/powerpoint/2010/main" val="3629644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B2B6-4A23-B540-A7C8-F6EA38744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3488"/>
            <a:ext cx="8782422" cy="60885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Arial Nova" panose="020B0504020202020204" pitchFamily="34" charset="0"/>
                <a:cs typeface="Arial" panose="020B0604020202020204" pitchFamily="34" charset="0"/>
              </a:rPr>
              <a:t>Markov model - description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BEA1DA-E59D-452F-9A54-2C55789D8E7D}"/>
              </a:ext>
            </a:extLst>
          </p:cNvPr>
          <p:cNvSpPr/>
          <p:nvPr/>
        </p:nvSpPr>
        <p:spPr>
          <a:xfrm>
            <a:off x="93133" y="752842"/>
            <a:ext cx="896233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Markov model is a mathematical model used to describe systems that </a:t>
            </a:r>
            <a:r>
              <a:rPr lang="en-US" sz="1700" b="1" dirty="0">
                <a:solidFill>
                  <a:schemeClr val="bg1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transition </a:t>
            </a:r>
            <a:r>
              <a:rPr lang="en-US" sz="1700" dirty="0">
                <a:solidFill>
                  <a:schemeClr val="bg1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one state to another state. It is characterized by the property that the </a:t>
            </a:r>
            <a:r>
              <a:rPr lang="en-US" sz="1700" b="1" dirty="0">
                <a:solidFill>
                  <a:schemeClr val="bg1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future state depends only on the current state</a:t>
            </a:r>
            <a:r>
              <a:rPr lang="en-US" sz="1700" dirty="0">
                <a:solidFill>
                  <a:schemeClr val="bg1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not on the sequence of events that preceded it.</a:t>
            </a: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700" b="1" u="sng" dirty="0">
                <a:solidFill>
                  <a:schemeClr val="bg1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Components of Markov Models</a:t>
            </a:r>
            <a:r>
              <a:rPr lang="en-US" sz="1700" dirty="0">
                <a:solidFill>
                  <a:schemeClr val="bg1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742883" lvl="1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700" b="1" u="sng" dirty="0">
                <a:solidFill>
                  <a:schemeClr val="bg1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States</a:t>
            </a:r>
            <a:r>
              <a:rPr lang="en-US" sz="1700" dirty="0">
                <a:solidFill>
                  <a:schemeClr val="bg1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These are distinct conditions or statuses that the subject (e.g., a patient) can be in at any given time. Common states in healthcare Markov models include health states like "Well", "Ill", and "Dead".</a:t>
            </a:r>
          </a:p>
          <a:p>
            <a:pPr marL="742883" lvl="1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700" b="1" u="sng" dirty="0">
                <a:solidFill>
                  <a:schemeClr val="bg1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Transitions</a:t>
            </a:r>
            <a:r>
              <a:rPr lang="en-US" sz="1700" dirty="0">
                <a:solidFill>
                  <a:schemeClr val="bg1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Movements between states, governed by probabilities that are typically derived from clinical data or expert opinion. Each possible transition has an associated probability.</a:t>
            </a:r>
          </a:p>
          <a:p>
            <a:pPr marL="742883" lvl="1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700" b="1" u="sng" dirty="0">
                <a:solidFill>
                  <a:schemeClr val="bg1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Transition Probabilities</a:t>
            </a:r>
            <a:r>
              <a:rPr lang="en-US" sz="1700" dirty="0">
                <a:solidFill>
                  <a:schemeClr val="bg1"/>
                </a:solidFill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These are the chances of moving from one state to another in a given cycle (time period), and they are a core element in the setup of Markov models. They must be non-negative and sum to 1 across all possible transitions from a given state.</a:t>
            </a:r>
          </a:p>
        </p:txBody>
      </p:sp>
    </p:spTree>
    <p:extLst>
      <p:ext uri="{BB962C8B-B14F-4D97-AF65-F5344CB8AC3E}">
        <p14:creationId xmlns:p14="http://schemas.microsoft.com/office/powerpoint/2010/main" val="2584167253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Slides">
  <a:themeElements>
    <a:clrScheme name="UC San Diego Health">
      <a:dk1>
        <a:srgbClr val="464749"/>
      </a:dk1>
      <a:lt1>
        <a:srgbClr val="FFFFFF"/>
      </a:lt1>
      <a:dk2>
        <a:srgbClr val="101D3A"/>
      </a:dk2>
      <a:lt2>
        <a:srgbClr val="FFFFFF"/>
      </a:lt2>
      <a:accent1>
        <a:srgbClr val="0C68AC"/>
      </a:accent1>
      <a:accent2>
        <a:srgbClr val="15A599"/>
      </a:accent2>
      <a:accent3>
        <a:srgbClr val="0C636E"/>
      </a:accent3>
      <a:accent4>
        <a:srgbClr val="443D82"/>
      </a:accent4>
      <a:accent5>
        <a:srgbClr val="671943"/>
      </a:accent5>
      <a:accent6>
        <a:srgbClr val="A7B306"/>
      </a:accent6>
      <a:hlink>
        <a:srgbClr val="AA0023"/>
      </a:hlink>
      <a:folHlink>
        <a:srgbClr val="0C68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SDHealth-16x9" id="{6D9D32FB-35C8-1345-8EFA-FDD3A2A06C29}" vid="{C3C87989-F9C7-F540-B8B8-EF7C3FAE362D}"/>
    </a:ext>
  </a:extLst>
</a:theme>
</file>

<file path=ppt/theme/theme2.xml><?xml version="1.0" encoding="utf-8"?>
<a:theme xmlns:a="http://schemas.openxmlformats.org/drawingml/2006/main" name="Content Slides">
  <a:themeElements>
    <a:clrScheme name="UC San Diego Health">
      <a:dk1>
        <a:srgbClr val="464749"/>
      </a:dk1>
      <a:lt1>
        <a:srgbClr val="FFFFFF"/>
      </a:lt1>
      <a:dk2>
        <a:srgbClr val="101D3A"/>
      </a:dk2>
      <a:lt2>
        <a:srgbClr val="FFFFFF"/>
      </a:lt2>
      <a:accent1>
        <a:srgbClr val="0C68AC"/>
      </a:accent1>
      <a:accent2>
        <a:srgbClr val="15A599"/>
      </a:accent2>
      <a:accent3>
        <a:srgbClr val="0C636E"/>
      </a:accent3>
      <a:accent4>
        <a:srgbClr val="443D82"/>
      </a:accent4>
      <a:accent5>
        <a:srgbClr val="671943"/>
      </a:accent5>
      <a:accent6>
        <a:srgbClr val="A7B306"/>
      </a:accent6>
      <a:hlink>
        <a:srgbClr val="AA0023"/>
      </a:hlink>
      <a:folHlink>
        <a:srgbClr val="0C68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SDHealth-16x9" id="{6D9D32FB-35C8-1345-8EFA-FDD3A2A06C29}" vid="{D1FA57BC-5BD4-D841-879B-304073B8C059}"/>
    </a:ext>
  </a:extLst>
</a:theme>
</file>

<file path=ppt/theme/theme3.xml><?xml version="1.0" encoding="utf-8"?>
<a:theme xmlns:a="http://schemas.openxmlformats.org/drawingml/2006/main" name="Closing Slides">
  <a:themeElements>
    <a:clrScheme name="UC San Diego Health">
      <a:dk1>
        <a:srgbClr val="464749"/>
      </a:dk1>
      <a:lt1>
        <a:srgbClr val="FFFFFF"/>
      </a:lt1>
      <a:dk2>
        <a:srgbClr val="101D3A"/>
      </a:dk2>
      <a:lt2>
        <a:srgbClr val="FFFFFF"/>
      </a:lt2>
      <a:accent1>
        <a:srgbClr val="0C68AC"/>
      </a:accent1>
      <a:accent2>
        <a:srgbClr val="15A599"/>
      </a:accent2>
      <a:accent3>
        <a:srgbClr val="0C636E"/>
      </a:accent3>
      <a:accent4>
        <a:srgbClr val="443D82"/>
      </a:accent4>
      <a:accent5>
        <a:srgbClr val="671943"/>
      </a:accent5>
      <a:accent6>
        <a:srgbClr val="A7B306"/>
      </a:accent6>
      <a:hlink>
        <a:srgbClr val="AA0023"/>
      </a:hlink>
      <a:folHlink>
        <a:srgbClr val="0C68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SDHealth-16x9" id="{6D9D32FB-35C8-1345-8EFA-FDD3A2A06C29}" vid="{8A1976B6-3092-9542-A19D-BACDE20306A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E8EF9B5484074A9AD6AE3ECE890B10" ma:contentTypeVersion="1" ma:contentTypeDescription="Create a new document." ma:contentTypeScope="" ma:versionID="e3ebee926d0fba3772ddfd6cf376236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F971539-B776-48D0-B41E-084723CFE5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45859A-C588-4588-AB1B-0F629E367C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E3C980-C590-44A7-B970-BBC4E6ABA5C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UCSDHealth-PPT-16x9</Template>
  <TotalTime>10798</TotalTime>
  <Words>2411</Words>
  <Application>Microsoft Office PowerPoint</Application>
  <PresentationFormat>On-screen Show (16:9)</PresentationFormat>
  <Paragraphs>177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Nova</vt:lpstr>
      <vt:lpstr>Calibri</vt:lpstr>
      <vt:lpstr>Calibri</vt:lpstr>
      <vt:lpstr>Cambria Math</vt:lpstr>
      <vt:lpstr>Georgia</vt:lpstr>
      <vt:lpstr>Section Slides</vt:lpstr>
      <vt:lpstr>Content Slides</vt:lpstr>
      <vt:lpstr>Closing Slides</vt:lpstr>
      <vt:lpstr>PowerPoint Presentation</vt:lpstr>
      <vt:lpstr>PRESENTATION OUTLINE</vt:lpstr>
      <vt:lpstr>Problem statement</vt:lpstr>
      <vt:lpstr>A decision tree REPRESENTING THE STATES: Life, illness, death</vt:lpstr>
      <vt:lpstr>Modeling the problem with a decision tree</vt:lpstr>
      <vt:lpstr>Limitations of decision tree MODELING – I: Repetition</vt:lpstr>
      <vt:lpstr>Limitations of decision tree Modeling – II: Inability to reuse</vt:lpstr>
      <vt:lpstr>Limitations of decision tree MODELING – III: Other issues</vt:lpstr>
      <vt:lpstr>Markov model - description</vt:lpstr>
      <vt:lpstr>Markov model Structure – Representation of disease states</vt:lpstr>
      <vt:lpstr>PowerPoint Presentation</vt:lpstr>
      <vt:lpstr>Markov model – transition probabilities</vt:lpstr>
      <vt:lpstr>Markov matrix and initial transitional probabilities</vt:lpstr>
      <vt:lpstr>Markov Model Matrix – Setting up the initial parameters - Initial Transitional Probabilities</vt:lpstr>
      <vt:lpstr>Markov Model Matrix – Setting up the initial parameters - costs (in USD) and Utility VALUES (in QALY’s)</vt:lpstr>
      <vt:lpstr>Running the Markov simulation – Finding Intermediate Transitional Probabilities</vt:lpstr>
      <vt:lpstr>Running the Markov simulation – Finding The Intermediate Total Expected Costs at each cycle</vt:lpstr>
      <vt:lpstr>Running the Markov simulation – Finding The Intermediate Total Expected QALY’s (UTILITY) at each cycle</vt:lpstr>
      <vt:lpstr>Model output: comparison of transitional probabilities at each cycle</vt:lpstr>
      <vt:lpstr>Incremental Cost-Effectiveness Ratio (ICER)</vt:lpstr>
      <vt:lpstr>Conclusion: Treatment 2 is better based on our simulation parameters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Slide. Arial 40pt</dc:title>
  <dc:creator>Toombs, Monica</dc:creator>
  <cp:lastModifiedBy>Akshay Danthi</cp:lastModifiedBy>
  <cp:revision>994</cp:revision>
  <cp:lastPrinted>2015-03-25T16:12:35Z</cp:lastPrinted>
  <dcterms:created xsi:type="dcterms:W3CDTF">2016-05-16T17:59:33Z</dcterms:created>
  <dcterms:modified xsi:type="dcterms:W3CDTF">2024-04-24T03:44:04Z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0x010100FAE8EF9B5484074A9AD6AE3ECE890B10</vt:lpwstr>
  </property>
</Properties>
</file>