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3" r:id="rId7"/>
    <p:sldId id="265" r:id="rId8"/>
    <p:sldId id="266" r:id="rId9"/>
    <p:sldId id="267" r:id="rId10"/>
    <p:sldId id="268" r:id="rId11"/>
    <p:sldId id="269" r:id="rId12"/>
    <p:sldId id="270" r:id="rId13"/>
    <p:sldId id="271" r:id="rId14"/>
    <p:sldId id="272" r:id="rId15"/>
    <p:sldId id="273" r:id="rId16"/>
    <p:sldId id="285" r:id="rId17"/>
    <p:sldId id="274" r:id="rId18"/>
    <p:sldId id="287" r:id="rId19"/>
    <p:sldId id="275" r:id="rId20"/>
    <p:sldId id="284" r:id="rId21"/>
    <p:sldId id="276" r:id="rId22"/>
    <p:sldId id="286" r:id="rId23"/>
    <p:sldId id="278" r:id="rId24"/>
    <p:sldId id="288" r:id="rId25"/>
    <p:sldId id="290" r:id="rId26"/>
    <p:sldId id="291" r:id="rId27"/>
    <p:sldId id="289" r:id="rId28"/>
    <p:sldId id="292" r:id="rId29"/>
    <p:sldId id="293" r:id="rId30"/>
    <p:sldId id="294" r:id="rId31"/>
    <p:sldId id="295" r:id="rId32"/>
    <p:sldId id="279" r:id="rId33"/>
    <p:sldId id="296" r:id="rId34"/>
    <p:sldId id="297" r:id="rId35"/>
    <p:sldId id="282" r:id="rId36"/>
    <p:sldId id="28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24" autoAdjust="0"/>
  </p:normalViewPr>
  <p:slideViewPr>
    <p:cSldViewPr>
      <p:cViewPr>
        <p:scale>
          <a:sx n="77" d="100"/>
          <a:sy n="77" d="100"/>
        </p:scale>
        <p:origin x="-117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0C0C87-A494-4750-81FE-B140263AEF58}" type="datetimeFigureOut">
              <a:rPr lang="en-US" smtClean="0"/>
              <a:pPr/>
              <a:t>10-Apr-17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408B6-A560-4E6B-980B-A21AB33D13F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C0C87-A494-4750-81FE-B140263AEF58}" type="datetimeFigureOut">
              <a:rPr lang="en-US" smtClean="0"/>
              <a:pPr/>
              <a:t>10-Apr-17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408B6-A560-4E6B-980B-A21AB33D13F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C0C87-A494-4750-81FE-B140263AEF58}" type="datetimeFigureOut">
              <a:rPr lang="en-US" smtClean="0"/>
              <a:pPr/>
              <a:t>10-Apr-17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408B6-A560-4E6B-980B-A21AB33D13F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C0C87-A494-4750-81FE-B140263AEF58}" type="datetimeFigureOut">
              <a:rPr lang="en-US" smtClean="0"/>
              <a:pPr/>
              <a:t>10-Apr-17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408B6-A560-4E6B-980B-A21AB33D13F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0C0C87-A494-4750-81FE-B140263AEF58}" type="datetimeFigureOut">
              <a:rPr lang="en-US" smtClean="0"/>
              <a:pPr/>
              <a:t>10-Apr-17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408B6-A560-4E6B-980B-A21AB33D13F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0C0C87-A494-4750-81FE-B140263AEF58}" type="datetimeFigureOut">
              <a:rPr lang="en-US" smtClean="0"/>
              <a:pPr/>
              <a:t>10-Apr-17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408B6-A560-4E6B-980B-A21AB33D13F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0C0C87-A494-4750-81FE-B140263AEF58}" type="datetimeFigureOut">
              <a:rPr lang="en-US" smtClean="0"/>
              <a:pPr/>
              <a:t>10-Apr-17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8408B6-A560-4E6B-980B-A21AB33D13F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0C0C87-A494-4750-81FE-B140263AEF58}" type="datetimeFigureOut">
              <a:rPr lang="en-US" smtClean="0"/>
              <a:pPr/>
              <a:t>10-Apr-17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8408B6-A560-4E6B-980B-A21AB33D13F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C0C87-A494-4750-81FE-B140263AEF58}" type="datetimeFigureOut">
              <a:rPr lang="en-US" smtClean="0"/>
              <a:pPr/>
              <a:t>10-Apr-17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8408B6-A560-4E6B-980B-A21AB33D13F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0C0C87-A494-4750-81FE-B140263AEF58}" type="datetimeFigureOut">
              <a:rPr lang="en-US" smtClean="0"/>
              <a:pPr/>
              <a:t>10-Apr-17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408B6-A560-4E6B-980B-A21AB33D13F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0C0C87-A494-4750-81FE-B140263AEF58}" type="datetimeFigureOut">
              <a:rPr lang="en-US" smtClean="0"/>
              <a:pPr/>
              <a:t>10-Apr-17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408B6-A560-4E6B-980B-A21AB33D13F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C0C87-A494-4750-81FE-B140263AEF58}" type="datetimeFigureOut">
              <a:rPr lang="en-US" smtClean="0"/>
              <a:pPr/>
              <a:t>10-Apr-17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8408B6-A560-4E6B-980B-A21AB33D13F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45719"/>
          </a:xfrm>
        </p:spPr>
        <p:txBody>
          <a:bodyPr>
            <a:normAutofit fontScale="90000"/>
          </a:bodyPr>
          <a:lstStyle/>
          <a:p>
            <a:r>
              <a:rPr lang="en-US" dirty="0" smtClean="0">
                <a:solidFill>
                  <a:srgbClr val="002060"/>
                </a:solidFill>
                <a:effectLst>
                  <a:outerShdw blurRad="38100" dist="38100" dir="2700000" algn="tl">
                    <a:srgbClr val="000000">
                      <a:alpha val="43137"/>
                    </a:srgbClr>
                  </a:outerShdw>
                </a:effectLst>
              </a:rPr>
              <a:t>   </a:t>
            </a:r>
            <a:endParaRPr lang="en-US" dirty="0">
              <a:solidFill>
                <a:srgbClr val="002060"/>
              </a:solidFill>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457200" y="2286000"/>
            <a:ext cx="8229600" cy="3840163"/>
          </a:xfrm>
        </p:spPr>
        <p:txBody>
          <a:bodyPr>
            <a:normAutofit fontScale="92500" lnSpcReduction="10000"/>
          </a:bodyPr>
          <a:lstStyle/>
          <a:p>
            <a:pPr>
              <a:buNone/>
            </a:pPr>
            <a:r>
              <a:rPr lang="en-US" dirty="0" smtClean="0">
                <a:effectLst>
                  <a:outerShdw blurRad="38100" dist="38100" dir="2700000" algn="tl">
                    <a:srgbClr val="000000">
                      <a:alpha val="43137"/>
                    </a:srgbClr>
                  </a:outerShdw>
                </a:effectLst>
              </a:rPr>
              <a:t> </a:t>
            </a:r>
            <a:r>
              <a:rPr lang="en-US" sz="2000" b="1" u="sng" dirty="0" smtClean="0">
                <a:effectLst>
                  <a:outerShdw blurRad="38100" dist="38100" dir="2700000" algn="tl">
                    <a:srgbClr val="000000">
                      <a:alpha val="43137"/>
                    </a:srgbClr>
                  </a:outerShdw>
                </a:effectLst>
              </a:rPr>
              <a:t>Team Members:</a:t>
            </a:r>
          </a:p>
          <a:p>
            <a:pPr>
              <a:buNone/>
            </a:pPr>
            <a:endParaRPr lang="en-US" dirty="0" smtClean="0">
              <a:effectLst>
                <a:outerShdw blurRad="38100" dist="38100" dir="2700000" algn="tl">
                  <a:srgbClr val="000000">
                    <a:alpha val="43137"/>
                  </a:srgbClr>
                </a:outerShdw>
              </a:effectLst>
            </a:endParaRPr>
          </a:p>
          <a:p>
            <a:pPr>
              <a:buNone/>
            </a:pPr>
            <a:endParaRPr lang="en-US" dirty="0" smtClean="0">
              <a:effectLst>
                <a:outerShdw blurRad="38100" dist="38100" dir="2700000" algn="tl">
                  <a:srgbClr val="000000">
                    <a:alpha val="43137"/>
                  </a:srgbClr>
                </a:outerShdw>
              </a:effectLst>
            </a:endParaRPr>
          </a:p>
          <a:p>
            <a:pPr>
              <a:buNone/>
            </a:pPr>
            <a:endParaRPr lang="en-US" dirty="0" smtClean="0">
              <a:effectLst>
                <a:outerShdw blurRad="38100" dist="38100" dir="2700000" algn="tl">
                  <a:srgbClr val="000000">
                    <a:alpha val="43137"/>
                  </a:srgbClr>
                </a:outerShdw>
              </a:effectLst>
            </a:endParaRPr>
          </a:p>
          <a:p>
            <a:pPr>
              <a:buNone/>
            </a:pPr>
            <a:endParaRPr lang="en-US" dirty="0" smtClean="0">
              <a:effectLst>
                <a:outerShdw blurRad="38100" dist="38100" dir="2700000" algn="tl">
                  <a:srgbClr val="000000">
                    <a:alpha val="43137"/>
                  </a:srgbClr>
                </a:outerShdw>
              </a:effectLst>
            </a:endParaRPr>
          </a:p>
          <a:p>
            <a:pPr>
              <a:buNone/>
            </a:pPr>
            <a:endParaRPr lang="en-US" sz="2000" b="1" dirty="0" smtClean="0">
              <a:effectLst>
                <a:outerShdw blurRad="38100" dist="38100" dir="2700000" algn="tl">
                  <a:srgbClr val="000000">
                    <a:alpha val="43137"/>
                  </a:srgbClr>
                </a:outerShdw>
              </a:effectLst>
            </a:endParaRPr>
          </a:p>
          <a:p>
            <a:pPr>
              <a:buNone/>
            </a:pPr>
            <a:r>
              <a:rPr lang="en-US" sz="2000" b="1" dirty="0" smtClean="0">
                <a:effectLst>
                  <a:outerShdw blurRad="38100" dist="38100" dir="2700000" algn="tl">
                    <a:srgbClr val="000000">
                      <a:alpha val="43137"/>
                    </a:srgbClr>
                  </a:outerShdw>
                </a:effectLst>
              </a:rPr>
              <a:t> </a:t>
            </a:r>
            <a:r>
              <a:rPr lang="en-US" sz="2000" b="1" u="sng" dirty="0" smtClean="0">
                <a:effectLst>
                  <a:outerShdw blurRad="38100" dist="38100" dir="2700000" algn="tl">
                    <a:srgbClr val="000000">
                      <a:alpha val="43137"/>
                    </a:srgbClr>
                  </a:outerShdw>
                </a:effectLst>
              </a:rPr>
              <a:t>Guide:</a:t>
            </a:r>
            <a:r>
              <a:rPr lang="en-US" sz="2000" b="1" dirty="0" smtClean="0">
                <a:effectLst>
                  <a:outerShdw blurRad="38100" dist="38100" dir="2700000" algn="tl">
                    <a:srgbClr val="000000">
                      <a:alpha val="43137"/>
                    </a:srgbClr>
                  </a:outerShdw>
                </a:effectLst>
              </a:rPr>
              <a:t>       Ms. S. ANANTHI, M.E.</a:t>
            </a:r>
          </a:p>
          <a:p>
            <a:pPr>
              <a:buNone/>
            </a:pPr>
            <a:r>
              <a:rPr lang="en-US" sz="2000" b="1" dirty="0" smtClean="0">
                <a:effectLst>
                  <a:outerShdw blurRad="38100" dist="38100" dir="2700000" algn="tl">
                    <a:srgbClr val="000000">
                      <a:alpha val="43137"/>
                    </a:srgbClr>
                  </a:outerShdw>
                </a:effectLst>
              </a:rPr>
              <a:t>                    Asst. Professor,</a:t>
            </a:r>
          </a:p>
          <a:p>
            <a:pPr>
              <a:buNone/>
            </a:pPr>
            <a:r>
              <a:rPr lang="en-US" sz="2000" b="1" dirty="0" smtClean="0">
                <a:effectLst>
                  <a:outerShdw blurRad="38100" dist="38100" dir="2700000" algn="tl">
                    <a:srgbClr val="000000">
                      <a:alpha val="43137"/>
                    </a:srgbClr>
                  </a:outerShdw>
                </a:effectLst>
              </a:rPr>
              <a:t>                    Sri Sairam Institute of Technology.</a:t>
            </a:r>
          </a:p>
          <a:p>
            <a:pPr algn="ctr">
              <a:buNone/>
            </a:pPr>
            <a:endParaRPr lang="en-US" sz="1800" b="1" dirty="0" smtClean="0">
              <a:effectLst>
                <a:outerShdw blurRad="38100" dist="38100" dir="2700000" algn="tl">
                  <a:srgbClr val="000000">
                    <a:alpha val="43137"/>
                  </a:srgbClr>
                </a:outerShdw>
              </a:effectLst>
            </a:endParaRPr>
          </a:p>
          <a:p>
            <a:pPr algn="ctr">
              <a:buNone/>
            </a:pPr>
            <a:endParaRPr lang="en-US" sz="2000" b="1" dirty="0">
              <a:effectLst>
                <a:outerShdw blurRad="38100" dist="38100" dir="2700000" algn="tl">
                  <a:srgbClr val="000000">
                    <a:alpha val="43137"/>
                  </a:srgbClr>
                </a:outerShdw>
              </a:effectLst>
            </a:endParaRPr>
          </a:p>
        </p:txBody>
      </p:sp>
      <p:graphicFrame>
        <p:nvGraphicFramePr>
          <p:cNvPr id="6" name="Table 5"/>
          <p:cNvGraphicFramePr>
            <a:graphicFrameLocks noGrp="1"/>
          </p:cNvGraphicFramePr>
          <p:nvPr>
            <p:extLst>
              <p:ext uri="{D42A27DB-BD31-4B8C-83A1-F6EECF244321}">
                <p14:modId xmlns:p14="http://schemas.microsoft.com/office/powerpoint/2010/main" val="3366110348"/>
              </p:ext>
            </p:extLst>
          </p:nvPr>
        </p:nvGraphicFramePr>
        <p:xfrm>
          <a:off x="1295400" y="3048000"/>
          <a:ext cx="6172200" cy="1463040"/>
        </p:xfrm>
        <a:graphic>
          <a:graphicData uri="http://schemas.openxmlformats.org/drawingml/2006/table">
            <a:tbl>
              <a:tblPr firstRow="1" bandRow="1">
                <a:tableStyleId>{5940675A-B579-460E-94D1-54222C63F5DA}</a:tableStyleId>
              </a:tblPr>
              <a:tblGrid>
                <a:gridCol w="838200"/>
                <a:gridCol w="2590800"/>
                <a:gridCol w="2743200"/>
              </a:tblGrid>
              <a:tr h="327660">
                <a:tc>
                  <a:txBody>
                    <a:bodyPr/>
                    <a:lstStyle/>
                    <a:p>
                      <a:pPr algn="ctr"/>
                      <a:r>
                        <a:rPr lang="en-US" b="1" dirty="0" smtClean="0"/>
                        <a:t>No.</a:t>
                      </a:r>
                      <a:endParaRPr lang="en-US" b="1" dirty="0"/>
                    </a:p>
                  </a:txBody>
                  <a:tcPr/>
                </a:tc>
                <a:tc>
                  <a:txBody>
                    <a:bodyPr/>
                    <a:lstStyle/>
                    <a:p>
                      <a:pPr algn="ctr"/>
                      <a:r>
                        <a:rPr lang="en-US" b="1" dirty="0" smtClean="0"/>
                        <a:t>Register number </a:t>
                      </a:r>
                      <a:endParaRPr lang="en-US" b="1" dirty="0"/>
                    </a:p>
                  </a:txBody>
                  <a:tcPr/>
                </a:tc>
                <a:tc>
                  <a:txBody>
                    <a:bodyPr/>
                    <a:lstStyle/>
                    <a:p>
                      <a:pPr algn="ctr"/>
                      <a:r>
                        <a:rPr lang="en-US" b="1" dirty="0" smtClean="0"/>
                        <a:t>Name</a:t>
                      </a:r>
                      <a:endParaRPr lang="en-US" b="1" dirty="0"/>
                    </a:p>
                  </a:txBody>
                  <a:tcPr/>
                </a:tc>
              </a:tr>
              <a:tr h="327660">
                <a:tc>
                  <a:txBody>
                    <a:bodyPr/>
                    <a:lstStyle/>
                    <a:p>
                      <a:pPr algn="ctr"/>
                      <a:r>
                        <a:rPr lang="en-US" b="1" dirty="0" smtClean="0"/>
                        <a:t>1.</a:t>
                      </a:r>
                      <a:endParaRPr lang="en-US" b="1" dirty="0"/>
                    </a:p>
                  </a:txBody>
                  <a:tcPr/>
                </a:tc>
                <a:tc>
                  <a:txBody>
                    <a:bodyPr/>
                    <a:lstStyle/>
                    <a:p>
                      <a:pPr algn="ctr"/>
                      <a:r>
                        <a:rPr lang="en-US" b="1" dirty="0" smtClean="0"/>
                        <a:t>412413104017</a:t>
                      </a:r>
                      <a:endParaRPr lang="en-US" b="1" dirty="0"/>
                    </a:p>
                  </a:txBody>
                  <a:tcPr/>
                </a:tc>
                <a:tc>
                  <a:txBody>
                    <a:bodyPr/>
                    <a:lstStyle/>
                    <a:p>
                      <a:pPr algn="ctr"/>
                      <a:r>
                        <a:rPr lang="en-US" b="1" dirty="0" smtClean="0"/>
                        <a:t>DANTHI.S.AKSHAY</a:t>
                      </a:r>
                      <a:endParaRPr lang="en-US" b="1" dirty="0"/>
                    </a:p>
                  </a:txBody>
                  <a:tcPr/>
                </a:tc>
              </a:tr>
              <a:tr h="327660">
                <a:tc>
                  <a:txBody>
                    <a:bodyPr/>
                    <a:lstStyle/>
                    <a:p>
                      <a:pPr algn="ctr"/>
                      <a:r>
                        <a:rPr lang="en-US" b="1" dirty="0" smtClean="0"/>
                        <a:t>2.</a:t>
                      </a:r>
                      <a:endParaRPr lang="en-US" b="1" dirty="0"/>
                    </a:p>
                  </a:txBody>
                  <a:tcPr/>
                </a:tc>
                <a:tc>
                  <a:txBody>
                    <a:bodyPr/>
                    <a:lstStyle/>
                    <a:p>
                      <a:pPr algn="ctr"/>
                      <a:r>
                        <a:rPr lang="en-US" b="1" dirty="0" smtClean="0"/>
                        <a:t>412413104036</a:t>
                      </a:r>
                      <a:endParaRPr lang="en-US" b="1" dirty="0"/>
                    </a:p>
                  </a:txBody>
                  <a:tcPr/>
                </a:tc>
                <a:tc>
                  <a:txBody>
                    <a:bodyPr/>
                    <a:lstStyle/>
                    <a:p>
                      <a:pPr algn="ctr"/>
                      <a:r>
                        <a:rPr lang="en-US" b="1" dirty="0" smtClean="0"/>
                        <a:t>M.KARTHIK</a:t>
                      </a:r>
                      <a:endParaRPr lang="en-US" b="1" dirty="0"/>
                    </a:p>
                  </a:txBody>
                  <a:tcPr/>
                </a:tc>
              </a:tr>
              <a:tr h="327660">
                <a:tc>
                  <a:txBody>
                    <a:bodyPr/>
                    <a:lstStyle/>
                    <a:p>
                      <a:pPr algn="ctr"/>
                      <a:r>
                        <a:rPr lang="en-US" b="1" dirty="0" smtClean="0"/>
                        <a:t>3.</a:t>
                      </a:r>
                      <a:endParaRPr lang="en-US" b="1" dirty="0"/>
                    </a:p>
                  </a:txBody>
                  <a:tcPr/>
                </a:tc>
                <a:tc>
                  <a:txBody>
                    <a:bodyPr/>
                    <a:lstStyle/>
                    <a:p>
                      <a:pPr algn="ctr"/>
                      <a:r>
                        <a:rPr lang="en-US" b="1" dirty="0" smtClean="0"/>
                        <a:t>412413104065</a:t>
                      </a:r>
                      <a:endParaRPr lang="en-US" b="1" dirty="0"/>
                    </a:p>
                  </a:txBody>
                  <a:tcPr/>
                </a:tc>
                <a:tc>
                  <a:txBody>
                    <a:bodyPr/>
                    <a:lstStyle/>
                    <a:p>
                      <a:pPr algn="ctr"/>
                      <a:r>
                        <a:rPr lang="en-US" b="1" dirty="0" smtClean="0"/>
                        <a:t>S.RAGHUL</a:t>
                      </a:r>
                    </a:p>
                  </a:txBody>
                  <a:tcPr/>
                </a:tc>
              </a:tr>
            </a:tbl>
          </a:graphicData>
        </a:graphic>
      </p:graphicFrame>
      <p:sp>
        <p:nvSpPr>
          <p:cNvPr id="7" name="Title 3"/>
          <p:cNvSpPr txBox="1">
            <a:spLocks/>
          </p:cNvSpPr>
          <p:nvPr/>
        </p:nvSpPr>
        <p:spPr>
          <a:xfrm>
            <a:off x="685800" y="457200"/>
            <a:ext cx="77724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b="1" dirty="0" smtClean="0">
                <a:solidFill>
                  <a:srgbClr val="002060"/>
                </a:solidFill>
                <a:effectLst>
                  <a:outerShdw blurRad="38100" dist="38100" dir="2700000" algn="tl">
                    <a:srgbClr val="000000">
                      <a:alpha val="43137"/>
                    </a:srgbClr>
                  </a:outerShdw>
                </a:effectLst>
              </a:rPr>
              <a:t>RESOLVING BIAS IN HYBRID RECOMMENDATION SYSTEM</a:t>
            </a:r>
            <a:endParaRPr lang="en-US" sz="4800" b="1" dirty="0">
              <a:solidFill>
                <a:srgbClr val="00206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81000"/>
            <a:ext cx="8229600" cy="5745163"/>
          </a:xfrm>
        </p:spPr>
        <p:txBody>
          <a:bodyPr>
            <a:normAutofit fontScale="92500"/>
          </a:bodyPr>
          <a:lstStyle/>
          <a:p>
            <a:pPr>
              <a:buFont typeface="Wingdings" pitchFamily="2" charset="2"/>
              <a:buChar char="§"/>
            </a:pPr>
            <a:r>
              <a:rPr lang="en-US" b="1" dirty="0" smtClean="0">
                <a:effectLst>
                  <a:outerShdw blurRad="38100" dist="38100" dir="2700000" algn="tl">
                    <a:srgbClr val="000000">
                      <a:alpha val="43137"/>
                    </a:srgbClr>
                  </a:outerShdw>
                </a:effectLst>
              </a:rPr>
              <a:t>Explicit Selection Bias:</a:t>
            </a:r>
          </a:p>
          <a:p>
            <a:pPr marL="457200" lvl="1" indent="0">
              <a:lnSpc>
                <a:spcPct val="150000"/>
              </a:lnSpc>
              <a:buNone/>
            </a:pPr>
            <a:r>
              <a:rPr lang="en-US" sz="2400" dirty="0" smtClean="0">
                <a:effectLst>
                  <a:outerShdw blurRad="38100" dist="38100" dir="2700000" algn="tl">
                    <a:srgbClr val="000000">
                      <a:alpha val="43137"/>
                    </a:srgbClr>
                  </a:outerShdw>
                </a:effectLst>
              </a:rPr>
              <a:t>-	In recommender systems that employ an explicit feedback system, that is, a scale of 1 to 5 to rate a product, one interesting observation in user behavior was that some users had a tendency to view rating in binary such that they either rated 5 for a movie they liked and 1 for a movie they didn’t.</a:t>
            </a:r>
            <a:br>
              <a:rPr lang="en-US" sz="2400" dirty="0" smtClean="0">
                <a:effectLst>
                  <a:outerShdw blurRad="38100" dist="38100" dir="2700000" algn="tl">
                    <a:srgbClr val="000000">
                      <a:alpha val="43137"/>
                    </a:srgbClr>
                  </a:outerShdw>
                </a:effectLst>
              </a:rPr>
            </a:br>
            <a:endParaRPr lang="en-US" sz="2400" dirty="0" smtClean="0">
              <a:effectLst>
                <a:outerShdw blurRad="38100" dist="38100" dir="2700000" algn="tl">
                  <a:srgbClr val="000000">
                    <a:alpha val="43137"/>
                  </a:srgbClr>
                </a:outerShdw>
              </a:effectLst>
            </a:endParaRPr>
          </a:p>
          <a:p>
            <a:pPr marL="457200" lvl="1" indent="0">
              <a:lnSpc>
                <a:spcPct val="150000"/>
              </a:lnSpc>
              <a:buNone/>
            </a:pPr>
            <a:r>
              <a:rPr lang="en-US" sz="2400" dirty="0" smtClean="0">
                <a:effectLst>
                  <a:outerShdw blurRad="38100" dist="38100" dir="2700000" algn="tl">
                    <a:srgbClr val="000000">
                      <a:alpha val="43137"/>
                    </a:srgbClr>
                  </a:outerShdw>
                </a:effectLst>
              </a:rPr>
              <a:t>-	Hence, this behavior resulted in bias due to high frequency of extreme negative and positive reviews which in turn resulted in bad recommendations.</a:t>
            </a:r>
            <a:endParaRPr lang="en-US" sz="2400" dirty="0">
              <a:effectLst>
                <a:outerShdw blurRad="38100" dist="38100" dir="2700000" algn="tl">
                  <a:srgbClr val="000000">
                    <a:alpha val="43137"/>
                  </a:srgbClr>
                </a:outerShdw>
              </a:effectLst>
            </a:endParaRPr>
          </a:p>
          <a:p>
            <a:pPr lvl="1">
              <a:buFont typeface="Wingdings" pitchFamily="2" charset="2"/>
              <a:buChar char="§"/>
            </a:pPr>
            <a:endParaRPr lang="en-US" b="1" dirty="0" smtClean="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002060"/>
                </a:solidFill>
                <a:effectLst>
                  <a:outerShdw blurRad="38100" dist="38100" dir="2700000" algn="tl">
                    <a:srgbClr val="000000">
                      <a:alpha val="43137"/>
                    </a:srgbClr>
                  </a:outerShdw>
                </a:effectLst>
              </a:rPr>
              <a:t>Proposed System:</a:t>
            </a:r>
            <a:endParaRPr lang="en-US" dirty="0"/>
          </a:p>
        </p:txBody>
      </p:sp>
      <p:sp>
        <p:nvSpPr>
          <p:cNvPr id="3" name="Content Placeholder 2"/>
          <p:cNvSpPr>
            <a:spLocks noGrp="1"/>
          </p:cNvSpPr>
          <p:nvPr>
            <p:ph idx="1"/>
          </p:nvPr>
        </p:nvSpPr>
        <p:spPr/>
        <p:txBody>
          <a:bodyPr/>
          <a:lstStyle/>
          <a:p>
            <a:r>
              <a:rPr lang="en-US" dirty="0" smtClean="0"/>
              <a:t>Our algorithm aims to reduce the significant bias that occurs during the prediction phase of the Recommender System.</a:t>
            </a:r>
          </a:p>
          <a:p>
            <a:endParaRPr lang="en-US" dirty="0" smtClean="0"/>
          </a:p>
          <a:p>
            <a:r>
              <a:rPr lang="en-US" dirty="0" smtClean="0"/>
              <a:t>It uses multiresolution  techniques, where the data is properly classified, where the absolute ratings and the relative ratings of the items are considered.</a:t>
            </a:r>
            <a:endParaRPr lang="en-US" dirty="0"/>
          </a:p>
        </p:txBody>
      </p:sp>
    </p:spTree>
    <p:extLst>
      <p:ext uri="{BB962C8B-B14F-4D97-AF65-F5344CB8AC3E}">
        <p14:creationId xmlns:p14="http://schemas.microsoft.com/office/powerpoint/2010/main" val="40631013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002060"/>
                </a:solidFill>
                <a:effectLst>
                  <a:outerShdw blurRad="38100" dist="38100" dir="2700000" algn="tl">
                    <a:srgbClr val="000000">
                      <a:alpha val="43137"/>
                    </a:srgbClr>
                  </a:outerShdw>
                </a:effectLst>
              </a:rPr>
              <a:t>Advantages:</a:t>
            </a:r>
            <a:endParaRPr lang="en-US" dirty="0"/>
          </a:p>
        </p:txBody>
      </p:sp>
      <p:sp>
        <p:nvSpPr>
          <p:cNvPr id="3" name="Content Placeholder 2"/>
          <p:cNvSpPr>
            <a:spLocks noGrp="1"/>
          </p:cNvSpPr>
          <p:nvPr>
            <p:ph idx="1"/>
          </p:nvPr>
        </p:nvSpPr>
        <p:spPr/>
        <p:txBody>
          <a:bodyPr/>
          <a:lstStyle/>
          <a:p>
            <a:r>
              <a:rPr lang="en-US" u="sng" dirty="0" smtClean="0"/>
              <a:t>Reduced Bias:</a:t>
            </a:r>
            <a:r>
              <a:rPr lang="en-US" dirty="0" smtClean="0"/>
              <a:t/>
            </a:r>
            <a:br>
              <a:rPr lang="en-US" dirty="0" smtClean="0"/>
            </a:br>
            <a:r>
              <a:rPr lang="en-US" dirty="0" smtClean="0"/>
              <a:t>			The bias occurring in predictions is considered and resolved to give a unbiased prediction result.</a:t>
            </a:r>
          </a:p>
          <a:p>
            <a:endParaRPr lang="en-US" dirty="0" smtClean="0"/>
          </a:p>
          <a:p>
            <a:r>
              <a:rPr lang="en-US" u="sng" dirty="0" smtClean="0"/>
              <a:t>Faster algorithm:</a:t>
            </a:r>
          </a:p>
          <a:p>
            <a:pPr marL="0" indent="0">
              <a:buNone/>
            </a:pPr>
            <a:r>
              <a:rPr lang="en-US" dirty="0"/>
              <a:t>	</a:t>
            </a:r>
            <a:r>
              <a:rPr lang="en-US" dirty="0" smtClean="0"/>
              <a:t>		The algorithm was made faster by making it programmatically faster.</a:t>
            </a:r>
          </a:p>
        </p:txBody>
      </p:sp>
    </p:spTree>
    <p:extLst>
      <p:ext uri="{BB962C8B-B14F-4D97-AF65-F5344CB8AC3E}">
        <p14:creationId xmlns:p14="http://schemas.microsoft.com/office/powerpoint/2010/main" val="38372112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solidFill>
                  <a:srgbClr val="002060"/>
                </a:solidFill>
                <a:effectLst>
                  <a:outerShdw blurRad="38100" dist="38100" dir="2700000" algn="tl">
                    <a:srgbClr val="000000">
                      <a:alpha val="43137"/>
                    </a:srgbClr>
                  </a:outerShdw>
                </a:effectLst>
              </a:rPr>
              <a:t>Diagram: (Hybrid Recommender System)</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0004" y="1600200"/>
            <a:ext cx="6783992" cy="4525963"/>
          </a:xfrm>
        </p:spPr>
      </p:pic>
    </p:spTree>
    <p:extLst>
      <p:ext uri="{BB962C8B-B14F-4D97-AF65-F5344CB8AC3E}">
        <p14:creationId xmlns:p14="http://schemas.microsoft.com/office/powerpoint/2010/main" val="2273097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002060"/>
                </a:solidFill>
                <a:effectLst>
                  <a:outerShdw blurRad="38100" dist="38100" dir="2700000" algn="tl">
                    <a:srgbClr val="000000">
                      <a:alpha val="43137"/>
                    </a:srgbClr>
                  </a:outerShdw>
                </a:effectLst>
              </a:rPr>
              <a:t>List of Modules: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1. Standard Hybrid Recommendation System(</a:t>
            </a:r>
            <a:r>
              <a:rPr lang="en-US" dirty="0" err="1" smtClean="0"/>
              <a:t>old_recom</a:t>
            </a:r>
            <a:r>
              <a:rPr lang="en-US" dirty="0" smtClean="0"/>
              <a:t>()):</a:t>
            </a:r>
          </a:p>
          <a:p>
            <a:pPr lvl="1"/>
            <a:r>
              <a:rPr lang="en-US" dirty="0" smtClean="0"/>
              <a:t>Hybrid Recommendation algorithm without considering bias.</a:t>
            </a:r>
          </a:p>
          <a:p>
            <a:pPr lvl="1"/>
            <a:r>
              <a:rPr lang="en-US" dirty="0" err="1" smtClean="0"/>
              <a:t>predict_topk</a:t>
            </a:r>
            <a:r>
              <a:rPr lang="en-US" dirty="0" smtClean="0"/>
              <a:t>(): recommendations based on top-k similar users.</a:t>
            </a:r>
          </a:p>
          <a:p>
            <a:pPr lvl="1"/>
            <a:endParaRPr lang="en-US" dirty="0"/>
          </a:p>
          <a:p>
            <a:r>
              <a:rPr lang="en-US" dirty="0" smtClean="0"/>
              <a:t>2. Bias Resolved Hybrid Recommendation(</a:t>
            </a:r>
            <a:r>
              <a:rPr lang="en-US" dirty="0" err="1" smtClean="0"/>
              <a:t>bias_less_recom</a:t>
            </a:r>
            <a:r>
              <a:rPr lang="en-US" dirty="0" smtClean="0"/>
              <a:t>()):</a:t>
            </a:r>
          </a:p>
          <a:p>
            <a:pPr lvl="1"/>
            <a:r>
              <a:rPr lang="en-US" dirty="0" smtClean="0"/>
              <a:t>Hybrid Recommendation algorithm removing explicit selection bias.</a:t>
            </a:r>
          </a:p>
          <a:p>
            <a:pPr lvl="1"/>
            <a:r>
              <a:rPr lang="en-US" dirty="0" err="1" smtClean="0"/>
              <a:t>predict_topk_nobias</a:t>
            </a:r>
            <a:r>
              <a:rPr lang="en-US" dirty="0" smtClean="0"/>
              <a:t>(): recommendations by </a:t>
            </a:r>
            <a:r>
              <a:rPr lang="en-US" dirty="0" err="1" smtClean="0"/>
              <a:t>eliminiating</a:t>
            </a:r>
            <a:r>
              <a:rPr lang="en-US" dirty="0" smtClean="0"/>
              <a:t> explicit selection bias.</a:t>
            </a:r>
          </a:p>
          <a:p>
            <a:pPr lvl="1"/>
            <a:endParaRPr lang="en-US" dirty="0" smtClean="0"/>
          </a:p>
          <a:p>
            <a:r>
              <a:rPr lang="en-US" dirty="0" smtClean="0"/>
              <a:t>3. Performance Evaluation Metrics:</a:t>
            </a:r>
          </a:p>
          <a:p>
            <a:pPr lvl="1"/>
            <a:r>
              <a:rPr lang="en-US" dirty="0" smtClean="0"/>
              <a:t>Calculation of MSE.</a:t>
            </a:r>
          </a:p>
          <a:p>
            <a:pPr lvl="1"/>
            <a:r>
              <a:rPr lang="en-US" dirty="0" err="1" smtClean="0"/>
              <a:t>get_mse</a:t>
            </a:r>
            <a:r>
              <a:rPr lang="en-US" dirty="0" smtClean="0"/>
              <a:t>(): compares deviation between predicted and actual test user-item interaction matrix.</a:t>
            </a:r>
            <a:endParaRPr lang="en-US" dirty="0"/>
          </a:p>
        </p:txBody>
      </p:sp>
    </p:spTree>
    <p:extLst>
      <p:ext uri="{BB962C8B-B14F-4D97-AF65-F5344CB8AC3E}">
        <p14:creationId xmlns:p14="http://schemas.microsoft.com/office/powerpoint/2010/main" val="19200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002060"/>
                </a:solidFill>
                <a:effectLst>
                  <a:outerShdw blurRad="38100" dist="38100" dir="2700000" algn="tl">
                    <a:srgbClr val="000000">
                      <a:alpha val="43137"/>
                    </a:srgbClr>
                  </a:outerShdw>
                </a:effectLst>
              </a:rPr>
              <a:t>Algorithms:</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r>
              <a:rPr lang="en-US" sz="1500" dirty="0" smtClean="0"/>
              <a:t>creating similarity matrix:</a:t>
            </a:r>
          </a:p>
          <a:p>
            <a:pPr lvl="1"/>
            <a:r>
              <a:rPr lang="en-US" sz="1500" dirty="0" err="1" smtClean="0"/>
              <a:t>ratings.size</a:t>
            </a:r>
            <a:r>
              <a:rPr lang="en-US" sz="1500" dirty="0" smtClean="0"/>
              <a:t> = </a:t>
            </a:r>
            <a:r>
              <a:rPr lang="en-US" sz="1500" dirty="0" err="1" smtClean="0"/>
              <a:t>np.zeros</a:t>
            </a:r>
            <a:r>
              <a:rPr lang="en-US" sz="1500" dirty="0" smtClean="0"/>
              <a:t>(</a:t>
            </a:r>
            <a:r>
              <a:rPr lang="en-US" sz="1500" dirty="0" err="1" smtClean="0"/>
              <a:t>n_users</a:t>
            </a:r>
            <a:r>
              <a:rPr lang="en-US" sz="1500" dirty="0" smtClean="0"/>
              <a:t>, </a:t>
            </a:r>
            <a:r>
              <a:rPr lang="en-US" sz="1500" dirty="0" err="1" smtClean="0"/>
              <a:t>n_items</a:t>
            </a:r>
            <a:r>
              <a:rPr lang="en-US" sz="1500" dirty="0" smtClean="0"/>
              <a:t>)</a:t>
            </a:r>
          </a:p>
          <a:p>
            <a:pPr lvl="1"/>
            <a:r>
              <a:rPr lang="en-US" sz="1500" dirty="0" smtClean="0"/>
              <a:t>ratings[</a:t>
            </a:r>
            <a:r>
              <a:rPr lang="en-US" sz="1500" dirty="0" err="1" smtClean="0"/>
              <a:t>user_id</a:t>
            </a:r>
            <a:r>
              <a:rPr lang="en-US" sz="1500" dirty="0" smtClean="0"/>
              <a:t>, </a:t>
            </a:r>
            <a:r>
              <a:rPr lang="en-US" sz="1500" dirty="0" err="1" smtClean="0"/>
              <a:t>item_id</a:t>
            </a:r>
            <a:r>
              <a:rPr lang="en-US" sz="1500" dirty="0" smtClean="0"/>
              <a:t>] = rating</a:t>
            </a:r>
          </a:p>
          <a:p>
            <a:pPr lvl="1"/>
            <a:endParaRPr lang="en-US" sz="1500" dirty="0" smtClean="0"/>
          </a:p>
          <a:p>
            <a:r>
              <a:rPr lang="en-US" sz="1500" dirty="0" smtClean="0"/>
              <a:t>generating test data:</a:t>
            </a:r>
          </a:p>
          <a:p>
            <a:pPr lvl="1"/>
            <a:r>
              <a:rPr lang="en-US" sz="1500" dirty="0" smtClean="0"/>
              <a:t>test = </a:t>
            </a:r>
            <a:r>
              <a:rPr lang="en-US" sz="1500" dirty="0" err="1" smtClean="0"/>
              <a:t>train.nonzero</a:t>
            </a:r>
            <a:r>
              <a:rPr lang="en-US" sz="1500" dirty="0" smtClean="0"/>
              <a:t>(), size=threshold/2</a:t>
            </a:r>
          </a:p>
          <a:p>
            <a:pPr lvl="1"/>
            <a:r>
              <a:rPr lang="en-US" sz="1500" dirty="0" smtClean="0"/>
              <a:t>train = ratings - test</a:t>
            </a:r>
          </a:p>
          <a:p>
            <a:pPr lvl="1"/>
            <a:r>
              <a:rPr lang="en-US" sz="1500" dirty="0" smtClean="0"/>
              <a:t>cosine similarity:</a:t>
            </a:r>
          </a:p>
          <a:p>
            <a:pPr lvl="1"/>
            <a:r>
              <a:rPr lang="en-US" sz="1500" dirty="0" smtClean="0"/>
              <a:t>if kind == 'user': </a:t>
            </a:r>
          </a:p>
          <a:p>
            <a:pPr lvl="2"/>
            <a:r>
              <a:rPr lang="en-US" sz="1500" dirty="0" smtClean="0"/>
              <a:t>return similarity.dot(ratings) / </a:t>
            </a:r>
            <a:r>
              <a:rPr lang="en-US" sz="1500" dirty="0" err="1" smtClean="0"/>
              <a:t>np.array</a:t>
            </a:r>
            <a:r>
              <a:rPr lang="en-US" sz="1500" dirty="0" smtClean="0"/>
              <a:t>([</a:t>
            </a:r>
            <a:r>
              <a:rPr lang="en-US" sz="1500" dirty="0" err="1" smtClean="0"/>
              <a:t>np.abs</a:t>
            </a:r>
            <a:r>
              <a:rPr lang="en-US" sz="1500" dirty="0" smtClean="0"/>
              <a:t>(similarity).sum(axis=1)]).T </a:t>
            </a:r>
          </a:p>
          <a:p>
            <a:pPr lvl="1"/>
            <a:r>
              <a:rPr lang="en-US" sz="1500" dirty="0" err="1" smtClean="0"/>
              <a:t>elif</a:t>
            </a:r>
            <a:r>
              <a:rPr lang="en-US" sz="1500" dirty="0" smtClean="0"/>
              <a:t> kind == 'item': </a:t>
            </a:r>
          </a:p>
          <a:p>
            <a:pPr lvl="2"/>
            <a:r>
              <a:rPr lang="en-US" sz="1500" dirty="0" smtClean="0"/>
              <a:t>return ratings.dot(similarity) / </a:t>
            </a:r>
            <a:r>
              <a:rPr lang="en-US" sz="1500" dirty="0" err="1" smtClean="0"/>
              <a:t>np.array</a:t>
            </a:r>
            <a:r>
              <a:rPr lang="en-US" sz="1500" dirty="0" smtClean="0"/>
              <a:t>([</a:t>
            </a:r>
            <a:r>
              <a:rPr lang="en-US" sz="1500" dirty="0" err="1" smtClean="0"/>
              <a:t>np.abs</a:t>
            </a:r>
            <a:r>
              <a:rPr lang="en-US" sz="1500" dirty="0" smtClean="0"/>
              <a:t>(similarity).sum(axis=1)]) </a:t>
            </a:r>
          </a:p>
          <a:p>
            <a:pPr lvl="2"/>
            <a:endParaRPr lang="en-US" sz="1500" dirty="0" smtClean="0"/>
          </a:p>
          <a:p>
            <a:r>
              <a:rPr lang="en-US" sz="1500" dirty="0" err="1" smtClean="0"/>
              <a:t>predict_topk</a:t>
            </a:r>
            <a:r>
              <a:rPr lang="en-US" sz="1500" dirty="0" smtClean="0"/>
              <a:t>:</a:t>
            </a:r>
          </a:p>
          <a:p>
            <a:pPr lvl="1"/>
            <a:r>
              <a:rPr lang="en-US" sz="1500" dirty="0" smtClean="0"/>
              <a:t>for i in </a:t>
            </a:r>
            <a:r>
              <a:rPr lang="en-US" sz="1500" dirty="0" err="1" smtClean="0"/>
              <a:t>xrange</a:t>
            </a:r>
            <a:r>
              <a:rPr lang="en-US" sz="1500" dirty="0" smtClean="0"/>
              <a:t>(</a:t>
            </a:r>
            <a:r>
              <a:rPr lang="en-US" sz="1500" dirty="0" err="1" smtClean="0"/>
              <a:t>ratings.shape</a:t>
            </a:r>
            <a:r>
              <a:rPr lang="en-US" sz="1500" dirty="0" smtClean="0"/>
              <a:t>[0]): </a:t>
            </a:r>
          </a:p>
          <a:p>
            <a:pPr lvl="2"/>
            <a:r>
              <a:rPr lang="en-US" sz="1500" dirty="0" err="1" smtClean="0"/>
              <a:t>top_k_users</a:t>
            </a:r>
            <a:r>
              <a:rPr lang="en-US" sz="1500" dirty="0" smtClean="0"/>
              <a:t> = [</a:t>
            </a:r>
            <a:r>
              <a:rPr lang="en-US" sz="1500" dirty="0" err="1" smtClean="0"/>
              <a:t>np.argsort</a:t>
            </a:r>
            <a:r>
              <a:rPr lang="en-US" sz="1500" dirty="0" smtClean="0"/>
              <a:t>(similarity[:,i])[:-k-1:-1]] </a:t>
            </a:r>
          </a:p>
          <a:p>
            <a:pPr lvl="2"/>
            <a:r>
              <a:rPr lang="en-US" sz="1500" dirty="0" smtClean="0"/>
              <a:t>for j in </a:t>
            </a:r>
            <a:r>
              <a:rPr lang="en-US" sz="1500" dirty="0" err="1" smtClean="0"/>
              <a:t>xrange</a:t>
            </a:r>
            <a:r>
              <a:rPr lang="en-US" sz="1500" dirty="0" smtClean="0"/>
              <a:t>(</a:t>
            </a:r>
            <a:r>
              <a:rPr lang="en-US" sz="1500" dirty="0" err="1" smtClean="0"/>
              <a:t>ratings.shape</a:t>
            </a:r>
            <a:r>
              <a:rPr lang="en-US" sz="1500" dirty="0" smtClean="0"/>
              <a:t>[1]): </a:t>
            </a:r>
          </a:p>
          <a:p>
            <a:pPr lvl="3"/>
            <a:r>
              <a:rPr lang="en-US" sz="1500" dirty="0" err="1" smtClean="0"/>
              <a:t>pred</a:t>
            </a:r>
            <a:r>
              <a:rPr lang="en-US" sz="1500" dirty="0" smtClean="0"/>
              <a:t>[i, j] = similarity[i, :][</a:t>
            </a:r>
            <a:r>
              <a:rPr lang="en-US" sz="1500" dirty="0" err="1" smtClean="0"/>
              <a:t>top_k_users</a:t>
            </a:r>
            <a:r>
              <a:rPr lang="en-US" sz="1500" dirty="0" smtClean="0"/>
              <a:t>].dot(ratings[:, j][</a:t>
            </a:r>
            <a:r>
              <a:rPr lang="en-US" sz="1500" dirty="0" err="1" smtClean="0"/>
              <a:t>top_k_users</a:t>
            </a:r>
            <a:r>
              <a:rPr lang="en-US" sz="1500" dirty="0" smtClean="0"/>
              <a:t>]) </a:t>
            </a:r>
          </a:p>
          <a:p>
            <a:pPr lvl="3"/>
            <a:r>
              <a:rPr lang="en-US" sz="1500" dirty="0" err="1" smtClean="0"/>
              <a:t>pred</a:t>
            </a:r>
            <a:r>
              <a:rPr lang="en-US" sz="1500" dirty="0" smtClean="0"/>
              <a:t>[i, j] /= </a:t>
            </a:r>
            <a:r>
              <a:rPr lang="en-US" sz="1500" dirty="0" err="1" smtClean="0"/>
              <a:t>np.sum</a:t>
            </a:r>
            <a:r>
              <a:rPr lang="en-US" sz="1500" dirty="0" smtClean="0"/>
              <a:t>(</a:t>
            </a:r>
            <a:r>
              <a:rPr lang="en-US" sz="1500" dirty="0" err="1" smtClean="0"/>
              <a:t>np.abs</a:t>
            </a:r>
            <a:r>
              <a:rPr lang="en-US" sz="1500" dirty="0" smtClean="0"/>
              <a:t>(similarity[i, :][</a:t>
            </a:r>
            <a:r>
              <a:rPr lang="en-US" sz="1500" dirty="0" err="1" smtClean="0"/>
              <a:t>top_k_users</a:t>
            </a:r>
            <a:r>
              <a:rPr lang="en-US" sz="1500" dirty="0" smtClean="0"/>
              <a:t>])) </a:t>
            </a:r>
          </a:p>
        </p:txBody>
      </p:sp>
    </p:spTree>
    <p:extLst>
      <p:ext uri="{BB962C8B-B14F-4D97-AF65-F5344CB8AC3E}">
        <p14:creationId xmlns:p14="http://schemas.microsoft.com/office/powerpoint/2010/main" val="8373053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Autofit/>
          </a:bodyPr>
          <a:lstStyle/>
          <a:p>
            <a:r>
              <a:rPr lang="en-US" sz="1900" dirty="0" err="1" smtClean="0"/>
              <a:t>predict_topk_nobias</a:t>
            </a:r>
            <a:r>
              <a:rPr lang="en-US" sz="1900" dirty="0" smtClean="0"/>
              <a:t>():</a:t>
            </a:r>
          </a:p>
          <a:p>
            <a:pPr lvl="1"/>
            <a:r>
              <a:rPr lang="en-US" sz="1900" dirty="0" err="1"/>
              <a:t>user_bias</a:t>
            </a:r>
            <a:r>
              <a:rPr lang="en-US" sz="1900" dirty="0"/>
              <a:t> = </a:t>
            </a:r>
            <a:r>
              <a:rPr lang="en-US" sz="1900" dirty="0" err="1"/>
              <a:t>ratings.mean</a:t>
            </a:r>
            <a:r>
              <a:rPr lang="en-US" sz="1900" dirty="0"/>
              <a:t>(axis=1) </a:t>
            </a:r>
          </a:p>
          <a:p>
            <a:pPr lvl="1"/>
            <a:r>
              <a:rPr lang="en-US" sz="1900" dirty="0"/>
              <a:t>ratings = (ratings - </a:t>
            </a:r>
            <a:r>
              <a:rPr lang="en-US" sz="1900" dirty="0" err="1"/>
              <a:t>user_bias</a:t>
            </a:r>
            <a:r>
              <a:rPr lang="en-US" sz="1900" dirty="0"/>
              <a:t>[:, </a:t>
            </a:r>
            <a:r>
              <a:rPr lang="en-US" sz="1900" dirty="0" err="1"/>
              <a:t>np.newaxis</a:t>
            </a:r>
            <a:r>
              <a:rPr lang="en-US" sz="1900" dirty="0"/>
              <a:t>]).copy() </a:t>
            </a:r>
          </a:p>
          <a:p>
            <a:pPr lvl="1"/>
            <a:r>
              <a:rPr lang="en-US" sz="1900" dirty="0"/>
              <a:t>for i in </a:t>
            </a:r>
            <a:r>
              <a:rPr lang="en-US" sz="1900" dirty="0" err="1"/>
              <a:t>xrange</a:t>
            </a:r>
            <a:r>
              <a:rPr lang="en-US" sz="1900" dirty="0"/>
              <a:t>(</a:t>
            </a:r>
            <a:r>
              <a:rPr lang="en-US" sz="1900" dirty="0" err="1"/>
              <a:t>ratings.shape</a:t>
            </a:r>
            <a:r>
              <a:rPr lang="en-US" sz="1900" dirty="0"/>
              <a:t>[0]): </a:t>
            </a:r>
          </a:p>
          <a:p>
            <a:pPr lvl="2"/>
            <a:r>
              <a:rPr lang="en-US" sz="1900" dirty="0" err="1"/>
              <a:t>top_k_users</a:t>
            </a:r>
            <a:r>
              <a:rPr lang="en-US" sz="1900" dirty="0"/>
              <a:t> = [</a:t>
            </a:r>
            <a:r>
              <a:rPr lang="en-US" sz="1900" dirty="0" err="1"/>
              <a:t>np.argsort</a:t>
            </a:r>
            <a:r>
              <a:rPr lang="en-US" sz="1900" dirty="0"/>
              <a:t>(similarity[:,i])[:-k-1:-1]]</a:t>
            </a:r>
          </a:p>
          <a:p>
            <a:pPr lvl="2"/>
            <a:r>
              <a:rPr lang="en-US" sz="1900" dirty="0"/>
              <a:t>for j in </a:t>
            </a:r>
            <a:r>
              <a:rPr lang="en-US" sz="1900" dirty="0" err="1"/>
              <a:t>xrange</a:t>
            </a:r>
            <a:r>
              <a:rPr lang="en-US" sz="1900" dirty="0"/>
              <a:t>(</a:t>
            </a:r>
            <a:r>
              <a:rPr lang="en-US" sz="1900" dirty="0" err="1"/>
              <a:t>ratings.shape</a:t>
            </a:r>
            <a:r>
              <a:rPr lang="en-US" sz="1900" dirty="0"/>
              <a:t>[1]): </a:t>
            </a:r>
          </a:p>
          <a:p>
            <a:pPr lvl="3"/>
            <a:r>
              <a:rPr lang="en-US" sz="1900" dirty="0" err="1"/>
              <a:t>pred</a:t>
            </a:r>
            <a:r>
              <a:rPr lang="en-US" sz="1900" dirty="0"/>
              <a:t>[i, j] = similarity[i, :][</a:t>
            </a:r>
            <a:r>
              <a:rPr lang="en-US" sz="1900" dirty="0" err="1"/>
              <a:t>top_k_users</a:t>
            </a:r>
            <a:r>
              <a:rPr lang="en-US" sz="1900" dirty="0"/>
              <a:t>].dot(ratings[:, j][</a:t>
            </a:r>
            <a:r>
              <a:rPr lang="en-US" sz="1900" dirty="0" err="1"/>
              <a:t>top_k_users</a:t>
            </a:r>
            <a:r>
              <a:rPr lang="en-US" sz="1900" dirty="0"/>
              <a:t>]) </a:t>
            </a:r>
          </a:p>
          <a:p>
            <a:pPr lvl="3"/>
            <a:r>
              <a:rPr lang="en-US" sz="1900" dirty="0" err="1"/>
              <a:t>pred</a:t>
            </a:r>
            <a:r>
              <a:rPr lang="en-US" sz="1900" dirty="0"/>
              <a:t>[i, j] /= </a:t>
            </a:r>
            <a:r>
              <a:rPr lang="en-US" sz="1900" dirty="0" err="1"/>
              <a:t>np.sum</a:t>
            </a:r>
            <a:r>
              <a:rPr lang="en-US" sz="1900" dirty="0"/>
              <a:t>(</a:t>
            </a:r>
            <a:r>
              <a:rPr lang="en-US" sz="1900" dirty="0" err="1"/>
              <a:t>np.abs</a:t>
            </a:r>
            <a:r>
              <a:rPr lang="en-US" sz="1900" dirty="0"/>
              <a:t>(similarity[i, :][</a:t>
            </a:r>
            <a:r>
              <a:rPr lang="en-US" sz="1900" dirty="0" err="1"/>
              <a:t>top_k_users</a:t>
            </a:r>
            <a:r>
              <a:rPr lang="en-US" sz="1900" dirty="0"/>
              <a:t>])) </a:t>
            </a:r>
          </a:p>
          <a:p>
            <a:pPr lvl="3"/>
            <a:r>
              <a:rPr lang="en-US" sz="1900" dirty="0" err="1"/>
              <a:t>pred</a:t>
            </a:r>
            <a:r>
              <a:rPr lang="en-US" sz="1900" dirty="0"/>
              <a:t> += </a:t>
            </a:r>
            <a:r>
              <a:rPr lang="en-US" sz="1900" dirty="0" err="1"/>
              <a:t>user_bias</a:t>
            </a:r>
            <a:r>
              <a:rPr lang="en-US" sz="1900" dirty="0"/>
              <a:t>[:, </a:t>
            </a:r>
            <a:r>
              <a:rPr lang="en-US" sz="1900" dirty="0" err="1"/>
              <a:t>np.newaxis</a:t>
            </a:r>
            <a:r>
              <a:rPr lang="en-US" sz="1900" dirty="0" smtClean="0"/>
              <a:t>]</a:t>
            </a:r>
          </a:p>
          <a:p>
            <a:pPr lvl="3"/>
            <a:endParaRPr lang="en-US" sz="1900" dirty="0" smtClean="0"/>
          </a:p>
          <a:p>
            <a:r>
              <a:rPr lang="en-US" sz="1900" dirty="0" err="1" smtClean="0"/>
              <a:t>pearson_coefficient</a:t>
            </a:r>
            <a:r>
              <a:rPr lang="en-US" sz="1900" dirty="0" smtClean="0"/>
              <a:t>():</a:t>
            </a:r>
          </a:p>
          <a:p>
            <a:pPr lvl="1"/>
            <a:r>
              <a:rPr lang="en-US" sz="1900" dirty="0" err="1"/>
              <a:t>item_correlation</a:t>
            </a:r>
            <a:r>
              <a:rPr lang="en-US" sz="1900" dirty="0"/>
              <a:t> = 1 - </a:t>
            </a:r>
            <a:r>
              <a:rPr lang="en-US" sz="1900" dirty="0" err="1"/>
              <a:t>pairwise_distances</a:t>
            </a:r>
            <a:r>
              <a:rPr lang="en-US" sz="1900" dirty="0"/>
              <a:t>(</a:t>
            </a:r>
            <a:r>
              <a:rPr lang="en-US" sz="1900" dirty="0" err="1"/>
              <a:t>train.T</a:t>
            </a:r>
            <a:r>
              <a:rPr lang="en-US" sz="1900" dirty="0"/>
              <a:t>, metric='correlation') </a:t>
            </a:r>
          </a:p>
          <a:p>
            <a:pPr lvl="1"/>
            <a:r>
              <a:rPr lang="en-US" sz="1900" dirty="0" err="1"/>
              <a:t>item_correlation</a:t>
            </a:r>
            <a:r>
              <a:rPr lang="en-US" sz="1900" dirty="0"/>
              <a:t>[</a:t>
            </a:r>
            <a:r>
              <a:rPr lang="en-US" sz="1900" dirty="0" err="1"/>
              <a:t>np.isnan</a:t>
            </a:r>
            <a:r>
              <a:rPr lang="en-US" sz="1900" dirty="0"/>
              <a:t>(</a:t>
            </a:r>
            <a:r>
              <a:rPr lang="en-US" sz="1900" dirty="0" err="1"/>
              <a:t>item_correlation</a:t>
            </a:r>
            <a:r>
              <a:rPr lang="en-US" sz="1900" dirty="0"/>
              <a:t>)] = </a:t>
            </a:r>
            <a:r>
              <a:rPr lang="en-US" sz="1900" dirty="0" smtClean="0"/>
              <a:t>0</a:t>
            </a:r>
          </a:p>
          <a:p>
            <a:pPr lvl="1"/>
            <a:endParaRPr lang="en-US" sz="1900" dirty="0" smtClean="0"/>
          </a:p>
          <a:p>
            <a:r>
              <a:rPr lang="en-US" sz="1900" dirty="0" err="1" smtClean="0"/>
              <a:t>get_mse</a:t>
            </a:r>
            <a:r>
              <a:rPr lang="en-US" sz="1900" dirty="0" smtClean="0"/>
              <a:t>():</a:t>
            </a:r>
          </a:p>
          <a:p>
            <a:pPr lvl="1"/>
            <a:r>
              <a:rPr lang="en-US" sz="1900" dirty="0" err="1"/>
              <a:t>pred</a:t>
            </a:r>
            <a:r>
              <a:rPr lang="en-US" sz="1900" dirty="0"/>
              <a:t> = </a:t>
            </a:r>
            <a:r>
              <a:rPr lang="en-US" sz="1900" dirty="0" err="1"/>
              <a:t>pred</a:t>
            </a:r>
            <a:r>
              <a:rPr lang="en-US" sz="1900" dirty="0"/>
              <a:t>[</a:t>
            </a:r>
            <a:r>
              <a:rPr lang="en-US" sz="1900" dirty="0" err="1"/>
              <a:t>actual.nonzero</a:t>
            </a:r>
            <a:r>
              <a:rPr lang="en-US" sz="1900" dirty="0"/>
              <a:t>()].flatten() </a:t>
            </a:r>
          </a:p>
          <a:p>
            <a:pPr lvl="1"/>
            <a:r>
              <a:rPr lang="en-US" sz="1900" dirty="0"/>
              <a:t>actual = actual[</a:t>
            </a:r>
            <a:r>
              <a:rPr lang="en-US" sz="1900" dirty="0" err="1"/>
              <a:t>actual.nonzero</a:t>
            </a:r>
            <a:r>
              <a:rPr lang="en-US" sz="1900" dirty="0"/>
              <a:t>()].flatten() </a:t>
            </a:r>
          </a:p>
          <a:p>
            <a:pPr lvl="1"/>
            <a:r>
              <a:rPr lang="en-US" sz="1900" dirty="0"/>
              <a:t>return </a:t>
            </a:r>
            <a:r>
              <a:rPr lang="en-US" sz="1900" dirty="0" err="1"/>
              <a:t>mean_squared_error</a:t>
            </a:r>
            <a:r>
              <a:rPr lang="en-US" sz="1900" dirty="0"/>
              <a:t>(</a:t>
            </a:r>
            <a:r>
              <a:rPr lang="en-US" sz="1900" dirty="0" err="1"/>
              <a:t>pred</a:t>
            </a:r>
            <a:r>
              <a:rPr lang="en-US" sz="1900" dirty="0"/>
              <a:t>, actual) </a:t>
            </a:r>
            <a:endParaRPr lang="en-US" sz="1900" dirty="0" smtClean="0"/>
          </a:p>
          <a:p>
            <a:endParaRPr lang="en-US" sz="1900" dirty="0"/>
          </a:p>
        </p:txBody>
      </p:sp>
    </p:spTree>
    <p:extLst>
      <p:ext uri="{BB962C8B-B14F-4D97-AF65-F5344CB8AC3E}">
        <p14:creationId xmlns:p14="http://schemas.microsoft.com/office/powerpoint/2010/main" val="35918780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97"/>
            <a:ext cx="8229600" cy="1143000"/>
          </a:xfrm>
        </p:spPr>
        <p:txBody>
          <a:bodyPr>
            <a:normAutofit/>
          </a:bodyPr>
          <a:lstStyle/>
          <a:p>
            <a:pPr algn="l"/>
            <a:r>
              <a:rPr lang="en-US" sz="3200" b="1" dirty="0" smtClean="0">
                <a:solidFill>
                  <a:srgbClr val="002060"/>
                </a:solidFill>
                <a:effectLst>
                  <a:outerShdw blurRad="38100" dist="38100" dir="2700000" algn="tl">
                    <a:srgbClr val="000000">
                      <a:alpha val="43137"/>
                    </a:srgbClr>
                  </a:outerShdw>
                </a:effectLst>
              </a:rPr>
              <a:t>UML:</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880154"/>
            <a:ext cx="6019800" cy="5747785"/>
          </a:xfrm>
        </p:spPr>
      </p:pic>
    </p:spTree>
    <p:extLst>
      <p:ext uri="{BB962C8B-B14F-4D97-AF65-F5344CB8AC3E}">
        <p14:creationId xmlns:p14="http://schemas.microsoft.com/office/powerpoint/2010/main" val="16056775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295400"/>
            <a:ext cx="8763000" cy="4495800"/>
          </a:xfrm>
        </p:spPr>
      </p:pic>
    </p:spTree>
    <p:extLst>
      <p:ext uri="{BB962C8B-B14F-4D97-AF65-F5344CB8AC3E}">
        <p14:creationId xmlns:p14="http://schemas.microsoft.com/office/powerpoint/2010/main" val="1747009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002060"/>
                </a:solidFill>
                <a:effectLst>
                  <a:outerShdw blurRad="38100" dist="38100" dir="2700000" algn="tl">
                    <a:srgbClr val="000000">
                      <a:alpha val="43137"/>
                    </a:srgbClr>
                  </a:outerShdw>
                </a:effectLst>
              </a:rPr>
              <a:t>Input:</a:t>
            </a:r>
            <a:endParaRPr lang="en-US" dirty="0"/>
          </a:p>
        </p:txBody>
      </p:sp>
      <p:sp>
        <p:nvSpPr>
          <p:cNvPr id="3" name="Content Placeholder 2"/>
          <p:cNvSpPr>
            <a:spLocks noGrp="1"/>
          </p:cNvSpPr>
          <p:nvPr>
            <p:ph idx="1"/>
          </p:nvPr>
        </p:nvSpPr>
        <p:spPr/>
        <p:txBody>
          <a:bodyPr>
            <a:normAutofit/>
          </a:bodyPr>
          <a:lstStyle/>
          <a:p>
            <a:r>
              <a:rPr lang="en-US" sz="2800" dirty="0" smtClean="0"/>
              <a:t>The </a:t>
            </a:r>
            <a:r>
              <a:rPr lang="en-US" sz="2800" dirty="0" err="1" smtClean="0"/>
              <a:t>MovieLens</a:t>
            </a:r>
            <a:r>
              <a:rPr lang="en-US" sz="2800" dirty="0" smtClean="0"/>
              <a:t> data set is the input our algorithm uses.</a:t>
            </a:r>
          </a:p>
          <a:p>
            <a:r>
              <a:rPr lang="en-US" sz="2800" dirty="0"/>
              <a:t>This data set consists of: </a:t>
            </a:r>
            <a:endParaRPr lang="en-US" sz="2800" dirty="0" smtClean="0"/>
          </a:p>
          <a:p>
            <a:r>
              <a:rPr lang="en-US" sz="2800" dirty="0" smtClean="0"/>
              <a:t>* </a:t>
            </a:r>
            <a:r>
              <a:rPr lang="en-US" sz="2800" dirty="0"/>
              <a:t>100,000 ratings (1-5) from 943 users on 1682 movies. </a:t>
            </a:r>
            <a:endParaRPr lang="en-US" sz="2800" dirty="0" smtClean="0"/>
          </a:p>
          <a:p>
            <a:r>
              <a:rPr lang="en-US" sz="2800" dirty="0" smtClean="0"/>
              <a:t>* </a:t>
            </a:r>
            <a:r>
              <a:rPr lang="en-US" sz="2800" dirty="0"/>
              <a:t>Each user has rated at least 20 movies. </a:t>
            </a:r>
            <a:endParaRPr lang="en-US" sz="2800" dirty="0" smtClean="0"/>
          </a:p>
          <a:p>
            <a:r>
              <a:rPr lang="en-US" sz="2800" dirty="0" smtClean="0"/>
              <a:t>* </a:t>
            </a:r>
            <a:r>
              <a:rPr lang="en-US" sz="2800" dirty="0"/>
              <a:t>Simple demographic info for the users (age, gender, occupation, </a:t>
            </a:r>
            <a:r>
              <a:rPr lang="en-US" sz="2800" dirty="0" smtClean="0"/>
              <a:t>zip)</a:t>
            </a:r>
          </a:p>
          <a:p>
            <a:endParaRPr lang="en-US" sz="2800" dirty="0"/>
          </a:p>
        </p:txBody>
      </p:sp>
    </p:spTree>
    <p:extLst>
      <p:ext uri="{BB962C8B-B14F-4D97-AF65-F5344CB8AC3E}">
        <p14:creationId xmlns:p14="http://schemas.microsoft.com/office/powerpoint/2010/main" val="3957764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002060"/>
                </a:solidFill>
                <a:effectLst>
                  <a:outerShdw blurRad="38100" dist="38100" dir="2700000" algn="tl">
                    <a:srgbClr val="000000">
                      <a:alpha val="43137"/>
                    </a:srgbClr>
                  </a:outerShdw>
                </a:effectLst>
              </a:rPr>
              <a:t>Abstract</a:t>
            </a:r>
            <a:endParaRPr lang="en-US" sz="4000"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
            </a:pPr>
            <a:r>
              <a:rPr lang="en-US" sz="2800" b="1" dirty="0" smtClean="0">
                <a:effectLst>
                  <a:outerShdw blurRad="38100" dist="38100" dir="2700000" algn="tl">
                    <a:srgbClr val="000000">
                      <a:alpha val="43137"/>
                    </a:srgbClr>
                  </a:outerShdw>
                </a:effectLst>
              </a:rPr>
              <a:t>Recommender systems are information filtering systems that predicts “preference” or “rating” of the user.</a:t>
            </a:r>
          </a:p>
          <a:p>
            <a:pPr>
              <a:buFont typeface="Wingdings" pitchFamily="2" charset="2"/>
              <a:buChar char="§"/>
            </a:pPr>
            <a:endParaRPr lang="en-US" sz="2800" b="1" dirty="0" smtClean="0">
              <a:effectLst>
                <a:outerShdw blurRad="38100" dist="38100" dir="2700000" algn="tl">
                  <a:srgbClr val="000000">
                    <a:alpha val="43137"/>
                  </a:srgbClr>
                </a:outerShdw>
              </a:effectLst>
            </a:endParaRPr>
          </a:p>
          <a:p>
            <a:pPr>
              <a:buFont typeface="Wingdings" pitchFamily="2" charset="2"/>
              <a:buChar char="§"/>
            </a:pPr>
            <a:r>
              <a:rPr lang="en-US" sz="2800" b="1" dirty="0" smtClean="0">
                <a:effectLst>
                  <a:outerShdw blurRad="38100" dist="38100" dir="2700000" algn="tl">
                    <a:srgbClr val="000000">
                      <a:alpha val="43137"/>
                    </a:srgbClr>
                  </a:outerShdw>
                </a:effectLst>
              </a:rPr>
              <a:t>It generates personalized predictions based on the user ratings.</a:t>
            </a:r>
          </a:p>
          <a:p>
            <a:pPr>
              <a:buFont typeface="Wingdings" pitchFamily="2" charset="2"/>
              <a:buChar char="§"/>
            </a:pPr>
            <a:endParaRPr lang="en-US" sz="2800" b="1" dirty="0" smtClean="0">
              <a:effectLst>
                <a:outerShdw blurRad="38100" dist="38100" dir="2700000" algn="tl">
                  <a:srgbClr val="000000">
                    <a:alpha val="43137"/>
                  </a:srgbClr>
                </a:outerShdw>
              </a:effectLst>
            </a:endParaRPr>
          </a:p>
          <a:p>
            <a:pPr>
              <a:buFont typeface="Wingdings" pitchFamily="2" charset="2"/>
              <a:buChar char="§"/>
            </a:pPr>
            <a:r>
              <a:rPr lang="en-US" sz="2800" b="1" dirty="0" smtClean="0">
                <a:effectLst>
                  <a:outerShdw blurRad="38100" dist="38100" dir="2700000" algn="tl">
                    <a:srgbClr val="000000">
                      <a:alpha val="43137"/>
                    </a:srgbClr>
                  </a:outerShdw>
                </a:effectLst>
              </a:rPr>
              <a:t>In the past two years, we have created more data than ever.</a:t>
            </a:r>
          </a:p>
          <a:p>
            <a:pPr>
              <a:buFont typeface="Wingdings" pitchFamily="2" charset="2"/>
              <a:buChar char="§"/>
            </a:pPr>
            <a:endParaRPr lang="en-US" sz="2800" b="1" dirty="0" smtClean="0">
              <a:effectLst>
                <a:outerShdw blurRad="38100" dist="38100" dir="2700000" algn="tl">
                  <a:srgbClr val="000000">
                    <a:alpha val="43137"/>
                  </a:srgbClr>
                </a:outerShdw>
              </a:effectLst>
            </a:endParaRPr>
          </a:p>
          <a:p>
            <a:pPr>
              <a:buFont typeface="Wingdings" pitchFamily="2" charset="2"/>
              <a:buChar char="§"/>
            </a:pPr>
            <a:r>
              <a:rPr lang="en-US" sz="2800" b="1" dirty="0" smtClean="0">
                <a:effectLst>
                  <a:outerShdw blurRad="38100" dist="38100" dir="2700000" algn="tl">
                    <a:srgbClr val="000000">
                      <a:alpha val="43137"/>
                    </a:srgbClr>
                  </a:outerShdw>
                </a:effectLst>
              </a:rPr>
              <a:t>This abundance of choice causes a problem.</a:t>
            </a:r>
            <a:endParaRPr lang="en-US" sz="2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The dataset</a:t>
            </a:r>
            <a:endParaRPr lang="en-US" dirty="0"/>
          </a:p>
        </p:txBody>
      </p:sp>
      <p:sp>
        <p:nvSpPr>
          <p:cNvPr id="3" name="Content Placeholder 2"/>
          <p:cNvSpPr>
            <a:spLocks noGrp="1"/>
          </p:cNvSpPr>
          <p:nvPr>
            <p:ph idx="1"/>
          </p:nvPr>
        </p:nvSpPr>
        <p:spPr/>
        <p:txBody>
          <a:bodyPr>
            <a:normAutofit fontScale="55000" lnSpcReduction="20000"/>
          </a:bodyPr>
          <a:lstStyle/>
          <a:p>
            <a:r>
              <a:rPr lang="en-US" b="1" dirty="0" err="1"/>
              <a:t>u.data</a:t>
            </a:r>
            <a:r>
              <a:rPr lang="en-US" b="1" dirty="0"/>
              <a:t> </a:t>
            </a:r>
            <a:r>
              <a:rPr lang="en-US" dirty="0"/>
              <a:t>-- The full u data set, 100000 ratings by 943 users on 1682 items. Each user has rated at least 20 movies. Users and items are numbered consecutively from 1. The data is randomly ordered. This is a tab separated list of user id | item id | rating | timestamp. The time stamps are </a:t>
            </a:r>
            <a:r>
              <a:rPr lang="en-US" dirty="0" err="1"/>
              <a:t>unix</a:t>
            </a:r>
            <a:r>
              <a:rPr lang="en-US" dirty="0"/>
              <a:t> seconds since 1/1/1970 </a:t>
            </a:r>
            <a:r>
              <a:rPr lang="en-US" dirty="0" smtClean="0"/>
              <a:t>UTC</a:t>
            </a:r>
          </a:p>
          <a:p>
            <a:r>
              <a:rPr lang="en-US" b="1" dirty="0" smtClean="0"/>
              <a:t>u.info </a:t>
            </a:r>
            <a:r>
              <a:rPr lang="en-US" dirty="0"/>
              <a:t>-- The number of users, items, and ratings in the </a:t>
            </a:r>
            <a:r>
              <a:rPr lang="en-US" dirty="0" err="1" smtClean="0"/>
              <a:t>u.data</a:t>
            </a:r>
            <a:r>
              <a:rPr lang="en-US" dirty="0" smtClean="0"/>
              <a:t> </a:t>
            </a:r>
            <a:r>
              <a:rPr lang="en-US" dirty="0"/>
              <a:t>set. </a:t>
            </a:r>
            <a:endParaRPr lang="en-US" dirty="0" smtClean="0"/>
          </a:p>
          <a:p>
            <a:r>
              <a:rPr lang="en-US" b="1" dirty="0" err="1" smtClean="0"/>
              <a:t>u.item</a:t>
            </a:r>
            <a:r>
              <a:rPr lang="en-US" b="1" dirty="0" smtClean="0"/>
              <a:t> </a:t>
            </a:r>
            <a:r>
              <a:rPr lang="en-US" dirty="0"/>
              <a:t>-- Information about the items (movies); this is a tab separated list of movie id | movie title | release date | video release date | </a:t>
            </a:r>
            <a:r>
              <a:rPr lang="en-US" dirty="0" err="1"/>
              <a:t>IMDb</a:t>
            </a:r>
            <a:r>
              <a:rPr lang="en-US" dirty="0"/>
              <a:t> URL | unknown | Action | Adventure | Animation | Children's | Comedy | Crime | Documentary | Drama | Fantasy | Film-Noir | Horror | Musical | Mystery | Romance | Sci-Fi | Thriller | War | Western | The last 19 fields are the genres, a 1 indicates the movie is of that genre, a 0 indicates it is not; movies can be in several genres at once. The movie ids are the ones used in the </a:t>
            </a:r>
            <a:r>
              <a:rPr lang="en-US" dirty="0" err="1"/>
              <a:t>u.data</a:t>
            </a:r>
            <a:r>
              <a:rPr lang="en-US" dirty="0"/>
              <a:t> data set. </a:t>
            </a:r>
            <a:endParaRPr lang="en-US" dirty="0" smtClean="0"/>
          </a:p>
          <a:p>
            <a:r>
              <a:rPr lang="en-US" b="1" dirty="0" err="1" smtClean="0"/>
              <a:t>u.genre</a:t>
            </a:r>
            <a:r>
              <a:rPr lang="en-US" b="1" dirty="0" smtClean="0"/>
              <a:t> </a:t>
            </a:r>
            <a:r>
              <a:rPr lang="en-US" dirty="0"/>
              <a:t>-- A list of the genres. </a:t>
            </a:r>
            <a:endParaRPr lang="en-US" dirty="0" smtClean="0"/>
          </a:p>
          <a:p>
            <a:r>
              <a:rPr lang="en-US" b="1" dirty="0" err="1" smtClean="0"/>
              <a:t>u.user</a:t>
            </a:r>
            <a:r>
              <a:rPr lang="en-US" b="1" dirty="0" smtClean="0"/>
              <a:t> </a:t>
            </a:r>
            <a:r>
              <a:rPr lang="en-US" dirty="0"/>
              <a:t>-- Demographic information about the users; this is a tab separated list of user id | age | gender | occupation | zip code The user ids are the ones used in the </a:t>
            </a:r>
            <a:r>
              <a:rPr lang="en-US" dirty="0" err="1"/>
              <a:t>u.data</a:t>
            </a:r>
            <a:r>
              <a:rPr lang="en-US" dirty="0"/>
              <a:t> data set</a:t>
            </a:r>
            <a:r>
              <a:rPr lang="en-US" dirty="0" smtClean="0"/>
              <a:t>.</a:t>
            </a:r>
          </a:p>
          <a:p>
            <a:r>
              <a:rPr lang="en-US" b="1" dirty="0" err="1"/>
              <a:t>u.occupation</a:t>
            </a:r>
            <a:r>
              <a:rPr lang="en-US" dirty="0"/>
              <a:t> -- A list of the occupations. </a:t>
            </a:r>
            <a:br>
              <a:rPr lang="en-US" dirty="0"/>
            </a:br>
            <a:endParaRPr lang="en-US" dirty="0"/>
          </a:p>
        </p:txBody>
      </p:sp>
    </p:spTree>
    <p:extLst>
      <p:ext uri="{BB962C8B-B14F-4D97-AF65-F5344CB8AC3E}">
        <p14:creationId xmlns:p14="http://schemas.microsoft.com/office/powerpoint/2010/main" val="8771358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595"/>
            <a:ext cx="8229600" cy="1143000"/>
          </a:xfrm>
        </p:spPr>
        <p:txBody>
          <a:bodyPr/>
          <a:lstStyle/>
          <a:p>
            <a:pPr algn="l"/>
            <a:r>
              <a:rPr lang="en-US" b="1" dirty="0" smtClean="0">
                <a:solidFill>
                  <a:srgbClr val="002060"/>
                </a:solidFill>
                <a:effectLst>
                  <a:outerShdw blurRad="38100" dist="38100" dir="2700000" algn="tl">
                    <a:srgbClr val="000000">
                      <a:alpha val="43137"/>
                    </a:srgbClr>
                  </a:outerShdw>
                </a:effectLst>
              </a:rPr>
              <a:t>List of Processes:</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dirty="0" err="1" smtClean="0"/>
              <a:t>cosine_similarity</a:t>
            </a:r>
            <a:r>
              <a:rPr lang="en-US" dirty="0" smtClean="0"/>
              <a:t>():</a:t>
            </a:r>
          </a:p>
          <a:p>
            <a:pPr lvl="1"/>
            <a:r>
              <a:rPr lang="en-US" sz="1800" dirty="0"/>
              <a:t>A common distance metric is cosine similarity. The metric can be thought of geometrically if one treats a given user's (item's) row (column) of the ratings matrix as a vector. For user-based collaborative filtering, two users' similarity is measured as the cosine of the angle between the </a:t>
            </a:r>
            <a:r>
              <a:rPr lang="en-US" sz="1800" dirty="0" smtClean="0"/>
              <a:t>two user’s vectors</a:t>
            </a:r>
          </a:p>
          <a:p>
            <a:pPr lvl="2"/>
            <a:endParaRPr lang="en-US" sz="1400" dirty="0" smtClean="0"/>
          </a:p>
          <a:p>
            <a:pPr lvl="1"/>
            <a:endParaRPr lang="en-US" dirty="0" smtClean="0"/>
          </a:p>
          <a:p>
            <a:r>
              <a:rPr lang="en-US" dirty="0" err="1" smtClean="0"/>
              <a:t>collaborative_filtering</a:t>
            </a:r>
            <a:r>
              <a:rPr lang="en-US" dirty="0" smtClean="0"/>
              <a:t>():</a:t>
            </a:r>
          </a:p>
          <a:p>
            <a:pPr lvl="1"/>
            <a:r>
              <a:rPr lang="en-US" sz="1800" dirty="0"/>
              <a:t>we predict that a user's </a:t>
            </a:r>
            <a:r>
              <a:rPr lang="en-US" sz="1800" dirty="0" smtClean="0"/>
              <a:t>u's </a:t>
            </a:r>
            <a:r>
              <a:rPr lang="en-US" sz="1800" dirty="0"/>
              <a:t>rating for item ii is given by the weighted sum of all other users' ratings for item ii where the weighting is the cosine similarity between the each user and the input user </a:t>
            </a:r>
            <a:r>
              <a:rPr lang="en-US" sz="1800" dirty="0" smtClean="0"/>
              <a:t>u</a:t>
            </a:r>
          </a:p>
          <a:p>
            <a:pPr lvl="1"/>
            <a:endParaRPr lang="en-US"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035" y="2895600"/>
            <a:ext cx="4733925" cy="669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2234" y="5181600"/>
            <a:ext cx="1819529" cy="866896"/>
          </a:xfrm>
          <a:prstGeom prst="rect">
            <a:avLst/>
          </a:prstGeom>
        </p:spPr>
      </p:pic>
    </p:spTree>
    <p:extLst>
      <p:ext uri="{BB962C8B-B14F-4D97-AF65-F5344CB8AC3E}">
        <p14:creationId xmlns:p14="http://schemas.microsoft.com/office/powerpoint/2010/main" val="16698268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a:bodyPr>
          <a:lstStyle/>
          <a:p>
            <a:r>
              <a:rPr lang="en-US" sz="2800" dirty="0" err="1" smtClean="0"/>
              <a:t>predict_no_bias</a:t>
            </a:r>
            <a:r>
              <a:rPr lang="en-US" sz="2800" dirty="0" smtClean="0"/>
              <a:t>():</a:t>
            </a:r>
            <a:r>
              <a:rPr lang="en-US" sz="2800" dirty="0"/>
              <a:t> </a:t>
            </a:r>
            <a:endParaRPr lang="en-US" sz="2800" dirty="0" smtClean="0"/>
          </a:p>
          <a:p>
            <a:pPr marL="400050" lvl="1" indent="0">
              <a:buNone/>
            </a:pPr>
            <a:r>
              <a:rPr lang="en-US" sz="2400" dirty="0" smtClean="0"/>
              <a:t>Certain </a:t>
            </a:r>
            <a:r>
              <a:rPr lang="en-US" sz="2400" dirty="0"/>
              <a:t>users may tend to always give high or low ratings to all movies. One could imagine that the </a:t>
            </a:r>
            <a:r>
              <a:rPr lang="en-US" sz="2400" i="1" dirty="0"/>
              <a:t>relative difference</a:t>
            </a:r>
            <a:r>
              <a:rPr lang="en-US" sz="2400" dirty="0"/>
              <a:t> in the ratings that these users give is more important than the </a:t>
            </a:r>
            <a:r>
              <a:rPr lang="en-US" sz="2400" i="1" dirty="0"/>
              <a:t>absolute</a:t>
            </a:r>
            <a:r>
              <a:rPr lang="en-US" sz="2400" dirty="0"/>
              <a:t> rating </a:t>
            </a:r>
            <a:r>
              <a:rPr lang="en-US" sz="2400" dirty="0" smtClean="0"/>
              <a:t>values.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4648200"/>
            <a:ext cx="4183007" cy="1101525"/>
          </a:xfrm>
          <a:prstGeom prst="rect">
            <a:avLst/>
          </a:prstGeom>
        </p:spPr>
      </p:pic>
      <p:sp>
        <p:nvSpPr>
          <p:cNvPr id="5" name="Rectangle 4"/>
          <p:cNvSpPr/>
          <p:nvPr/>
        </p:nvSpPr>
        <p:spPr>
          <a:xfrm>
            <a:off x="886719" y="3048000"/>
            <a:ext cx="7391400" cy="1200329"/>
          </a:xfrm>
          <a:prstGeom prst="rect">
            <a:avLst/>
          </a:prstGeom>
        </p:spPr>
        <p:txBody>
          <a:bodyPr wrap="square">
            <a:spAutoFit/>
          </a:bodyPr>
          <a:lstStyle/>
          <a:p>
            <a:r>
              <a:rPr lang="en-US" sz="2400" dirty="0" smtClean="0"/>
              <a:t>Subtracting each </a:t>
            </a:r>
            <a:r>
              <a:rPr lang="en-US" sz="2400" dirty="0"/>
              <a:t>user's average rating when summing over similar user's ratings and then add that average back in at the end. </a:t>
            </a:r>
            <a:r>
              <a:rPr lang="en-US" sz="2400" dirty="0" smtClean="0"/>
              <a:t>Mathematically</a:t>
            </a:r>
            <a:r>
              <a:rPr lang="en-US" sz="2400" dirty="0"/>
              <a:t>, this looks like</a:t>
            </a:r>
          </a:p>
        </p:txBody>
      </p:sp>
    </p:spTree>
    <p:extLst>
      <p:ext uri="{BB962C8B-B14F-4D97-AF65-F5344CB8AC3E}">
        <p14:creationId xmlns:p14="http://schemas.microsoft.com/office/powerpoint/2010/main" val="37642347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2514600" cy="639762"/>
          </a:xfrm>
        </p:spPr>
        <p:txBody>
          <a:bodyPr>
            <a:normAutofit fontScale="90000"/>
          </a:bodyPr>
          <a:lstStyle/>
          <a:p>
            <a:pPr algn="l"/>
            <a:r>
              <a:rPr lang="en-US" sz="3600" b="1" dirty="0" smtClean="0">
                <a:solidFill>
                  <a:srgbClr val="002060"/>
                </a:solidFill>
                <a:effectLst>
                  <a:outerShdw blurRad="38100" dist="38100" dir="2700000" algn="tl">
                    <a:srgbClr val="000000">
                      <a:alpha val="43137"/>
                    </a:srgbClr>
                  </a:outerShdw>
                </a:effectLst>
              </a:rPr>
              <a:t>Code</a:t>
            </a:r>
            <a:r>
              <a:rPr lang="en-US" b="1" dirty="0" smtClean="0">
                <a:solidFill>
                  <a:srgbClr val="002060"/>
                </a:solidFill>
                <a:effectLst>
                  <a:outerShdw blurRad="38100" dist="38100" dir="2700000" algn="tl">
                    <a:srgbClr val="000000">
                      <a:alpha val="43137"/>
                    </a:srgbClr>
                  </a:outerShdw>
                </a:effectLst>
              </a:rPr>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567647"/>
            <a:ext cx="8991600" cy="6214153"/>
          </a:xfrm>
        </p:spPr>
      </p:pic>
    </p:spTree>
    <p:extLst>
      <p:ext uri="{BB962C8B-B14F-4D97-AF65-F5344CB8AC3E}">
        <p14:creationId xmlns:p14="http://schemas.microsoft.com/office/powerpoint/2010/main" val="26379203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52400"/>
            <a:ext cx="8839200" cy="6599848"/>
          </a:xfrm>
        </p:spPr>
      </p:pic>
    </p:spTree>
    <p:extLst>
      <p:ext uri="{BB962C8B-B14F-4D97-AF65-F5344CB8AC3E}">
        <p14:creationId xmlns:p14="http://schemas.microsoft.com/office/powerpoint/2010/main" val="16317646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30" y="152400"/>
            <a:ext cx="8975710" cy="6553200"/>
          </a:xfrm>
        </p:spPr>
      </p:pic>
    </p:spTree>
    <p:extLst>
      <p:ext uri="{BB962C8B-B14F-4D97-AF65-F5344CB8AC3E}">
        <p14:creationId xmlns:p14="http://schemas.microsoft.com/office/powerpoint/2010/main" val="20901361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40" y="152400"/>
            <a:ext cx="9045701" cy="6553200"/>
          </a:xfrm>
        </p:spPr>
      </p:pic>
    </p:spTree>
    <p:extLst>
      <p:ext uri="{BB962C8B-B14F-4D97-AF65-F5344CB8AC3E}">
        <p14:creationId xmlns:p14="http://schemas.microsoft.com/office/powerpoint/2010/main" val="975173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997" y="152400"/>
            <a:ext cx="8996415" cy="6553200"/>
          </a:xfrm>
        </p:spPr>
      </p:pic>
    </p:spTree>
    <p:extLst>
      <p:ext uri="{BB962C8B-B14F-4D97-AF65-F5344CB8AC3E}">
        <p14:creationId xmlns:p14="http://schemas.microsoft.com/office/powerpoint/2010/main" val="42177452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56" y="76200"/>
            <a:ext cx="9031644" cy="6748591"/>
          </a:xfrm>
        </p:spPr>
      </p:pic>
    </p:spTree>
    <p:extLst>
      <p:ext uri="{BB962C8B-B14F-4D97-AF65-F5344CB8AC3E}">
        <p14:creationId xmlns:p14="http://schemas.microsoft.com/office/powerpoint/2010/main" val="24488225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67" y="76200"/>
            <a:ext cx="9042133" cy="6705600"/>
          </a:xfrm>
        </p:spPr>
      </p:pic>
    </p:spTree>
    <p:extLst>
      <p:ext uri="{BB962C8B-B14F-4D97-AF65-F5344CB8AC3E}">
        <p14:creationId xmlns:p14="http://schemas.microsoft.com/office/powerpoint/2010/main" val="377456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533400"/>
            <a:ext cx="8229600" cy="5592763"/>
          </a:xfrm>
        </p:spPr>
        <p:txBody>
          <a:bodyPr>
            <a:normAutofit lnSpcReduction="10000"/>
          </a:bodyPr>
          <a:lstStyle/>
          <a:p>
            <a:pPr>
              <a:buFont typeface="Wingdings" pitchFamily="2" charset="2"/>
              <a:buChar char="§"/>
            </a:pPr>
            <a:r>
              <a:rPr lang="en-US" sz="2800" b="1" u="sng" dirty="0" smtClean="0">
                <a:effectLst>
                  <a:outerShdw blurRad="38100" dist="38100" dir="2700000" algn="tl">
                    <a:srgbClr val="000000">
                      <a:alpha val="43137"/>
                    </a:srgbClr>
                  </a:outerShdw>
                </a:effectLst>
              </a:rPr>
              <a:t>Rating metrics are of two types:</a:t>
            </a:r>
            <a:br>
              <a:rPr lang="en-US" sz="2800" b="1" u="sng" dirty="0" smtClean="0">
                <a:effectLst>
                  <a:outerShdw blurRad="38100" dist="38100" dir="2700000" algn="tl">
                    <a:srgbClr val="000000">
                      <a:alpha val="43137"/>
                    </a:srgbClr>
                  </a:outerShdw>
                </a:effectLst>
              </a:rPr>
            </a:br>
            <a:r>
              <a:rPr lang="en-US" sz="2800" b="1" dirty="0" smtClean="0">
                <a:effectLst>
                  <a:outerShdw blurRad="38100" dist="38100" dir="2700000" algn="tl">
                    <a:srgbClr val="000000">
                      <a:alpha val="43137"/>
                    </a:srgbClr>
                  </a:outerShdw>
                </a:effectLst>
              </a:rPr>
              <a:t/>
            </a:r>
            <a:br>
              <a:rPr lang="en-US" sz="2800" b="1" dirty="0" smtClean="0">
                <a:effectLst>
                  <a:outerShdw blurRad="38100" dist="38100" dir="2700000" algn="tl">
                    <a:srgbClr val="000000">
                      <a:alpha val="43137"/>
                    </a:srgbClr>
                  </a:outerShdw>
                </a:effectLst>
              </a:rPr>
            </a:br>
            <a:r>
              <a:rPr lang="en-US" sz="2800" b="1" dirty="0" smtClean="0">
                <a:effectLst>
                  <a:outerShdw blurRad="38100" dist="38100" dir="2700000" algn="tl">
                    <a:srgbClr val="000000">
                      <a:alpha val="43137"/>
                    </a:srgbClr>
                  </a:outerShdw>
                </a:effectLst>
              </a:rPr>
              <a:t>Explicit feedback or Implicit Feedback.</a:t>
            </a:r>
            <a:br>
              <a:rPr lang="en-US" sz="2800" b="1" dirty="0" smtClean="0">
                <a:effectLst>
                  <a:outerShdw blurRad="38100" dist="38100" dir="2700000" algn="tl">
                    <a:srgbClr val="000000">
                      <a:alpha val="43137"/>
                    </a:srgbClr>
                  </a:outerShdw>
                </a:effectLst>
              </a:rPr>
            </a:br>
            <a:r>
              <a:rPr lang="en-US" sz="2800" b="1" dirty="0" smtClean="0">
                <a:effectLst>
                  <a:outerShdw blurRad="38100" dist="38100" dir="2700000" algn="tl">
                    <a:srgbClr val="000000">
                      <a:alpha val="43137"/>
                    </a:srgbClr>
                  </a:outerShdw>
                </a:effectLst>
              </a:rPr>
              <a:t/>
            </a:r>
            <a:br>
              <a:rPr lang="en-US" sz="2800" b="1" dirty="0" smtClean="0">
                <a:effectLst>
                  <a:outerShdw blurRad="38100" dist="38100" dir="2700000" algn="tl">
                    <a:srgbClr val="000000">
                      <a:alpha val="43137"/>
                    </a:srgbClr>
                  </a:outerShdw>
                </a:effectLst>
              </a:rPr>
            </a:br>
            <a:r>
              <a:rPr lang="en-US" sz="2800" b="1" dirty="0" smtClean="0">
                <a:effectLst>
                  <a:outerShdw blurRad="38100" dist="38100" dir="2700000" algn="tl">
                    <a:srgbClr val="000000">
                      <a:alpha val="43137"/>
                    </a:srgbClr>
                  </a:outerShdw>
                </a:effectLst>
              </a:rPr>
              <a:t>Explicit feedback is of numerical scale from 1 to n.</a:t>
            </a:r>
            <a:br>
              <a:rPr lang="en-US" sz="2800" b="1" dirty="0" smtClean="0">
                <a:effectLst>
                  <a:outerShdw blurRad="38100" dist="38100" dir="2700000" algn="tl">
                    <a:srgbClr val="000000">
                      <a:alpha val="43137"/>
                    </a:srgbClr>
                  </a:outerShdw>
                </a:effectLst>
              </a:rPr>
            </a:br>
            <a:r>
              <a:rPr lang="en-US" sz="2800" b="1" i="1" dirty="0" smtClean="0">
                <a:effectLst>
                  <a:outerShdw blurRad="38100" dist="38100" dir="2700000" algn="tl">
                    <a:srgbClr val="000000">
                      <a:alpha val="43137"/>
                    </a:srgbClr>
                  </a:outerShdw>
                </a:effectLst>
              </a:rPr>
              <a:t>example: 1 to 5</a:t>
            </a:r>
            <a:r>
              <a:rPr lang="en-US" sz="2800" b="1" dirty="0" smtClean="0">
                <a:effectLst>
                  <a:outerShdw blurRad="38100" dist="38100" dir="2700000" algn="tl">
                    <a:srgbClr val="000000">
                      <a:alpha val="43137"/>
                    </a:srgbClr>
                  </a:outerShdw>
                </a:effectLst>
              </a:rPr>
              <a:t/>
            </a:r>
            <a:br>
              <a:rPr lang="en-US" sz="2800" b="1" dirty="0" smtClean="0">
                <a:effectLst>
                  <a:outerShdw blurRad="38100" dist="38100" dir="2700000" algn="tl">
                    <a:srgbClr val="000000">
                      <a:alpha val="43137"/>
                    </a:srgbClr>
                  </a:outerShdw>
                </a:effectLst>
              </a:rPr>
            </a:br>
            <a:r>
              <a:rPr lang="en-US" sz="2800" b="1" dirty="0" smtClean="0">
                <a:effectLst>
                  <a:outerShdw blurRad="38100" dist="38100" dir="2700000" algn="tl">
                    <a:srgbClr val="000000">
                      <a:alpha val="43137"/>
                    </a:srgbClr>
                  </a:outerShdw>
                </a:effectLst>
              </a:rPr>
              <a:t/>
            </a:r>
            <a:br>
              <a:rPr lang="en-US" sz="2800" b="1" dirty="0" smtClean="0">
                <a:effectLst>
                  <a:outerShdw blurRad="38100" dist="38100" dir="2700000" algn="tl">
                    <a:srgbClr val="000000">
                      <a:alpha val="43137"/>
                    </a:srgbClr>
                  </a:outerShdw>
                </a:effectLst>
              </a:rPr>
            </a:br>
            <a:r>
              <a:rPr lang="en-US" sz="2800" b="1" dirty="0" smtClean="0">
                <a:effectLst>
                  <a:outerShdw blurRad="38100" dist="38100" dir="2700000" algn="tl">
                    <a:srgbClr val="000000">
                      <a:alpha val="43137"/>
                    </a:srgbClr>
                  </a:outerShdw>
                </a:effectLst>
              </a:rPr>
              <a:t>whereas, Implicit feedback is binary,</a:t>
            </a:r>
            <a:br>
              <a:rPr lang="en-US" sz="2800" b="1" dirty="0" smtClean="0">
                <a:effectLst>
                  <a:outerShdw blurRad="38100" dist="38100" dir="2700000" algn="tl">
                    <a:srgbClr val="000000">
                      <a:alpha val="43137"/>
                    </a:srgbClr>
                  </a:outerShdw>
                </a:effectLst>
              </a:rPr>
            </a:br>
            <a:r>
              <a:rPr lang="en-US" sz="2800" b="1" i="1" dirty="0" smtClean="0">
                <a:effectLst>
                  <a:outerShdw blurRad="38100" dist="38100" dir="2700000" algn="tl">
                    <a:srgbClr val="000000">
                      <a:alpha val="43137"/>
                    </a:srgbClr>
                  </a:outerShdw>
                </a:effectLst>
              </a:rPr>
              <a:t>example: like or dislike.</a:t>
            </a:r>
          </a:p>
          <a:p>
            <a:pPr>
              <a:buFont typeface="Wingdings" pitchFamily="2" charset="2"/>
              <a:buChar char="§"/>
            </a:pPr>
            <a:endParaRPr lang="en-US" sz="2800" b="1" dirty="0" smtClean="0">
              <a:effectLst>
                <a:outerShdw blurRad="38100" dist="38100" dir="2700000" algn="tl">
                  <a:srgbClr val="000000">
                    <a:alpha val="43137"/>
                  </a:srgbClr>
                </a:outerShdw>
              </a:effectLst>
            </a:endParaRPr>
          </a:p>
          <a:p>
            <a:pPr>
              <a:buFont typeface="Wingdings" pitchFamily="2" charset="2"/>
              <a:buChar char="§"/>
            </a:pPr>
            <a:r>
              <a:rPr lang="en-US" sz="2800" b="1" u="sng" dirty="0" smtClean="0">
                <a:effectLst>
                  <a:outerShdw blurRad="38100" dist="38100" dir="2700000" algn="tl">
                    <a:srgbClr val="000000">
                      <a:alpha val="43137"/>
                    </a:srgbClr>
                  </a:outerShdw>
                </a:effectLst>
              </a:rPr>
              <a:t>Simpson’s Warning:</a:t>
            </a:r>
          </a:p>
          <a:p>
            <a:pPr>
              <a:buNone/>
            </a:pPr>
            <a:r>
              <a:rPr lang="en-US" sz="2800" b="1" dirty="0" smtClean="0">
                <a:effectLst>
                  <a:outerShdw blurRad="38100" dist="38100" dir="2700000" algn="tl">
                    <a:srgbClr val="000000">
                      <a:alpha val="43137"/>
                    </a:srgbClr>
                  </a:outerShdw>
                </a:effectLst>
              </a:rPr>
              <a:t>    “</a:t>
            </a:r>
            <a:r>
              <a:rPr lang="en-US" sz="2800" b="1" i="1" dirty="0" smtClean="0">
                <a:solidFill>
                  <a:srgbClr val="002060"/>
                </a:solidFill>
                <a:effectLst>
                  <a:outerShdw blurRad="38100" dist="38100" dir="2700000" algn="tl">
                    <a:srgbClr val="000000">
                      <a:alpha val="43137"/>
                    </a:srgbClr>
                  </a:outerShdw>
                </a:effectLst>
              </a:rPr>
              <a:t>less conditioning is most likely to lead to serious                   bias when Simpson’s paradox appears</a:t>
            </a:r>
            <a:r>
              <a:rPr lang="en-US" sz="2800" b="1" i="1" dirty="0" smtClean="0">
                <a:effectLst>
                  <a:outerShdw blurRad="38100" dist="38100" dir="2700000" algn="tl">
                    <a:srgbClr val="000000">
                      <a:alpha val="43137"/>
                    </a:srgbClr>
                  </a:outerShdw>
                </a:effectLst>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52" y="76200"/>
            <a:ext cx="9021848" cy="6752059"/>
          </a:xfrm>
        </p:spPr>
      </p:pic>
    </p:spTree>
    <p:extLst>
      <p:ext uri="{BB962C8B-B14F-4D97-AF65-F5344CB8AC3E}">
        <p14:creationId xmlns:p14="http://schemas.microsoft.com/office/powerpoint/2010/main" val="8965179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332" y="76200"/>
            <a:ext cx="8980467" cy="6705600"/>
          </a:xfrm>
        </p:spPr>
      </p:pic>
    </p:spTree>
    <p:extLst>
      <p:ext uri="{BB962C8B-B14F-4D97-AF65-F5344CB8AC3E}">
        <p14:creationId xmlns:p14="http://schemas.microsoft.com/office/powerpoint/2010/main" val="29072687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002060"/>
                </a:solidFill>
                <a:effectLst>
                  <a:outerShdw blurRad="38100" dist="38100" dir="2700000" algn="tl">
                    <a:srgbClr val="000000">
                      <a:alpha val="43137"/>
                    </a:srgbClr>
                  </a:outerShdw>
                </a:effectLst>
              </a:rPr>
              <a:t>Output screenshots: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59" y="1219200"/>
            <a:ext cx="8945165" cy="5562600"/>
          </a:xfrm>
        </p:spPr>
      </p:pic>
    </p:spTree>
    <p:extLst>
      <p:ext uri="{BB962C8B-B14F-4D97-AF65-F5344CB8AC3E}">
        <p14:creationId xmlns:p14="http://schemas.microsoft.com/office/powerpoint/2010/main" val="6368511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76200"/>
            <a:ext cx="8991600" cy="6705600"/>
          </a:xfrm>
        </p:spPr>
      </p:pic>
    </p:spTree>
    <p:extLst>
      <p:ext uri="{BB962C8B-B14F-4D97-AF65-F5344CB8AC3E}">
        <p14:creationId xmlns:p14="http://schemas.microsoft.com/office/powerpoint/2010/main" val="5941219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76200"/>
            <a:ext cx="8991600" cy="6705600"/>
          </a:xfrm>
        </p:spPr>
      </p:pic>
    </p:spTree>
    <p:extLst>
      <p:ext uri="{BB962C8B-B14F-4D97-AF65-F5344CB8AC3E}">
        <p14:creationId xmlns:p14="http://schemas.microsoft.com/office/powerpoint/2010/main" val="13358791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effectLst>
                  <a:outerShdw blurRad="38100" dist="38100" dir="2700000" algn="tl">
                    <a:srgbClr val="000000">
                      <a:alpha val="43137"/>
                    </a:srgbClr>
                  </a:outerShdw>
                </a:effectLst>
              </a:rPr>
              <a:t>Work completed and further enhancements to be considered:</a:t>
            </a:r>
            <a:endParaRPr lang="en-US" dirty="0"/>
          </a:p>
        </p:txBody>
      </p:sp>
      <p:sp>
        <p:nvSpPr>
          <p:cNvPr id="3" name="Content Placeholder 2"/>
          <p:cNvSpPr>
            <a:spLocks noGrp="1"/>
          </p:cNvSpPr>
          <p:nvPr>
            <p:ph idx="1"/>
          </p:nvPr>
        </p:nvSpPr>
        <p:spPr/>
        <p:txBody>
          <a:bodyPr>
            <a:normAutofit lnSpcReduction="10000"/>
          </a:bodyPr>
          <a:lstStyle/>
          <a:p>
            <a:r>
              <a:rPr lang="en-US" dirty="0" smtClean="0"/>
              <a:t>So far, the hybrid recommendation system without explicit selection bias has been implemented successfully.</a:t>
            </a:r>
          </a:p>
          <a:p>
            <a:pPr marL="0" indent="0">
              <a:buNone/>
            </a:pPr>
            <a:endParaRPr lang="en-US" dirty="0" smtClean="0"/>
          </a:p>
          <a:p>
            <a:r>
              <a:rPr lang="en-US" dirty="0" smtClean="0"/>
              <a:t>Visualizer function to measure the deviance to be implemented.</a:t>
            </a:r>
          </a:p>
          <a:p>
            <a:pPr marL="0" indent="0">
              <a:buNone/>
            </a:pPr>
            <a:endParaRPr lang="en-US" dirty="0" smtClean="0"/>
          </a:p>
          <a:p>
            <a:r>
              <a:rPr lang="en-US" dirty="0" smtClean="0"/>
              <a:t>A GUI interface using python’s </a:t>
            </a:r>
            <a:r>
              <a:rPr lang="en-US" dirty="0" err="1" smtClean="0"/>
              <a:t>tkinter</a:t>
            </a:r>
            <a:r>
              <a:rPr lang="en-US" dirty="0" smtClean="0"/>
              <a:t> framework is to be implemented.</a:t>
            </a:r>
            <a:endParaRPr lang="en-US" dirty="0"/>
          </a:p>
        </p:txBody>
      </p:sp>
    </p:spTree>
    <p:extLst>
      <p:ext uri="{BB962C8B-B14F-4D97-AF65-F5344CB8AC3E}">
        <p14:creationId xmlns:p14="http://schemas.microsoft.com/office/powerpoint/2010/main" val="31061794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3200"/>
            <a:ext cx="8229600" cy="1143000"/>
          </a:xfrm>
        </p:spPr>
        <p:txBody>
          <a:bodyPr/>
          <a:lstStyle/>
          <a:p>
            <a:r>
              <a:rPr lang="en-US" b="1" dirty="0" smtClean="0">
                <a:solidFill>
                  <a:srgbClr val="002060"/>
                </a:solidFill>
                <a:effectLst>
                  <a:outerShdw blurRad="38100" dist="38100" dir="2700000" algn="tl">
                    <a:srgbClr val="000000">
                      <a:alpha val="43137"/>
                    </a:srgbClr>
                  </a:outerShdw>
                </a:effectLst>
              </a:rPr>
              <a:t>Any queries?</a:t>
            </a:r>
            <a:endParaRPr lang="en-US" dirty="0"/>
          </a:p>
        </p:txBody>
      </p:sp>
    </p:spTree>
    <p:extLst>
      <p:ext uri="{BB962C8B-B14F-4D97-AF65-F5344CB8AC3E}">
        <p14:creationId xmlns:p14="http://schemas.microsoft.com/office/powerpoint/2010/main" val="3438093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81000"/>
            <a:ext cx="8229600" cy="5745163"/>
          </a:xfrm>
        </p:spPr>
        <p:txBody>
          <a:bodyPr>
            <a:normAutofit/>
          </a:bodyPr>
          <a:lstStyle/>
          <a:p>
            <a:pPr>
              <a:buFont typeface="Wingdings" pitchFamily="2" charset="2"/>
              <a:buChar char="§"/>
            </a:pPr>
            <a:r>
              <a:rPr lang="en-US" sz="2800" b="1" dirty="0">
                <a:effectLst>
                  <a:outerShdw blurRad="38100" dist="38100" dir="2700000" algn="tl">
                    <a:srgbClr val="000000">
                      <a:alpha val="43137"/>
                    </a:srgbClr>
                  </a:outerShdw>
                </a:effectLst>
              </a:rPr>
              <a:t>The objective is to incorporate an algorithm that removes the bias from recommendation algorithm.</a:t>
            </a:r>
          </a:p>
          <a:p>
            <a:pPr marL="0" indent="0">
              <a:buNone/>
            </a:pPr>
            <a:endParaRPr lang="en-US" sz="2800" b="1" dirty="0" smtClean="0">
              <a:effectLst>
                <a:outerShdw blurRad="38100" dist="38100" dir="2700000" algn="tl">
                  <a:srgbClr val="000000">
                    <a:alpha val="43137"/>
                  </a:srgbClr>
                </a:outerShdw>
              </a:effectLst>
            </a:endParaRPr>
          </a:p>
          <a:p>
            <a:pPr>
              <a:buFont typeface="Wingdings" pitchFamily="2" charset="2"/>
              <a:buChar char="§"/>
            </a:pPr>
            <a:r>
              <a:rPr lang="en-US" sz="2800" b="1" dirty="0" smtClean="0">
                <a:effectLst>
                  <a:outerShdw blurRad="38100" dist="38100" dir="2700000" algn="tl">
                    <a:srgbClr val="000000">
                      <a:alpha val="43137"/>
                    </a:srgbClr>
                  </a:outerShdw>
                </a:effectLst>
              </a:rPr>
              <a:t>Data without proper pooling leads to incorrect recommendations and ignoring potential recommendations.</a:t>
            </a:r>
          </a:p>
          <a:p>
            <a:pPr>
              <a:buNone/>
            </a:pPr>
            <a:endParaRPr lang="en-US" sz="2800" b="1" dirty="0" smtClean="0">
              <a:effectLst>
                <a:outerShdw blurRad="38100" dist="38100" dir="2700000" algn="tl">
                  <a:srgbClr val="000000">
                    <a:alpha val="43137"/>
                  </a:srgbClr>
                </a:outerShdw>
              </a:effectLst>
            </a:endParaRPr>
          </a:p>
          <a:p>
            <a:pPr>
              <a:buFont typeface="Wingdings" pitchFamily="2" charset="2"/>
              <a:buChar char="§"/>
            </a:pPr>
            <a:r>
              <a:rPr lang="en-US" sz="2800" b="1" dirty="0" smtClean="0">
                <a:effectLst>
                  <a:outerShdw blurRad="38100" dist="38100" dir="2700000" algn="tl">
                    <a:srgbClr val="000000">
                      <a:alpha val="43137"/>
                    </a:srgbClr>
                  </a:outerShdw>
                </a:effectLst>
              </a:rPr>
              <a:t>This can be solved by multi-resolution technique.</a:t>
            </a:r>
          </a:p>
          <a:p>
            <a:pPr>
              <a:buNone/>
            </a:pPr>
            <a:endParaRPr lang="en-US" sz="2800" b="1" dirty="0" smtClean="0">
              <a:effectLst>
                <a:outerShdw blurRad="38100" dist="38100" dir="2700000" algn="tl">
                  <a:srgbClr val="000000">
                    <a:alpha val="43137"/>
                  </a:srgbClr>
                </a:outerShdw>
              </a:effectLst>
            </a:endParaRPr>
          </a:p>
          <a:p>
            <a:pPr>
              <a:buFont typeface="Wingdings" pitchFamily="2" charset="2"/>
              <a:buChar char="§"/>
            </a:pPr>
            <a:r>
              <a:rPr lang="en-US" sz="2800" b="1" dirty="0" smtClean="0">
                <a:effectLst>
                  <a:outerShdw blurRad="38100" dist="38100" dir="2700000" algn="tl">
                    <a:srgbClr val="000000">
                      <a:alpha val="43137"/>
                    </a:srgbClr>
                  </a:outerShdw>
                </a:effectLst>
              </a:rPr>
              <a:t>Multi-resolution technique pools the incorrect data accurately.</a:t>
            </a:r>
            <a:endParaRPr lang="en-US" sz="2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002060"/>
                </a:solidFill>
                <a:effectLst>
                  <a:outerShdw blurRad="38100" dist="38100" dir="2700000" algn="tl">
                    <a:srgbClr val="000000">
                      <a:alpha val="43137"/>
                    </a:srgbClr>
                  </a:outerShdw>
                </a:effectLst>
              </a:rPr>
              <a:t>Existing systems and methods</a:t>
            </a:r>
            <a:endParaRPr lang="en-US" sz="4000"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Font typeface="Wingdings" pitchFamily="2" charset="2"/>
              <a:buChar char="§"/>
            </a:pPr>
            <a:r>
              <a:rPr lang="en-US" sz="2800" b="1" dirty="0" smtClean="0">
                <a:effectLst>
                  <a:outerShdw blurRad="38100" dist="38100" dir="2700000" algn="tl">
                    <a:srgbClr val="000000">
                      <a:alpha val="43137"/>
                    </a:srgbClr>
                  </a:outerShdw>
                </a:effectLst>
              </a:rPr>
              <a:t>The existing approaches for recommender systems include</a:t>
            </a:r>
          </a:p>
          <a:p>
            <a:pPr lvl="3"/>
            <a:endParaRPr lang="en-US" sz="1600" b="1" dirty="0" smtClean="0">
              <a:solidFill>
                <a:srgbClr val="002060"/>
              </a:solidFill>
              <a:effectLst>
                <a:outerShdw blurRad="38100" dist="38100" dir="2700000" algn="tl">
                  <a:srgbClr val="000000">
                    <a:alpha val="43137"/>
                  </a:srgbClr>
                </a:outerShdw>
              </a:effectLst>
            </a:endParaRPr>
          </a:p>
          <a:p>
            <a:pPr lvl="3">
              <a:lnSpc>
                <a:spcPct val="150000"/>
              </a:lnSpc>
              <a:buFont typeface="Arial" pitchFamily="34" charset="0"/>
              <a:buChar char="•"/>
            </a:pPr>
            <a:r>
              <a:rPr lang="en-US" sz="3200" b="1" dirty="0" smtClean="0">
                <a:solidFill>
                  <a:srgbClr val="002060"/>
                </a:solidFill>
                <a:effectLst>
                  <a:outerShdw blurRad="38100" dist="38100" dir="2700000" algn="tl">
                    <a:srgbClr val="000000">
                      <a:alpha val="43137"/>
                    </a:srgbClr>
                  </a:outerShdw>
                </a:effectLst>
              </a:rPr>
              <a:t>Collaborative filtering</a:t>
            </a:r>
          </a:p>
          <a:p>
            <a:pPr lvl="3">
              <a:lnSpc>
                <a:spcPct val="150000"/>
              </a:lnSpc>
              <a:buFont typeface="Arial" pitchFamily="34" charset="0"/>
              <a:buChar char="•"/>
            </a:pPr>
            <a:r>
              <a:rPr lang="en-US" sz="3200" b="1" dirty="0" smtClean="0">
                <a:solidFill>
                  <a:srgbClr val="002060"/>
                </a:solidFill>
                <a:effectLst>
                  <a:outerShdw blurRad="38100" dist="38100" dir="2700000" algn="tl">
                    <a:srgbClr val="000000">
                      <a:alpha val="43137"/>
                    </a:srgbClr>
                  </a:outerShdw>
                </a:effectLst>
              </a:rPr>
              <a:t>Content-based recommendations</a:t>
            </a:r>
          </a:p>
          <a:p>
            <a:pPr lvl="3">
              <a:lnSpc>
                <a:spcPct val="150000"/>
              </a:lnSpc>
              <a:buFont typeface="Arial" pitchFamily="34" charset="0"/>
              <a:buChar char="•"/>
            </a:pPr>
            <a:r>
              <a:rPr lang="en-US" sz="3200" b="1" dirty="0" smtClean="0">
                <a:solidFill>
                  <a:srgbClr val="002060"/>
                </a:solidFill>
                <a:effectLst>
                  <a:outerShdw blurRad="38100" dist="38100" dir="2700000" algn="tl">
                    <a:srgbClr val="000000">
                      <a:alpha val="43137"/>
                    </a:srgbClr>
                  </a:outerShdw>
                </a:effectLst>
              </a:rPr>
              <a:t>Hybrid approaches</a:t>
            </a:r>
          </a:p>
          <a:p>
            <a:pPr>
              <a:buNone/>
            </a:pPr>
            <a:endParaRPr lang="en-US" sz="2800" b="1" dirty="0" smtClean="0">
              <a:effectLst>
                <a:outerShdw blurRad="38100" dist="38100" dir="2700000" algn="tl">
                  <a:srgbClr val="000000">
                    <a:alpha val="43137"/>
                  </a:srgbClr>
                </a:outerShdw>
              </a:effectLst>
            </a:endParaRPr>
          </a:p>
          <a:p>
            <a:pPr>
              <a:buFont typeface="Wingdings" pitchFamily="2" charset="2"/>
              <a:buChar char="§"/>
            </a:pPr>
            <a:endParaRPr lang="en-US" sz="2400" b="1" dirty="0" smtClean="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382000" cy="717550"/>
          </a:xfrm>
        </p:spPr>
        <p:txBody>
          <a:bodyPr>
            <a:normAutofit/>
          </a:bodyPr>
          <a:lstStyle/>
          <a:p>
            <a:r>
              <a:rPr lang="en-US" sz="3200" dirty="0" smtClean="0">
                <a:solidFill>
                  <a:srgbClr val="002060"/>
                </a:solidFill>
                <a:effectLst>
                  <a:outerShdw blurRad="38100" dist="38100" dir="2700000" algn="tl">
                    <a:srgbClr val="000000">
                      <a:alpha val="43137"/>
                    </a:srgbClr>
                  </a:outerShdw>
                </a:effectLst>
              </a:rPr>
              <a:t>Collaborative </a:t>
            </a:r>
            <a:r>
              <a:rPr lang="en-US" sz="3200" dirty="0" smtClean="0">
                <a:solidFill>
                  <a:schemeClr val="tx2"/>
                </a:solidFill>
                <a:effectLst>
                  <a:outerShdw blurRad="38100" dist="38100" dir="2700000" algn="tl">
                    <a:srgbClr val="000000">
                      <a:alpha val="43137"/>
                    </a:srgbClr>
                  </a:outerShdw>
                </a:effectLst>
              </a:rPr>
              <a:t>filtering</a:t>
            </a:r>
            <a:endParaRPr lang="en-US" sz="3200" dirty="0">
              <a:solidFill>
                <a:srgbClr val="002060"/>
              </a:solidFill>
              <a:effectLst>
                <a:outerShdw blurRad="38100" dist="38100" dir="2700000" algn="tl">
                  <a:srgbClr val="000000">
                    <a:alpha val="43137"/>
                  </a:srgbClr>
                </a:outerShdw>
              </a:effectLst>
            </a:endParaRPr>
          </a:p>
        </p:txBody>
      </p:sp>
      <p:sp>
        <p:nvSpPr>
          <p:cNvPr id="4" name="Text Placeholder 3"/>
          <p:cNvSpPr>
            <a:spLocks noGrp="1"/>
          </p:cNvSpPr>
          <p:nvPr>
            <p:ph type="body" sz="half" idx="2"/>
          </p:nvPr>
        </p:nvSpPr>
        <p:spPr>
          <a:xfrm>
            <a:off x="457200" y="1143000"/>
            <a:ext cx="8686800" cy="5715000"/>
          </a:xfrm>
        </p:spPr>
        <p:txBody>
          <a:bodyPr>
            <a:normAutofit fontScale="92500" lnSpcReduction="10000"/>
          </a:bodyPr>
          <a:lstStyle/>
          <a:p>
            <a:pPr>
              <a:buFont typeface="Wingdings" pitchFamily="2" charset="2"/>
              <a:buChar char="§"/>
            </a:pPr>
            <a:r>
              <a:rPr lang="en-US" sz="2600" b="1" dirty="0" smtClean="0">
                <a:effectLst>
                  <a:outerShdw blurRad="38100" dist="38100" dir="2700000" algn="tl">
                    <a:srgbClr val="000000">
                      <a:alpha val="43137"/>
                    </a:srgbClr>
                  </a:outerShdw>
                </a:effectLst>
              </a:rPr>
              <a:t>Filters information by using recommendations of other users.</a:t>
            </a:r>
          </a:p>
          <a:p>
            <a:endParaRPr lang="en-US" sz="2600" b="1" dirty="0" smtClean="0">
              <a:effectLst>
                <a:outerShdw blurRad="38100" dist="38100" dir="2700000" algn="tl">
                  <a:srgbClr val="000000">
                    <a:alpha val="43137"/>
                  </a:srgbClr>
                </a:outerShdw>
              </a:effectLst>
            </a:endParaRPr>
          </a:p>
          <a:p>
            <a:r>
              <a:rPr lang="en-US" sz="2400" b="1" dirty="0" smtClean="0">
                <a:effectLst>
                  <a:outerShdw blurRad="38100" dist="38100" dir="2700000" algn="tl">
                    <a:srgbClr val="000000">
                      <a:alpha val="43137"/>
                    </a:srgbClr>
                  </a:outerShdw>
                </a:effectLst>
              </a:rPr>
              <a:t>“</a:t>
            </a:r>
            <a:r>
              <a:rPr lang="en-US" sz="2400" b="1" i="1" dirty="0" smtClean="0">
                <a:solidFill>
                  <a:srgbClr val="002060"/>
                </a:solidFill>
                <a:effectLst>
                  <a:outerShdw blurRad="38100" dist="38100" dir="2700000" algn="tl">
                    <a:srgbClr val="000000">
                      <a:alpha val="43137"/>
                    </a:srgbClr>
                  </a:outerShdw>
                </a:effectLst>
              </a:rPr>
              <a:t>Users who agreed in their evaluation of certain items in the past are likely to agree again in future”.</a:t>
            </a:r>
          </a:p>
          <a:p>
            <a:endParaRPr lang="en-US" sz="2200" b="1" dirty="0" smtClean="0">
              <a:effectLst>
                <a:outerShdw blurRad="38100" dist="38100" dir="2700000" algn="tl">
                  <a:srgbClr val="000000">
                    <a:alpha val="43137"/>
                  </a:srgbClr>
                </a:outerShdw>
              </a:effectLst>
            </a:endParaRPr>
          </a:p>
          <a:p>
            <a:r>
              <a:rPr lang="en-US" sz="2200" b="1" u="sng" dirty="0" smtClean="0">
                <a:effectLst>
                  <a:outerShdw blurRad="38100" dist="38100" dir="2700000" algn="tl">
                    <a:srgbClr val="000000">
                      <a:alpha val="43137"/>
                    </a:srgbClr>
                  </a:outerShdw>
                </a:effectLst>
              </a:rPr>
              <a:t>Working</a:t>
            </a:r>
            <a:r>
              <a:rPr lang="en-US" sz="2200" b="1" dirty="0" smtClean="0">
                <a:effectLst>
                  <a:outerShdw blurRad="38100" dist="38100" dir="2700000" algn="tl">
                    <a:srgbClr val="000000">
                      <a:alpha val="43137"/>
                    </a:srgbClr>
                  </a:outerShdw>
                </a:effectLst>
              </a:rPr>
              <a:t>:</a:t>
            </a:r>
          </a:p>
          <a:p>
            <a:r>
              <a:rPr lang="en-US" sz="2200" b="1" i="1" dirty="0" smtClean="0">
                <a:effectLst>
                  <a:outerShdw blurRad="38100" dist="38100" dir="2700000" algn="tl">
                    <a:srgbClr val="000000">
                      <a:alpha val="43137"/>
                    </a:srgbClr>
                  </a:outerShdw>
                </a:effectLst>
              </a:rPr>
              <a:t>-&gt; Consider user ‘</a:t>
            </a:r>
            <a:r>
              <a:rPr lang="en-US" sz="2200" b="1" i="1" dirty="0" smtClean="0">
                <a:solidFill>
                  <a:srgbClr val="002060"/>
                </a:solidFill>
                <a:effectLst>
                  <a:outerShdw blurRad="38100" dist="38100" dir="2700000" algn="tl">
                    <a:srgbClr val="000000">
                      <a:alpha val="43137"/>
                    </a:srgbClr>
                  </a:outerShdw>
                </a:effectLst>
              </a:rPr>
              <a:t>X</a:t>
            </a:r>
            <a:r>
              <a:rPr lang="en-US" sz="2200" b="1" i="1" dirty="0" smtClean="0">
                <a:effectLst>
                  <a:outerShdw blurRad="38100" dist="38100" dir="2700000" algn="tl">
                    <a:srgbClr val="000000">
                      <a:alpha val="43137"/>
                    </a:srgbClr>
                  </a:outerShdw>
                </a:effectLst>
              </a:rPr>
              <a:t>’</a:t>
            </a:r>
          </a:p>
          <a:p>
            <a:endParaRPr lang="en-US" sz="2200" b="1" i="1" dirty="0" smtClean="0">
              <a:effectLst>
                <a:outerShdw blurRad="38100" dist="38100" dir="2700000" algn="tl">
                  <a:srgbClr val="000000">
                    <a:alpha val="43137"/>
                  </a:srgbClr>
                </a:outerShdw>
              </a:effectLst>
            </a:endParaRPr>
          </a:p>
          <a:p>
            <a:r>
              <a:rPr lang="en-US" sz="2200" b="1" i="1" dirty="0" smtClean="0">
                <a:effectLst>
                  <a:outerShdw blurRad="38100" dist="38100" dir="2700000" algn="tl">
                    <a:srgbClr val="000000">
                      <a:alpha val="43137"/>
                    </a:srgbClr>
                  </a:outerShdw>
                </a:effectLst>
              </a:rPr>
              <a:t>-&gt; Find set </a:t>
            </a:r>
            <a:r>
              <a:rPr lang="en-US" sz="2200" b="1" i="1" dirty="0" smtClean="0">
                <a:solidFill>
                  <a:srgbClr val="002060"/>
                </a:solidFill>
                <a:effectLst>
                  <a:outerShdw blurRad="38100" dist="38100" dir="2700000" algn="tl">
                    <a:srgbClr val="000000">
                      <a:alpha val="43137"/>
                    </a:srgbClr>
                  </a:outerShdw>
                </a:effectLst>
              </a:rPr>
              <a:t>N </a:t>
            </a:r>
            <a:r>
              <a:rPr lang="en-US" sz="2200" b="1" i="1" dirty="0" smtClean="0">
                <a:effectLst>
                  <a:outerShdw blurRad="38100" dist="38100" dir="2700000" algn="tl">
                    <a:srgbClr val="000000">
                      <a:alpha val="43137"/>
                    </a:srgbClr>
                  </a:outerShdw>
                </a:effectLst>
              </a:rPr>
              <a:t>of other users whose </a:t>
            </a:r>
          </a:p>
          <a:p>
            <a:r>
              <a:rPr lang="en-US" sz="2200" b="1" i="1" dirty="0" smtClean="0">
                <a:effectLst>
                  <a:outerShdw blurRad="38100" dist="38100" dir="2700000" algn="tl">
                    <a:srgbClr val="000000">
                      <a:alpha val="43137"/>
                    </a:srgbClr>
                  </a:outerShdw>
                </a:effectLst>
              </a:rPr>
              <a:t>    ratings are ‘similar’ to </a:t>
            </a:r>
            <a:r>
              <a:rPr lang="en-US" sz="2200" b="1" i="1" dirty="0" smtClean="0">
                <a:solidFill>
                  <a:srgbClr val="002060"/>
                </a:solidFill>
                <a:effectLst>
                  <a:outerShdw blurRad="38100" dist="38100" dir="2700000" algn="tl">
                    <a:srgbClr val="000000">
                      <a:alpha val="43137"/>
                    </a:srgbClr>
                  </a:outerShdw>
                </a:effectLst>
              </a:rPr>
              <a:t>X</a:t>
            </a:r>
            <a:r>
              <a:rPr lang="en-US" sz="2200" b="1" i="1" dirty="0" smtClean="0">
                <a:effectLst>
                  <a:outerShdw blurRad="38100" dist="38100" dir="2700000" algn="tl">
                    <a:srgbClr val="000000">
                      <a:alpha val="43137"/>
                    </a:srgbClr>
                  </a:outerShdw>
                </a:effectLst>
              </a:rPr>
              <a:t>’s ratings</a:t>
            </a:r>
          </a:p>
          <a:p>
            <a:endParaRPr lang="en-US" sz="2200" b="1" i="1" dirty="0" smtClean="0">
              <a:effectLst>
                <a:outerShdw blurRad="38100" dist="38100" dir="2700000" algn="tl">
                  <a:srgbClr val="000000">
                    <a:alpha val="43137"/>
                  </a:srgbClr>
                </a:outerShdw>
              </a:effectLst>
            </a:endParaRPr>
          </a:p>
          <a:p>
            <a:r>
              <a:rPr lang="en-US" sz="2200" b="1" i="1" dirty="0" smtClean="0">
                <a:effectLst>
                  <a:outerShdw blurRad="38100" dist="38100" dir="2700000" algn="tl">
                    <a:srgbClr val="000000">
                      <a:alpha val="43137"/>
                    </a:srgbClr>
                  </a:outerShdw>
                </a:effectLst>
              </a:rPr>
              <a:t>-&gt; Estimate  </a:t>
            </a:r>
            <a:r>
              <a:rPr lang="en-US" sz="2200" b="1" i="1" dirty="0" smtClean="0">
                <a:solidFill>
                  <a:srgbClr val="002060"/>
                </a:solidFill>
                <a:effectLst>
                  <a:outerShdw blurRad="38100" dist="38100" dir="2700000" algn="tl">
                    <a:srgbClr val="000000">
                      <a:alpha val="43137"/>
                    </a:srgbClr>
                  </a:outerShdw>
                </a:effectLst>
              </a:rPr>
              <a:t>X</a:t>
            </a:r>
            <a:r>
              <a:rPr lang="en-US" sz="2200" b="1" i="1" dirty="0" smtClean="0">
                <a:effectLst>
                  <a:outerShdw blurRad="38100" dist="38100" dir="2700000" algn="tl">
                    <a:srgbClr val="000000">
                      <a:alpha val="43137"/>
                    </a:srgbClr>
                  </a:outerShdw>
                </a:effectLst>
              </a:rPr>
              <a:t>’s rating based on    </a:t>
            </a:r>
          </a:p>
          <a:p>
            <a:r>
              <a:rPr lang="en-US" sz="2200" b="1" i="1" dirty="0" smtClean="0">
                <a:effectLst>
                  <a:outerShdw blurRad="38100" dist="38100" dir="2700000" algn="tl">
                    <a:srgbClr val="000000">
                      <a:alpha val="43137"/>
                    </a:srgbClr>
                  </a:outerShdw>
                </a:effectLst>
              </a:rPr>
              <a:t>    ratings of  users in </a:t>
            </a:r>
            <a:r>
              <a:rPr lang="en-US" sz="2200" b="1" i="1" dirty="0" smtClean="0">
                <a:solidFill>
                  <a:srgbClr val="002060"/>
                </a:solidFill>
                <a:effectLst>
                  <a:outerShdw blurRad="38100" dist="38100" dir="2700000" algn="tl">
                    <a:srgbClr val="000000">
                      <a:alpha val="43137"/>
                    </a:srgbClr>
                  </a:outerShdw>
                </a:effectLst>
              </a:rPr>
              <a:t>N</a:t>
            </a:r>
          </a:p>
          <a:p>
            <a:endParaRPr lang="en-US" sz="2000" b="1" i="1" dirty="0" smtClean="0">
              <a:effectLst>
                <a:outerShdw blurRad="38100" dist="38100" dir="2700000" algn="tl">
                  <a:srgbClr val="000000">
                    <a:alpha val="43137"/>
                  </a:srgbClr>
                </a:outerShdw>
              </a:effectLst>
            </a:endParaRPr>
          </a:p>
          <a:p>
            <a:endParaRPr lang="en-US" sz="2200" b="1" dirty="0" smtClean="0">
              <a:effectLst>
                <a:outerShdw blurRad="38100" dist="38100" dir="2700000" algn="tl">
                  <a:srgbClr val="000000">
                    <a:alpha val="43137"/>
                  </a:srgbClr>
                </a:outerShdw>
              </a:effectLst>
            </a:endParaRPr>
          </a:p>
          <a:p>
            <a:pPr lvl="1"/>
            <a:r>
              <a:rPr lang="en-US" sz="2000" b="1" dirty="0" smtClean="0">
                <a:effectLst>
                  <a:outerShdw blurRad="38100" dist="38100" dir="2700000" algn="tl">
                    <a:srgbClr val="000000">
                      <a:alpha val="43137"/>
                    </a:srgbClr>
                  </a:outerShdw>
                </a:effectLst>
              </a:rPr>
              <a:t>              </a:t>
            </a:r>
          </a:p>
          <a:p>
            <a:pPr>
              <a:buFont typeface="Wingdings" pitchFamily="2" charset="2"/>
              <a:buChar char="§"/>
            </a:pPr>
            <a:endParaRPr lang="en-US" sz="2200" b="1" dirty="0">
              <a:effectLst>
                <a:outerShdw blurRad="38100" dist="38100" dir="2700000" algn="tl">
                  <a:srgbClr val="000000">
                    <a:alpha val="43137"/>
                  </a:srgbClr>
                </a:outerShdw>
              </a:effectLst>
            </a:endParaRPr>
          </a:p>
        </p:txBody>
      </p:sp>
      <p:pic>
        <p:nvPicPr>
          <p:cNvPr id="4098" name="Picture 2"/>
          <p:cNvPicPr>
            <a:picLocks noGrp="1" noChangeAspect="1" noChangeArrowheads="1"/>
          </p:cNvPicPr>
          <p:nvPr>
            <p:ph idx="1"/>
          </p:nvPr>
        </p:nvPicPr>
        <p:blipFill>
          <a:blip r:embed="rId2"/>
          <a:srcRect/>
          <a:stretch>
            <a:fillRect/>
          </a:stretch>
        </p:blipFill>
        <p:spPr bwMode="auto">
          <a:xfrm>
            <a:off x="4572000" y="2667000"/>
            <a:ext cx="4572001"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200" b="1" dirty="0" smtClean="0">
                <a:solidFill>
                  <a:srgbClr val="002060"/>
                </a:solidFill>
                <a:effectLst>
                  <a:outerShdw blurRad="38100" dist="38100" dir="2700000" algn="tl">
                    <a:srgbClr val="000000">
                      <a:alpha val="43137"/>
                    </a:srgbClr>
                  </a:outerShdw>
                </a:effectLst>
              </a:rPr>
              <a:t>Content based filtering</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457200" y="1143000"/>
            <a:ext cx="8382000" cy="5410200"/>
          </a:xfrm>
        </p:spPr>
        <p:txBody>
          <a:bodyPr>
            <a:normAutofit lnSpcReduction="10000"/>
          </a:bodyPr>
          <a:lstStyle/>
          <a:p>
            <a:pPr>
              <a:buFont typeface="Wingdings" pitchFamily="2" charset="2"/>
              <a:buChar char="§"/>
            </a:pPr>
            <a:r>
              <a:rPr lang="en-US" b="1" dirty="0" smtClean="0">
                <a:effectLst>
                  <a:outerShdw blurRad="38100" dist="38100" dir="2700000" algn="tl">
                    <a:srgbClr val="000000">
                      <a:alpha val="43137"/>
                    </a:srgbClr>
                  </a:outerShdw>
                </a:effectLst>
              </a:rPr>
              <a:t>Systems recommending items similar to items a user liked in the past.</a:t>
            </a:r>
          </a:p>
          <a:p>
            <a:pPr>
              <a:buFont typeface="Wingdings" pitchFamily="2" charset="2"/>
              <a:buChar char="§"/>
            </a:pPr>
            <a:r>
              <a:rPr lang="en-US" b="1" dirty="0" smtClean="0">
                <a:effectLst>
                  <a:outerShdw blurRad="38100" dist="38100" dir="2700000" algn="tl">
                    <a:srgbClr val="000000">
                      <a:alpha val="43137"/>
                    </a:srgbClr>
                  </a:outerShdw>
                </a:effectLst>
              </a:rPr>
              <a:t>Does not require data of other user profiles like in collaborative filtering.</a:t>
            </a:r>
          </a:p>
          <a:p>
            <a:pPr>
              <a:buNone/>
            </a:pPr>
            <a:endParaRPr lang="en-US" sz="2400" dirty="0" smtClean="0"/>
          </a:p>
          <a:p>
            <a:pPr>
              <a:buNone/>
            </a:pPr>
            <a:r>
              <a:rPr lang="en-US" sz="2400" b="1" i="1" dirty="0" smtClean="0">
                <a:effectLst>
                  <a:outerShdw blurRad="38100" dist="38100" dir="2700000" algn="tl">
                    <a:srgbClr val="000000">
                      <a:alpha val="43137"/>
                    </a:srgbClr>
                  </a:outerShdw>
                </a:effectLst>
              </a:rPr>
              <a:t>-&gt; Consider user ‘x’</a:t>
            </a:r>
          </a:p>
          <a:p>
            <a:pPr>
              <a:buNone/>
            </a:pPr>
            <a:r>
              <a:rPr lang="en-US" sz="2400" b="1" i="1" dirty="0" smtClean="0">
                <a:effectLst>
                  <a:outerShdw blurRad="38100" dist="38100" dir="2700000" algn="tl">
                    <a:srgbClr val="000000">
                      <a:alpha val="43137"/>
                    </a:srgbClr>
                  </a:outerShdw>
                </a:effectLst>
              </a:rPr>
              <a:t>-&gt; Recommend items to x based </a:t>
            </a:r>
          </a:p>
          <a:p>
            <a:pPr>
              <a:buNone/>
            </a:pPr>
            <a:r>
              <a:rPr lang="en-US" sz="2400" b="1" i="1" dirty="0" smtClean="0">
                <a:effectLst>
                  <a:outerShdw blurRad="38100" dist="38100" dir="2700000" algn="tl">
                    <a:srgbClr val="000000">
                      <a:alpha val="43137"/>
                    </a:srgbClr>
                  </a:outerShdw>
                </a:effectLst>
              </a:rPr>
              <a:t>     on previous items x liked</a:t>
            </a:r>
          </a:p>
          <a:p>
            <a:pPr>
              <a:buNone/>
            </a:pPr>
            <a:endParaRPr lang="en-US" sz="2400" b="1" i="1" dirty="0" smtClean="0">
              <a:effectLst>
                <a:outerShdw blurRad="38100" dist="38100" dir="2700000" algn="tl">
                  <a:srgbClr val="000000">
                    <a:alpha val="43137"/>
                  </a:srgbClr>
                </a:outerShdw>
              </a:effectLst>
            </a:endParaRPr>
          </a:p>
          <a:p>
            <a:pPr>
              <a:buFont typeface="Wingdings" pitchFamily="2" charset="2"/>
              <a:buChar char="§"/>
            </a:pPr>
            <a:r>
              <a:rPr lang="en-US" sz="2400" b="1" i="1" dirty="0" smtClean="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Provides personalized suggestions</a:t>
            </a:r>
          </a:p>
          <a:p>
            <a:pPr>
              <a:buNone/>
            </a:pPr>
            <a:r>
              <a:rPr lang="en-US" b="1" dirty="0" smtClean="0">
                <a:effectLst>
                  <a:outerShdw blurRad="38100" dist="38100" dir="2700000" algn="tl">
                    <a:srgbClr val="000000">
                      <a:alpha val="43137"/>
                    </a:srgbClr>
                  </a:outerShdw>
                </a:effectLst>
              </a:rPr>
              <a:t>      for individual users.</a:t>
            </a:r>
          </a:p>
          <a:p>
            <a:pPr>
              <a:buNone/>
            </a:pPr>
            <a:r>
              <a:rPr lang="en-US" sz="2400" b="1" i="1" dirty="0" smtClean="0">
                <a:effectLst>
                  <a:outerShdw blurRad="38100" dist="38100" dir="2700000" algn="tl">
                    <a:srgbClr val="000000">
                      <a:alpha val="43137"/>
                    </a:srgbClr>
                  </a:outerShdw>
                </a:effectLst>
              </a:rPr>
              <a:t>         </a:t>
            </a:r>
          </a:p>
        </p:txBody>
      </p:sp>
      <p:pic>
        <p:nvPicPr>
          <p:cNvPr id="1026" name="Picture 2"/>
          <p:cNvPicPr>
            <a:picLocks noGrp="1" noChangeAspect="1" noChangeArrowheads="1"/>
          </p:cNvPicPr>
          <p:nvPr>
            <p:ph sz="half" idx="2"/>
          </p:nvPr>
        </p:nvPicPr>
        <p:blipFill>
          <a:blip r:embed="rId2"/>
          <a:srcRect/>
          <a:stretch>
            <a:fillRect/>
          </a:stretch>
        </p:blipFill>
        <p:spPr bwMode="auto">
          <a:xfrm>
            <a:off x="6193958" y="2743200"/>
            <a:ext cx="2950042"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200" b="1" dirty="0" smtClean="0">
                <a:solidFill>
                  <a:srgbClr val="002060"/>
                </a:solidFill>
                <a:effectLst>
                  <a:outerShdw blurRad="38100" dist="38100" dir="2700000" algn="tl">
                    <a:srgbClr val="000000">
                      <a:alpha val="43137"/>
                    </a:srgbClr>
                  </a:outerShdw>
                </a:effectLst>
              </a:rPr>
              <a:t>Hybrid recommender systems</a:t>
            </a:r>
            <a:endParaRPr lang="en-US" sz="3200"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43000"/>
            <a:ext cx="8229600" cy="4983163"/>
          </a:xfrm>
        </p:spPr>
        <p:txBody>
          <a:bodyPr>
            <a:normAutofit/>
          </a:bodyPr>
          <a:lstStyle/>
          <a:p>
            <a:pPr>
              <a:buFont typeface="Wingdings" pitchFamily="2" charset="2"/>
              <a:buChar char="§"/>
            </a:pPr>
            <a:r>
              <a:rPr lang="en-US" sz="2400" b="1" dirty="0" smtClean="0">
                <a:effectLst>
                  <a:outerShdw blurRad="38100" dist="38100" dir="2700000" algn="tl">
                    <a:srgbClr val="000000">
                      <a:alpha val="43137"/>
                    </a:srgbClr>
                  </a:outerShdw>
                </a:effectLst>
              </a:rPr>
              <a:t>A new system without collaborative user and item data, the collaborative filtering approach cannot generate predictions(cold start).</a:t>
            </a:r>
          </a:p>
          <a:p>
            <a:pPr>
              <a:buFont typeface="Wingdings" pitchFamily="2" charset="2"/>
              <a:buChar char="§"/>
            </a:pPr>
            <a:r>
              <a:rPr lang="en-US" sz="2400" b="1" dirty="0" smtClean="0">
                <a:effectLst>
                  <a:outerShdw blurRad="38100" dist="38100" dir="2700000" algn="tl">
                    <a:srgbClr val="000000">
                      <a:alpha val="43137"/>
                    </a:srgbClr>
                  </a:outerShdw>
                </a:effectLst>
              </a:rPr>
              <a:t>A system without content information, the content-based approach will fail to recommend.</a:t>
            </a:r>
          </a:p>
          <a:p>
            <a:pPr>
              <a:buFont typeface="Wingdings" pitchFamily="2" charset="2"/>
              <a:buChar char="§"/>
            </a:pPr>
            <a:r>
              <a:rPr lang="en-US" sz="2400" b="1" dirty="0" smtClean="0">
                <a:effectLst>
                  <a:outerShdw blurRad="38100" dist="38100" dir="2700000" algn="tl">
                    <a:srgbClr val="000000">
                      <a:alpha val="43137"/>
                    </a:srgbClr>
                  </a:outerShdw>
                </a:effectLst>
              </a:rPr>
              <a:t>To overcome the principal limitations, hybrid systems have been developed.</a:t>
            </a:r>
          </a:p>
          <a:p>
            <a:pPr>
              <a:buFont typeface="Wingdings" pitchFamily="2" charset="2"/>
              <a:buChar char="§"/>
            </a:pPr>
            <a:r>
              <a:rPr lang="en-US" sz="2400" b="1" dirty="0" smtClean="0">
                <a:effectLst>
                  <a:outerShdw blurRad="38100" dist="38100" dir="2700000" algn="tl">
                    <a:srgbClr val="000000">
                      <a:alpha val="43137"/>
                    </a:srgbClr>
                  </a:outerShdw>
                </a:effectLst>
              </a:rPr>
              <a:t>Hybrid approach allows to combine the best features of both CB and CF systems.</a:t>
            </a:r>
          </a:p>
          <a:p>
            <a:pPr>
              <a:buFont typeface="Wingdings" pitchFamily="2" charset="2"/>
              <a:buChar char="§"/>
            </a:pPr>
            <a:r>
              <a:rPr lang="en-US" sz="2400" b="1" dirty="0" smtClean="0">
                <a:effectLst>
                  <a:outerShdw blurRad="38100" dist="38100" dir="2700000" algn="tl">
                    <a:srgbClr val="000000">
                      <a:alpha val="43137"/>
                    </a:srgbClr>
                  </a:outerShdw>
                </a:effectLst>
              </a:rPr>
              <a:t>Combines multiple recommendation techniques together to produce its output</a:t>
            </a:r>
          </a:p>
          <a:p>
            <a:pPr>
              <a:buNone/>
            </a:pPr>
            <a:endParaRPr lang="en-US" sz="24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4000" b="1" dirty="0" smtClean="0">
                <a:solidFill>
                  <a:srgbClr val="002060"/>
                </a:solidFill>
                <a:effectLst>
                  <a:outerShdw blurRad="38100" dist="38100" dir="2700000" algn="tl">
                    <a:srgbClr val="000000">
                      <a:alpha val="43137"/>
                    </a:srgbClr>
                  </a:outerShdw>
                </a:effectLst>
              </a:rPr>
              <a:t>Limitations:</a:t>
            </a:r>
            <a:endParaRPr lang="en-US" sz="4000"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43000"/>
            <a:ext cx="8229600" cy="5334000"/>
          </a:xfrm>
        </p:spPr>
        <p:txBody>
          <a:bodyPr/>
          <a:lstStyle/>
          <a:p>
            <a:pPr>
              <a:buFont typeface="Wingdings" pitchFamily="2" charset="2"/>
              <a:buChar char="§"/>
            </a:pPr>
            <a:r>
              <a:rPr lang="en-US" b="1" dirty="0" smtClean="0">
                <a:effectLst>
                  <a:outerShdw blurRad="38100" dist="38100" dir="2700000" algn="tl">
                    <a:srgbClr val="000000">
                      <a:alpha val="43137"/>
                    </a:srgbClr>
                  </a:outerShdw>
                </a:effectLst>
              </a:rPr>
              <a:t>Information overload:</a:t>
            </a:r>
          </a:p>
          <a:p>
            <a:pPr>
              <a:buNone/>
            </a:pPr>
            <a:r>
              <a:rPr lang="en-US" sz="2800" b="1" dirty="0" smtClean="0">
                <a:effectLst>
                  <a:outerShdw blurRad="38100" dist="38100" dir="2700000" algn="tl">
                    <a:srgbClr val="000000">
                      <a:alpha val="43137"/>
                    </a:srgbClr>
                  </a:outerShdw>
                </a:effectLst>
              </a:rPr>
              <a:t>     </a:t>
            </a:r>
            <a:r>
              <a:rPr lang="en-US" sz="2400" b="1" i="1" dirty="0" smtClean="0">
                <a:effectLst>
                  <a:outerShdw blurRad="38100" dist="38100" dir="2700000" algn="tl">
                    <a:srgbClr val="000000">
                      <a:alpha val="43137"/>
                    </a:srgbClr>
                  </a:outerShdw>
                </a:effectLst>
              </a:rPr>
              <a:t>As more and more rapidly changing information becomes available, individuals are not able to rely on old data to make decisions.</a:t>
            </a:r>
          </a:p>
          <a:p>
            <a:pPr>
              <a:buNone/>
            </a:pPr>
            <a:endParaRPr lang="en-US" sz="2400" b="1" i="1" dirty="0" smtClean="0">
              <a:effectLst>
                <a:outerShdw blurRad="38100" dist="38100" dir="2700000" algn="tl">
                  <a:srgbClr val="000000">
                    <a:alpha val="43137"/>
                  </a:srgbClr>
                </a:outerShdw>
              </a:effectLst>
            </a:endParaRPr>
          </a:p>
          <a:p>
            <a:pPr>
              <a:buFont typeface="Wingdings" pitchFamily="2" charset="2"/>
              <a:buChar char="§"/>
            </a:pPr>
            <a:r>
              <a:rPr lang="en-US" b="1" i="1" dirty="0" smtClean="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Biases:</a:t>
            </a:r>
          </a:p>
          <a:p>
            <a:pPr>
              <a:buNone/>
            </a:pPr>
            <a:r>
              <a:rPr lang="en-US" sz="2800" b="1" dirty="0" smtClean="0">
                <a:effectLst>
                  <a:outerShdw blurRad="38100" dist="38100" dir="2700000" algn="tl">
                    <a:srgbClr val="000000">
                      <a:alpha val="43137"/>
                    </a:srgbClr>
                  </a:outerShdw>
                </a:effectLst>
              </a:rPr>
              <a:t>     </a:t>
            </a:r>
            <a:r>
              <a:rPr lang="en-US" sz="2400" b="1" i="1" dirty="0" smtClean="0">
                <a:effectLst>
                  <a:outerShdw blurRad="38100" dist="38100" dir="2700000" algn="tl">
                    <a:srgbClr val="000000">
                      <a:alpha val="43137"/>
                    </a:srgbClr>
                  </a:outerShdw>
                </a:effectLst>
              </a:rPr>
              <a:t>Much variation of ratings is due to effects associated with either items or users, independently of their interactions</a:t>
            </a:r>
          </a:p>
          <a:p>
            <a:pPr lvl="2"/>
            <a:r>
              <a:rPr lang="en-US" sz="2000" b="1" i="1" dirty="0" smtClean="0">
                <a:effectLst>
                  <a:outerShdw blurRad="38100" dist="38100" dir="2700000" algn="tl">
                    <a:srgbClr val="000000">
                      <a:alpha val="43137"/>
                    </a:srgbClr>
                  </a:outerShdw>
                </a:effectLst>
              </a:rPr>
              <a:t>Some users tend to give higher/lower ratings than others</a:t>
            </a:r>
          </a:p>
          <a:p>
            <a:pPr lvl="2"/>
            <a:r>
              <a:rPr lang="en-US" sz="2000" b="1" i="1" dirty="0" smtClean="0">
                <a:effectLst>
                  <a:outerShdw blurRad="38100" dist="38100" dir="2700000" algn="tl">
                    <a:srgbClr val="000000">
                      <a:alpha val="43137"/>
                    </a:srgbClr>
                  </a:outerShdw>
                </a:effectLst>
              </a:rPr>
              <a:t>Some items tend to receive higher/lower ratings than others</a:t>
            </a:r>
          </a:p>
          <a:p>
            <a:pPr>
              <a:buFont typeface="Wingdings" pitchFamily="2" charset="2"/>
              <a:buChar char="§"/>
            </a:pPr>
            <a:endParaRPr lang="en-US" sz="2400" b="1" i="1" dirty="0" smtClean="0">
              <a:effectLst>
                <a:outerShdw blurRad="38100" dist="38100" dir="2700000" algn="tl">
                  <a:srgbClr val="000000">
                    <a:alpha val="43137"/>
                  </a:srgbClr>
                </a:outerShdw>
              </a:effectLst>
            </a:endParaRPr>
          </a:p>
          <a:p>
            <a:pPr>
              <a:buNone/>
            </a:pPr>
            <a:endParaRPr lang="en-US" sz="2400" b="1" i="1" dirty="0" smtClean="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2110</TotalTime>
  <Words>1274</Words>
  <Application>Microsoft Office PowerPoint</Application>
  <PresentationFormat>On-screen Show (4:3)</PresentationFormat>
  <Paragraphs>188</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   </vt:lpstr>
      <vt:lpstr>Abstract</vt:lpstr>
      <vt:lpstr> </vt:lpstr>
      <vt:lpstr> </vt:lpstr>
      <vt:lpstr>Existing systems and methods</vt:lpstr>
      <vt:lpstr>Collaborative filtering</vt:lpstr>
      <vt:lpstr>Content based filtering</vt:lpstr>
      <vt:lpstr>Hybrid recommender systems</vt:lpstr>
      <vt:lpstr>Limitations:</vt:lpstr>
      <vt:lpstr> </vt:lpstr>
      <vt:lpstr>Proposed System:</vt:lpstr>
      <vt:lpstr>Advantages:</vt:lpstr>
      <vt:lpstr>Diagram: (Hybrid Recommender System)</vt:lpstr>
      <vt:lpstr>List of Modules:</vt:lpstr>
      <vt:lpstr>Algorithms:</vt:lpstr>
      <vt:lpstr>PowerPoint Presentation</vt:lpstr>
      <vt:lpstr>UML:</vt:lpstr>
      <vt:lpstr>PowerPoint Presentation</vt:lpstr>
      <vt:lpstr>Input:</vt:lpstr>
      <vt:lpstr>The dataset</vt:lpstr>
      <vt:lpstr>List of Processes:</vt:lpstr>
      <vt:lpstr>PowerPoint Presentation</vt:lpstr>
      <vt:lpstr>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screenshots:</vt:lpstr>
      <vt:lpstr>PowerPoint Presentation</vt:lpstr>
      <vt:lpstr>PowerPoint Presentation</vt:lpstr>
      <vt:lpstr>Work completed and further enhancements to be considered:</vt:lpstr>
      <vt:lpstr>Any queries?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RESLOVING BIAS IN HYBRID RECOMMENDATION  SYSTEMS</dc:title>
  <dc:creator>Admn</dc:creator>
  <cp:lastModifiedBy>axaysd</cp:lastModifiedBy>
  <cp:revision>294</cp:revision>
  <dcterms:created xsi:type="dcterms:W3CDTF">2017-02-26T13:49:27Z</dcterms:created>
  <dcterms:modified xsi:type="dcterms:W3CDTF">2017-04-10T05:48:34Z</dcterms:modified>
</cp:coreProperties>
</file>