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1"/>
  </p:notesMasterIdLst>
  <p:handoutMasterIdLst>
    <p:handoutMasterId r:id="rId32"/>
  </p:handoutMasterIdLst>
  <p:sldIdLst>
    <p:sldId id="269" r:id="rId2"/>
    <p:sldId id="293" r:id="rId3"/>
    <p:sldId id="296" r:id="rId4"/>
    <p:sldId id="324" r:id="rId5"/>
    <p:sldId id="323" r:id="rId6"/>
    <p:sldId id="297" r:id="rId7"/>
    <p:sldId id="298" r:id="rId8"/>
    <p:sldId id="312" r:id="rId9"/>
    <p:sldId id="299" r:id="rId10"/>
    <p:sldId id="300" r:id="rId11"/>
    <p:sldId id="301" r:id="rId12"/>
    <p:sldId id="316" r:id="rId13"/>
    <p:sldId id="326" r:id="rId14"/>
    <p:sldId id="327" r:id="rId15"/>
    <p:sldId id="328" r:id="rId16"/>
    <p:sldId id="330" r:id="rId17"/>
    <p:sldId id="333" r:id="rId18"/>
    <p:sldId id="334" r:id="rId19"/>
    <p:sldId id="321" r:id="rId20"/>
    <p:sldId id="337" r:id="rId21"/>
    <p:sldId id="303" r:id="rId22"/>
    <p:sldId id="336" r:id="rId23"/>
    <p:sldId id="335" r:id="rId24"/>
    <p:sldId id="325" r:id="rId25"/>
    <p:sldId id="304" r:id="rId26"/>
    <p:sldId id="305" r:id="rId27"/>
    <p:sldId id="306" r:id="rId28"/>
    <p:sldId id="307" r:id="rId29"/>
    <p:sldId id="294" r:id="rId30"/>
  </p:sldIdLst>
  <p:sldSz cx="9144000" cy="6858000" type="screen4x3"/>
  <p:notesSz cx="6858000" cy="9144000"/>
  <p:defaultTextStyle>
    <a:defPPr>
      <a:defRPr lang="en-US"/>
    </a:defPPr>
    <a:lvl1pPr algn="l" rtl="0" eaLnBrk="0" fontAlgn="base" hangingPunct="0">
      <a:spcBef>
        <a:spcPct val="0"/>
      </a:spcBef>
      <a:spcAft>
        <a:spcPct val="0"/>
      </a:spcAft>
      <a:defRPr sz="2400" kern="1200" baseline="-25000">
        <a:solidFill>
          <a:schemeClr val="tx1"/>
        </a:solidFill>
        <a:latin typeface="Times" panose="02020603050405020304" pitchFamily="18" charset="0"/>
        <a:ea typeface="MS PGothic" panose="020B0600070205080204" pitchFamily="34" charset="-128"/>
        <a:cs typeface="+mn-cs"/>
      </a:defRPr>
    </a:lvl1pPr>
    <a:lvl2pPr marL="457200" algn="l" rtl="0" eaLnBrk="0" fontAlgn="base" hangingPunct="0">
      <a:spcBef>
        <a:spcPct val="0"/>
      </a:spcBef>
      <a:spcAft>
        <a:spcPct val="0"/>
      </a:spcAft>
      <a:defRPr sz="2400" kern="1200" baseline="-25000">
        <a:solidFill>
          <a:schemeClr val="tx1"/>
        </a:solidFill>
        <a:latin typeface="Times"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sz="2400" kern="1200" baseline="-25000">
        <a:solidFill>
          <a:schemeClr val="tx1"/>
        </a:solidFill>
        <a:latin typeface="Times"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2400" kern="1200" baseline="-25000">
        <a:solidFill>
          <a:schemeClr val="tx1"/>
        </a:solidFill>
        <a:latin typeface="Times"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2400" kern="1200" baseline="-25000">
        <a:solidFill>
          <a:schemeClr val="tx1"/>
        </a:solidFill>
        <a:latin typeface="Times" panose="02020603050405020304" pitchFamily="18" charset="0"/>
        <a:ea typeface="MS PGothic" panose="020B0600070205080204" pitchFamily="34" charset="-128"/>
        <a:cs typeface="+mn-cs"/>
      </a:defRPr>
    </a:lvl5pPr>
    <a:lvl6pPr marL="2286000" algn="l" defTabSz="914400" rtl="0" eaLnBrk="1" latinLnBrk="0" hangingPunct="1">
      <a:defRPr sz="2400" kern="1200" baseline="-25000">
        <a:solidFill>
          <a:schemeClr val="tx1"/>
        </a:solidFill>
        <a:latin typeface="Times" panose="02020603050405020304" pitchFamily="18" charset="0"/>
        <a:ea typeface="MS PGothic" panose="020B0600070205080204" pitchFamily="34" charset="-128"/>
        <a:cs typeface="+mn-cs"/>
      </a:defRPr>
    </a:lvl6pPr>
    <a:lvl7pPr marL="2743200" algn="l" defTabSz="914400" rtl="0" eaLnBrk="1" latinLnBrk="0" hangingPunct="1">
      <a:defRPr sz="2400" kern="1200" baseline="-25000">
        <a:solidFill>
          <a:schemeClr val="tx1"/>
        </a:solidFill>
        <a:latin typeface="Times" panose="02020603050405020304" pitchFamily="18" charset="0"/>
        <a:ea typeface="MS PGothic" panose="020B0600070205080204" pitchFamily="34" charset="-128"/>
        <a:cs typeface="+mn-cs"/>
      </a:defRPr>
    </a:lvl7pPr>
    <a:lvl8pPr marL="3200400" algn="l" defTabSz="914400" rtl="0" eaLnBrk="1" latinLnBrk="0" hangingPunct="1">
      <a:defRPr sz="2400" kern="1200" baseline="-25000">
        <a:solidFill>
          <a:schemeClr val="tx1"/>
        </a:solidFill>
        <a:latin typeface="Times" panose="02020603050405020304" pitchFamily="18" charset="0"/>
        <a:ea typeface="MS PGothic" panose="020B0600070205080204" pitchFamily="34" charset="-128"/>
        <a:cs typeface="+mn-cs"/>
      </a:defRPr>
    </a:lvl8pPr>
    <a:lvl9pPr marL="3657600" algn="l" defTabSz="914400" rtl="0" eaLnBrk="1" latinLnBrk="0" hangingPunct="1">
      <a:defRPr sz="2400" kern="1200" baseline="-25000">
        <a:solidFill>
          <a:schemeClr val="tx1"/>
        </a:solidFill>
        <a:latin typeface="Times"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F5A"/>
    <a:srgbClr val="92B6C7"/>
    <a:srgbClr val="D2E5FA"/>
    <a:srgbClr val="002040"/>
    <a:srgbClr val="DE6225"/>
    <a:srgbClr val="CA5421"/>
    <a:srgbClr val="F4B82A"/>
    <a:srgbClr val="ADCC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4AB098-36AC-15AE-85AC-4F32FA164AC8}" v="279" dt="2023-12-05T22:43:13.299"/>
    <p1510:client id="{2BD02F7F-1AA4-2A6F-521B-B7D641098391}" v="358" dt="2023-12-06T19:34:22.790"/>
    <p1510:client id="{2FDC9A04-9878-6FE4-4153-6955737BE94A}" v="16" dt="2023-12-06T23:38:20.864"/>
    <p1510:client id="{53A29B6D-3394-4BDD-BE16-FEBE08A8A676}" v="1" dt="2023-12-06T05:13:32.293"/>
    <p1510:client id="{69047EA5-0380-97FD-1F0C-CFA2DC015FB9}" v="13" dt="2023-12-06T22:29:19.088"/>
    <p1510:client id="{A05B1622-DF2C-490D-84E8-15463FCF51E0}" v="50" dt="2023-11-30T01:26:43.024"/>
    <p1510:client id="{B5E194AA-8E9A-FEDD-1CE6-CC79B5F40D78}" v="1003" dt="2023-12-06T05:18:07.2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74" y="62"/>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baseline="0">
                <a:latin typeface="Times" charset="0"/>
                <a:ea typeface="ＭＳ Ｐゴシック" charset="0"/>
                <a:cs typeface="+mn-cs"/>
              </a:defRPr>
            </a:lvl1pPr>
          </a:lstStyle>
          <a:p>
            <a:pPr>
              <a:defRPr/>
            </a:pPr>
            <a:r>
              <a:rPr lang="en-US"/>
              <a:t>Golden Gate University</a:t>
            </a:r>
          </a:p>
        </p:txBody>
      </p:sp>
      <p:sp>
        <p:nvSpPr>
          <p:cNvPr id="921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baseline="0">
                <a:latin typeface="Times" charset="0"/>
                <a:ea typeface="ＭＳ Ｐゴシック" charset="0"/>
                <a:cs typeface="+mn-cs"/>
              </a:defRPr>
            </a:lvl1pPr>
          </a:lstStyle>
          <a:p>
            <a:pPr>
              <a:defRPr/>
            </a:pPr>
            <a:endParaRPr lang="en-US"/>
          </a:p>
        </p:txBody>
      </p:sp>
      <p:sp>
        <p:nvSpPr>
          <p:cNvPr id="922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baseline="0">
                <a:latin typeface="Times" charset="0"/>
                <a:ea typeface="ＭＳ Ｐゴシック" charset="0"/>
                <a:cs typeface="+mn-cs"/>
              </a:defRPr>
            </a:lvl1pPr>
          </a:lstStyle>
          <a:p>
            <a:pPr>
              <a:defRPr/>
            </a:pPr>
            <a:r>
              <a:rPr lang="en-US"/>
              <a:t>www.ggu.edu</a:t>
            </a:r>
          </a:p>
        </p:txBody>
      </p:sp>
      <p:sp>
        <p:nvSpPr>
          <p:cNvPr id="922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baseline="0"/>
            </a:lvl1pPr>
          </a:lstStyle>
          <a:p>
            <a:fld id="{3D074C5C-4762-4FA8-878B-AD4D07B2DBE3}" type="slidenum">
              <a:rPr lang="en-US"/>
              <a:pPr/>
              <a:t>‹#›</a:t>
            </a:fld>
            <a:endParaRPr lang="en-US"/>
          </a:p>
        </p:txBody>
      </p:sp>
    </p:spTree>
    <p:extLst>
      <p:ext uri="{BB962C8B-B14F-4D97-AF65-F5344CB8AC3E}">
        <p14:creationId xmlns:p14="http://schemas.microsoft.com/office/powerpoint/2010/main" val="3360831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baseline="0">
                <a:latin typeface="Times" charset="0"/>
                <a:ea typeface="ＭＳ Ｐゴシック" charset="0"/>
                <a:cs typeface="+mn-cs"/>
              </a:defRPr>
            </a:lvl1pPr>
          </a:lstStyle>
          <a:p>
            <a:pPr>
              <a:defRPr/>
            </a:pPr>
            <a:r>
              <a:rPr lang="en-US"/>
              <a:t>Golden Gate University</a:t>
            </a:r>
          </a:p>
        </p:txBody>
      </p:sp>
      <p:sp>
        <p:nvSpPr>
          <p:cNvPr id="11267"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baseline="0">
                <a:latin typeface="Times" charset="0"/>
                <a:ea typeface="ＭＳ Ｐゴシック" charset="0"/>
                <a:cs typeface="+mn-cs"/>
              </a:defRPr>
            </a:lvl1pPr>
          </a:lstStyle>
          <a:p>
            <a:pPr>
              <a:defRPr/>
            </a:pPr>
            <a:endParaRPr lang="en-US"/>
          </a:p>
        </p:txBody>
      </p:sp>
      <p:sp>
        <p:nvSpPr>
          <p:cNvPr id="11268"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11269"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270"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baseline="0">
                <a:latin typeface="Times" charset="0"/>
                <a:ea typeface="ＭＳ Ｐゴシック" charset="0"/>
                <a:cs typeface="+mn-cs"/>
              </a:defRPr>
            </a:lvl1pPr>
          </a:lstStyle>
          <a:p>
            <a:pPr>
              <a:defRPr/>
            </a:pPr>
            <a:r>
              <a:rPr lang="en-US"/>
              <a:t>www.ggu.edu</a:t>
            </a:r>
          </a:p>
        </p:txBody>
      </p:sp>
      <p:sp>
        <p:nvSpPr>
          <p:cNvPr id="11271"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baseline="0"/>
            </a:lvl1pPr>
          </a:lstStyle>
          <a:p>
            <a:fld id="{A6555ACE-89D1-4CCB-BF37-72CD93EF3851}" type="slidenum">
              <a:rPr lang="en-US"/>
              <a:pPr/>
              <a:t>‹#›</a:t>
            </a:fld>
            <a:endParaRPr lang="en-US"/>
          </a:p>
        </p:txBody>
      </p:sp>
    </p:spTree>
    <p:extLst>
      <p:ext uri="{BB962C8B-B14F-4D97-AF65-F5344CB8AC3E}">
        <p14:creationId xmlns:p14="http://schemas.microsoft.com/office/powerpoint/2010/main" val="3955457467"/>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729">
              <a:defRPr/>
            </a:pPr>
            <a:endParaRPr lang="en-US"/>
          </a:p>
          <a:p>
            <a:r>
              <a:rPr lang="en-US" sz="1200" b="0" kern="1200">
                <a:solidFill>
                  <a:schemeClr val="tx1"/>
                </a:solidFill>
                <a:effectLst/>
                <a:latin typeface="Times" charset="0"/>
                <a:ea typeface="MS PGothic" panose="020B0600070205080204" pitchFamily="34" charset="-128"/>
                <a:cs typeface="ＭＳ Ｐゴシック" charset="0"/>
              </a:rPr>
              <a:t> </a:t>
            </a:r>
            <a:endParaRPr lang="en-US"/>
          </a:p>
        </p:txBody>
      </p:sp>
      <p:sp>
        <p:nvSpPr>
          <p:cNvPr id="4" name="Header Placeholder 3"/>
          <p:cNvSpPr>
            <a:spLocks noGrp="1"/>
          </p:cNvSpPr>
          <p:nvPr>
            <p:ph type="hdr" sz="quarter" idx="10"/>
          </p:nvPr>
        </p:nvSpPr>
        <p:spPr/>
        <p:txBody>
          <a:bodyPr/>
          <a:lstStyle/>
          <a:p>
            <a:pPr>
              <a:defRPr/>
            </a:pPr>
            <a:r>
              <a:rPr lang="en-US"/>
              <a:t>Golden Gate University</a:t>
            </a:r>
          </a:p>
        </p:txBody>
      </p:sp>
      <p:sp>
        <p:nvSpPr>
          <p:cNvPr id="5" name="Footer Placeholder 4"/>
          <p:cNvSpPr>
            <a:spLocks noGrp="1"/>
          </p:cNvSpPr>
          <p:nvPr>
            <p:ph type="ftr" sz="quarter" idx="11"/>
          </p:nvPr>
        </p:nvSpPr>
        <p:spPr/>
        <p:txBody>
          <a:bodyPr/>
          <a:lstStyle/>
          <a:p>
            <a:pPr>
              <a:defRPr/>
            </a:pPr>
            <a:r>
              <a:rPr lang="en-US"/>
              <a:t>www.ggu.edu</a:t>
            </a:r>
          </a:p>
        </p:txBody>
      </p:sp>
      <p:sp>
        <p:nvSpPr>
          <p:cNvPr id="6" name="Slide Number Placeholder 5"/>
          <p:cNvSpPr>
            <a:spLocks noGrp="1"/>
          </p:cNvSpPr>
          <p:nvPr>
            <p:ph type="sldNum" sz="quarter" idx="12"/>
          </p:nvPr>
        </p:nvSpPr>
        <p:spPr/>
        <p:txBody>
          <a:bodyPr/>
          <a:lstStyle/>
          <a:p>
            <a:fld id="{A6555ACE-89D1-4CCB-BF37-72CD93EF3851}" type="slidenum">
              <a:rPr lang="en-US" smtClean="0"/>
              <a:pPr/>
              <a:t>1</a:t>
            </a:fld>
            <a:endParaRPr lang="en-US"/>
          </a:p>
        </p:txBody>
      </p:sp>
    </p:spTree>
    <p:extLst>
      <p:ext uri="{BB962C8B-B14F-4D97-AF65-F5344CB8AC3E}">
        <p14:creationId xmlns:p14="http://schemas.microsoft.com/office/powerpoint/2010/main" val="4230452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t>notes</a:t>
            </a:r>
          </a:p>
        </p:txBody>
      </p:sp>
      <p:sp>
        <p:nvSpPr>
          <p:cNvPr id="4" name="Header Placeholder 3"/>
          <p:cNvSpPr>
            <a:spLocks noGrp="1"/>
          </p:cNvSpPr>
          <p:nvPr>
            <p:ph type="hdr" sz="quarter"/>
          </p:nvPr>
        </p:nvSpPr>
        <p:spPr/>
        <p:txBody>
          <a:bodyPr/>
          <a:lstStyle/>
          <a:p>
            <a:pPr>
              <a:defRPr/>
            </a:pPr>
            <a:r>
              <a:rPr lang="en-US"/>
              <a:t>Golden Gate University</a:t>
            </a:r>
          </a:p>
        </p:txBody>
      </p:sp>
      <p:sp>
        <p:nvSpPr>
          <p:cNvPr id="5" name="Footer Placeholder 4"/>
          <p:cNvSpPr>
            <a:spLocks noGrp="1"/>
          </p:cNvSpPr>
          <p:nvPr>
            <p:ph type="ftr" sz="quarter" idx="4"/>
          </p:nvPr>
        </p:nvSpPr>
        <p:spPr/>
        <p:txBody>
          <a:bodyPr/>
          <a:lstStyle/>
          <a:p>
            <a:pPr>
              <a:defRPr/>
            </a:pPr>
            <a:r>
              <a:rPr lang="en-US"/>
              <a:t>www.ggu.edu</a:t>
            </a:r>
          </a:p>
        </p:txBody>
      </p:sp>
      <p:sp>
        <p:nvSpPr>
          <p:cNvPr id="6" name="Slide Number Placeholder 5"/>
          <p:cNvSpPr>
            <a:spLocks noGrp="1"/>
          </p:cNvSpPr>
          <p:nvPr>
            <p:ph type="sldNum" sz="quarter" idx="5"/>
          </p:nvPr>
        </p:nvSpPr>
        <p:spPr/>
        <p:txBody>
          <a:bodyPr/>
          <a:lstStyle/>
          <a:p>
            <a:fld id="{A6555ACE-89D1-4CCB-BF37-72CD93EF3851}" type="slidenum">
              <a:rPr lang="en-US" smtClean="0"/>
              <a:pPr/>
              <a:t>25</a:t>
            </a:fld>
            <a:endParaRPr lang="en-US"/>
          </a:p>
        </p:txBody>
      </p:sp>
    </p:spTree>
    <p:extLst>
      <p:ext uri="{BB962C8B-B14F-4D97-AF65-F5344CB8AC3E}">
        <p14:creationId xmlns:p14="http://schemas.microsoft.com/office/powerpoint/2010/main" val="553583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t>notes</a:t>
            </a:r>
          </a:p>
        </p:txBody>
      </p:sp>
      <p:sp>
        <p:nvSpPr>
          <p:cNvPr id="4" name="Header Placeholder 3"/>
          <p:cNvSpPr>
            <a:spLocks noGrp="1"/>
          </p:cNvSpPr>
          <p:nvPr>
            <p:ph type="hdr" sz="quarter"/>
          </p:nvPr>
        </p:nvSpPr>
        <p:spPr/>
        <p:txBody>
          <a:bodyPr/>
          <a:lstStyle/>
          <a:p>
            <a:pPr>
              <a:defRPr/>
            </a:pPr>
            <a:r>
              <a:rPr lang="en-US"/>
              <a:t>Golden Gate University</a:t>
            </a:r>
          </a:p>
        </p:txBody>
      </p:sp>
      <p:sp>
        <p:nvSpPr>
          <p:cNvPr id="5" name="Footer Placeholder 4"/>
          <p:cNvSpPr>
            <a:spLocks noGrp="1"/>
          </p:cNvSpPr>
          <p:nvPr>
            <p:ph type="ftr" sz="quarter" idx="4"/>
          </p:nvPr>
        </p:nvSpPr>
        <p:spPr/>
        <p:txBody>
          <a:bodyPr/>
          <a:lstStyle/>
          <a:p>
            <a:pPr>
              <a:defRPr/>
            </a:pPr>
            <a:r>
              <a:rPr lang="en-US"/>
              <a:t>www.ggu.edu</a:t>
            </a:r>
          </a:p>
        </p:txBody>
      </p:sp>
      <p:sp>
        <p:nvSpPr>
          <p:cNvPr id="6" name="Slide Number Placeholder 5"/>
          <p:cNvSpPr>
            <a:spLocks noGrp="1"/>
          </p:cNvSpPr>
          <p:nvPr>
            <p:ph type="sldNum" sz="quarter" idx="5"/>
          </p:nvPr>
        </p:nvSpPr>
        <p:spPr/>
        <p:txBody>
          <a:bodyPr/>
          <a:lstStyle/>
          <a:p>
            <a:fld id="{A6555ACE-89D1-4CCB-BF37-72CD93EF3851}" type="slidenum">
              <a:rPr lang="en-US" smtClean="0"/>
              <a:pPr/>
              <a:t>26</a:t>
            </a:fld>
            <a:endParaRPr lang="en-US"/>
          </a:p>
        </p:txBody>
      </p:sp>
    </p:spTree>
    <p:extLst>
      <p:ext uri="{BB962C8B-B14F-4D97-AF65-F5344CB8AC3E}">
        <p14:creationId xmlns:p14="http://schemas.microsoft.com/office/powerpoint/2010/main" val="1277124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t>notes</a:t>
            </a:r>
          </a:p>
        </p:txBody>
      </p:sp>
      <p:sp>
        <p:nvSpPr>
          <p:cNvPr id="4" name="Header Placeholder 3"/>
          <p:cNvSpPr>
            <a:spLocks noGrp="1"/>
          </p:cNvSpPr>
          <p:nvPr>
            <p:ph type="hdr" sz="quarter"/>
          </p:nvPr>
        </p:nvSpPr>
        <p:spPr/>
        <p:txBody>
          <a:bodyPr/>
          <a:lstStyle/>
          <a:p>
            <a:pPr>
              <a:defRPr/>
            </a:pPr>
            <a:r>
              <a:rPr lang="en-US"/>
              <a:t>Golden Gate University</a:t>
            </a:r>
          </a:p>
        </p:txBody>
      </p:sp>
      <p:sp>
        <p:nvSpPr>
          <p:cNvPr id="5" name="Footer Placeholder 4"/>
          <p:cNvSpPr>
            <a:spLocks noGrp="1"/>
          </p:cNvSpPr>
          <p:nvPr>
            <p:ph type="ftr" sz="quarter" idx="4"/>
          </p:nvPr>
        </p:nvSpPr>
        <p:spPr/>
        <p:txBody>
          <a:bodyPr/>
          <a:lstStyle/>
          <a:p>
            <a:pPr>
              <a:defRPr/>
            </a:pPr>
            <a:r>
              <a:rPr lang="en-US"/>
              <a:t>www.ggu.edu</a:t>
            </a:r>
          </a:p>
        </p:txBody>
      </p:sp>
      <p:sp>
        <p:nvSpPr>
          <p:cNvPr id="6" name="Slide Number Placeholder 5"/>
          <p:cNvSpPr>
            <a:spLocks noGrp="1"/>
          </p:cNvSpPr>
          <p:nvPr>
            <p:ph type="sldNum" sz="quarter" idx="5"/>
          </p:nvPr>
        </p:nvSpPr>
        <p:spPr/>
        <p:txBody>
          <a:bodyPr/>
          <a:lstStyle/>
          <a:p>
            <a:fld id="{A6555ACE-89D1-4CCB-BF37-72CD93EF3851}" type="slidenum">
              <a:rPr lang="en-US" smtClean="0"/>
              <a:pPr/>
              <a:t>27</a:t>
            </a:fld>
            <a:endParaRPr lang="en-US"/>
          </a:p>
        </p:txBody>
      </p:sp>
    </p:spTree>
    <p:extLst>
      <p:ext uri="{BB962C8B-B14F-4D97-AF65-F5344CB8AC3E}">
        <p14:creationId xmlns:p14="http://schemas.microsoft.com/office/powerpoint/2010/main" val="959224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t>notes</a:t>
            </a:r>
          </a:p>
        </p:txBody>
      </p:sp>
      <p:sp>
        <p:nvSpPr>
          <p:cNvPr id="4" name="Header Placeholder 3"/>
          <p:cNvSpPr>
            <a:spLocks noGrp="1"/>
          </p:cNvSpPr>
          <p:nvPr>
            <p:ph type="hdr" sz="quarter"/>
          </p:nvPr>
        </p:nvSpPr>
        <p:spPr/>
        <p:txBody>
          <a:bodyPr/>
          <a:lstStyle/>
          <a:p>
            <a:pPr>
              <a:defRPr/>
            </a:pPr>
            <a:r>
              <a:rPr lang="en-US"/>
              <a:t>Golden Gate University</a:t>
            </a:r>
          </a:p>
        </p:txBody>
      </p:sp>
      <p:sp>
        <p:nvSpPr>
          <p:cNvPr id="5" name="Footer Placeholder 4"/>
          <p:cNvSpPr>
            <a:spLocks noGrp="1"/>
          </p:cNvSpPr>
          <p:nvPr>
            <p:ph type="ftr" sz="quarter" idx="4"/>
          </p:nvPr>
        </p:nvSpPr>
        <p:spPr/>
        <p:txBody>
          <a:bodyPr/>
          <a:lstStyle/>
          <a:p>
            <a:pPr>
              <a:defRPr/>
            </a:pPr>
            <a:r>
              <a:rPr lang="en-US"/>
              <a:t>www.ggu.edu</a:t>
            </a:r>
          </a:p>
        </p:txBody>
      </p:sp>
      <p:sp>
        <p:nvSpPr>
          <p:cNvPr id="6" name="Slide Number Placeholder 5"/>
          <p:cNvSpPr>
            <a:spLocks noGrp="1"/>
          </p:cNvSpPr>
          <p:nvPr>
            <p:ph type="sldNum" sz="quarter" idx="5"/>
          </p:nvPr>
        </p:nvSpPr>
        <p:spPr/>
        <p:txBody>
          <a:bodyPr/>
          <a:lstStyle/>
          <a:p>
            <a:fld id="{A6555ACE-89D1-4CCB-BF37-72CD93EF3851}" type="slidenum">
              <a:rPr lang="en-US" smtClean="0"/>
              <a:pPr/>
              <a:t>28</a:t>
            </a:fld>
            <a:endParaRPr lang="en-US"/>
          </a:p>
        </p:txBody>
      </p:sp>
    </p:spTree>
    <p:extLst>
      <p:ext uri="{BB962C8B-B14F-4D97-AF65-F5344CB8AC3E}">
        <p14:creationId xmlns:p14="http://schemas.microsoft.com/office/powerpoint/2010/main" val="3293985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729">
              <a:defRPr/>
            </a:pPr>
            <a:endParaRPr lang="en-US"/>
          </a:p>
          <a:p>
            <a:r>
              <a:rPr lang="en-US" sz="1200" b="0" kern="1200">
                <a:solidFill>
                  <a:schemeClr val="tx1"/>
                </a:solidFill>
                <a:effectLst/>
                <a:latin typeface="Times" charset="0"/>
                <a:ea typeface="MS PGothic" panose="020B0600070205080204" pitchFamily="34" charset="-128"/>
                <a:cs typeface="ＭＳ Ｐゴシック" charset="0"/>
              </a:rPr>
              <a:t> </a:t>
            </a:r>
            <a:endParaRPr lang="en-US"/>
          </a:p>
        </p:txBody>
      </p:sp>
      <p:sp>
        <p:nvSpPr>
          <p:cNvPr id="4" name="Header Placeholder 3"/>
          <p:cNvSpPr>
            <a:spLocks noGrp="1"/>
          </p:cNvSpPr>
          <p:nvPr>
            <p:ph type="hdr" sz="quarter" idx="10"/>
          </p:nvPr>
        </p:nvSpPr>
        <p:spPr/>
        <p:txBody>
          <a:bodyPr/>
          <a:lstStyle/>
          <a:p>
            <a:pPr>
              <a:defRPr/>
            </a:pPr>
            <a:r>
              <a:rPr lang="en-US"/>
              <a:t>Golden Gate University</a:t>
            </a:r>
          </a:p>
        </p:txBody>
      </p:sp>
      <p:sp>
        <p:nvSpPr>
          <p:cNvPr id="5" name="Footer Placeholder 4"/>
          <p:cNvSpPr>
            <a:spLocks noGrp="1"/>
          </p:cNvSpPr>
          <p:nvPr>
            <p:ph type="ftr" sz="quarter" idx="11"/>
          </p:nvPr>
        </p:nvSpPr>
        <p:spPr/>
        <p:txBody>
          <a:bodyPr/>
          <a:lstStyle/>
          <a:p>
            <a:pPr>
              <a:defRPr/>
            </a:pPr>
            <a:r>
              <a:rPr lang="en-US"/>
              <a:t>www.ggu.edu</a:t>
            </a:r>
          </a:p>
        </p:txBody>
      </p:sp>
      <p:sp>
        <p:nvSpPr>
          <p:cNvPr id="6" name="Slide Number Placeholder 5"/>
          <p:cNvSpPr>
            <a:spLocks noGrp="1"/>
          </p:cNvSpPr>
          <p:nvPr>
            <p:ph type="sldNum" sz="quarter" idx="12"/>
          </p:nvPr>
        </p:nvSpPr>
        <p:spPr/>
        <p:txBody>
          <a:bodyPr/>
          <a:lstStyle/>
          <a:p>
            <a:fld id="{A6555ACE-89D1-4CCB-BF37-72CD93EF3851}" type="slidenum">
              <a:rPr lang="en-US" smtClean="0"/>
              <a:pPr/>
              <a:t>29</a:t>
            </a:fld>
            <a:endParaRPr lang="en-US"/>
          </a:p>
        </p:txBody>
      </p:sp>
    </p:spTree>
    <p:extLst>
      <p:ext uri="{BB962C8B-B14F-4D97-AF65-F5344CB8AC3E}">
        <p14:creationId xmlns:p14="http://schemas.microsoft.com/office/powerpoint/2010/main" val="1935588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t>notes</a:t>
            </a:r>
          </a:p>
        </p:txBody>
      </p:sp>
      <p:sp>
        <p:nvSpPr>
          <p:cNvPr id="4" name="Header Placeholder 3"/>
          <p:cNvSpPr>
            <a:spLocks noGrp="1"/>
          </p:cNvSpPr>
          <p:nvPr>
            <p:ph type="hdr" sz="quarter"/>
          </p:nvPr>
        </p:nvSpPr>
        <p:spPr/>
        <p:txBody>
          <a:bodyPr/>
          <a:lstStyle/>
          <a:p>
            <a:pPr>
              <a:defRPr/>
            </a:pPr>
            <a:r>
              <a:rPr lang="en-US"/>
              <a:t>Golden Gate University</a:t>
            </a:r>
          </a:p>
        </p:txBody>
      </p:sp>
      <p:sp>
        <p:nvSpPr>
          <p:cNvPr id="5" name="Footer Placeholder 4"/>
          <p:cNvSpPr>
            <a:spLocks noGrp="1"/>
          </p:cNvSpPr>
          <p:nvPr>
            <p:ph type="ftr" sz="quarter" idx="4"/>
          </p:nvPr>
        </p:nvSpPr>
        <p:spPr/>
        <p:txBody>
          <a:bodyPr/>
          <a:lstStyle/>
          <a:p>
            <a:pPr>
              <a:defRPr/>
            </a:pPr>
            <a:r>
              <a:rPr lang="en-US"/>
              <a:t>www.ggu.edu</a:t>
            </a:r>
          </a:p>
        </p:txBody>
      </p:sp>
      <p:sp>
        <p:nvSpPr>
          <p:cNvPr id="6" name="Slide Number Placeholder 5"/>
          <p:cNvSpPr>
            <a:spLocks noGrp="1"/>
          </p:cNvSpPr>
          <p:nvPr>
            <p:ph type="sldNum" sz="quarter" idx="5"/>
          </p:nvPr>
        </p:nvSpPr>
        <p:spPr/>
        <p:txBody>
          <a:bodyPr/>
          <a:lstStyle/>
          <a:p>
            <a:fld id="{A6555ACE-89D1-4CCB-BF37-72CD93EF3851}" type="slidenum">
              <a:rPr lang="en-US" smtClean="0"/>
              <a:pPr/>
              <a:t>2</a:t>
            </a:fld>
            <a:endParaRPr lang="en-US"/>
          </a:p>
        </p:txBody>
      </p:sp>
    </p:spTree>
    <p:extLst>
      <p:ext uri="{BB962C8B-B14F-4D97-AF65-F5344CB8AC3E}">
        <p14:creationId xmlns:p14="http://schemas.microsoft.com/office/powerpoint/2010/main" val="1694399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t>notes</a:t>
            </a:r>
          </a:p>
        </p:txBody>
      </p:sp>
      <p:sp>
        <p:nvSpPr>
          <p:cNvPr id="4" name="Header Placeholder 3"/>
          <p:cNvSpPr>
            <a:spLocks noGrp="1"/>
          </p:cNvSpPr>
          <p:nvPr>
            <p:ph type="hdr" sz="quarter"/>
          </p:nvPr>
        </p:nvSpPr>
        <p:spPr/>
        <p:txBody>
          <a:bodyPr/>
          <a:lstStyle/>
          <a:p>
            <a:pPr>
              <a:defRPr/>
            </a:pPr>
            <a:r>
              <a:rPr lang="en-US"/>
              <a:t>Golden Gate University</a:t>
            </a:r>
          </a:p>
        </p:txBody>
      </p:sp>
      <p:sp>
        <p:nvSpPr>
          <p:cNvPr id="5" name="Footer Placeholder 4"/>
          <p:cNvSpPr>
            <a:spLocks noGrp="1"/>
          </p:cNvSpPr>
          <p:nvPr>
            <p:ph type="ftr" sz="quarter" idx="4"/>
          </p:nvPr>
        </p:nvSpPr>
        <p:spPr/>
        <p:txBody>
          <a:bodyPr/>
          <a:lstStyle/>
          <a:p>
            <a:pPr>
              <a:defRPr/>
            </a:pPr>
            <a:r>
              <a:rPr lang="en-US"/>
              <a:t>www.ggu.edu</a:t>
            </a:r>
          </a:p>
        </p:txBody>
      </p:sp>
      <p:sp>
        <p:nvSpPr>
          <p:cNvPr id="6" name="Slide Number Placeholder 5"/>
          <p:cNvSpPr>
            <a:spLocks noGrp="1"/>
          </p:cNvSpPr>
          <p:nvPr>
            <p:ph type="sldNum" sz="quarter" idx="5"/>
          </p:nvPr>
        </p:nvSpPr>
        <p:spPr/>
        <p:txBody>
          <a:bodyPr/>
          <a:lstStyle/>
          <a:p>
            <a:fld id="{A6555ACE-89D1-4CCB-BF37-72CD93EF3851}" type="slidenum">
              <a:rPr lang="en-US" smtClean="0"/>
              <a:pPr/>
              <a:t>3</a:t>
            </a:fld>
            <a:endParaRPr lang="en-US"/>
          </a:p>
        </p:txBody>
      </p:sp>
    </p:spTree>
    <p:extLst>
      <p:ext uri="{BB962C8B-B14F-4D97-AF65-F5344CB8AC3E}">
        <p14:creationId xmlns:p14="http://schemas.microsoft.com/office/powerpoint/2010/main" val="981695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t>notes</a:t>
            </a:r>
          </a:p>
        </p:txBody>
      </p:sp>
      <p:sp>
        <p:nvSpPr>
          <p:cNvPr id="4" name="Header Placeholder 3"/>
          <p:cNvSpPr>
            <a:spLocks noGrp="1"/>
          </p:cNvSpPr>
          <p:nvPr>
            <p:ph type="hdr" sz="quarter"/>
          </p:nvPr>
        </p:nvSpPr>
        <p:spPr/>
        <p:txBody>
          <a:bodyPr/>
          <a:lstStyle/>
          <a:p>
            <a:pPr>
              <a:defRPr/>
            </a:pPr>
            <a:r>
              <a:rPr lang="en-US"/>
              <a:t>Golden Gate University</a:t>
            </a:r>
          </a:p>
        </p:txBody>
      </p:sp>
      <p:sp>
        <p:nvSpPr>
          <p:cNvPr id="5" name="Footer Placeholder 4"/>
          <p:cNvSpPr>
            <a:spLocks noGrp="1"/>
          </p:cNvSpPr>
          <p:nvPr>
            <p:ph type="ftr" sz="quarter" idx="4"/>
          </p:nvPr>
        </p:nvSpPr>
        <p:spPr/>
        <p:txBody>
          <a:bodyPr/>
          <a:lstStyle/>
          <a:p>
            <a:pPr>
              <a:defRPr/>
            </a:pPr>
            <a:r>
              <a:rPr lang="en-US"/>
              <a:t>www.ggu.edu</a:t>
            </a:r>
          </a:p>
        </p:txBody>
      </p:sp>
      <p:sp>
        <p:nvSpPr>
          <p:cNvPr id="6" name="Slide Number Placeholder 5"/>
          <p:cNvSpPr>
            <a:spLocks noGrp="1"/>
          </p:cNvSpPr>
          <p:nvPr>
            <p:ph type="sldNum" sz="quarter" idx="5"/>
          </p:nvPr>
        </p:nvSpPr>
        <p:spPr/>
        <p:txBody>
          <a:bodyPr/>
          <a:lstStyle/>
          <a:p>
            <a:fld id="{A6555ACE-89D1-4CCB-BF37-72CD93EF3851}" type="slidenum">
              <a:rPr lang="en-US" smtClean="0"/>
              <a:pPr/>
              <a:t>6</a:t>
            </a:fld>
            <a:endParaRPr lang="en-US"/>
          </a:p>
        </p:txBody>
      </p:sp>
    </p:spTree>
    <p:extLst>
      <p:ext uri="{BB962C8B-B14F-4D97-AF65-F5344CB8AC3E}">
        <p14:creationId xmlns:p14="http://schemas.microsoft.com/office/powerpoint/2010/main" val="3702324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t>notes</a:t>
            </a:r>
          </a:p>
        </p:txBody>
      </p:sp>
      <p:sp>
        <p:nvSpPr>
          <p:cNvPr id="4" name="Header Placeholder 3"/>
          <p:cNvSpPr>
            <a:spLocks noGrp="1"/>
          </p:cNvSpPr>
          <p:nvPr>
            <p:ph type="hdr" sz="quarter"/>
          </p:nvPr>
        </p:nvSpPr>
        <p:spPr/>
        <p:txBody>
          <a:bodyPr/>
          <a:lstStyle/>
          <a:p>
            <a:pPr>
              <a:defRPr/>
            </a:pPr>
            <a:r>
              <a:rPr lang="en-US"/>
              <a:t>Golden Gate University</a:t>
            </a:r>
          </a:p>
        </p:txBody>
      </p:sp>
      <p:sp>
        <p:nvSpPr>
          <p:cNvPr id="5" name="Footer Placeholder 4"/>
          <p:cNvSpPr>
            <a:spLocks noGrp="1"/>
          </p:cNvSpPr>
          <p:nvPr>
            <p:ph type="ftr" sz="quarter" idx="4"/>
          </p:nvPr>
        </p:nvSpPr>
        <p:spPr/>
        <p:txBody>
          <a:bodyPr/>
          <a:lstStyle/>
          <a:p>
            <a:pPr>
              <a:defRPr/>
            </a:pPr>
            <a:r>
              <a:rPr lang="en-US"/>
              <a:t>www.ggu.edu</a:t>
            </a:r>
          </a:p>
        </p:txBody>
      </p:sp>
      <p:sp>
        <p:nvSpPr>
          <p:cNvPr id="6" name="Slide Number Placeholder 5"/>
          <p:cNvSpPr>
            <a:spLocks noGrp="1"/>
          </p:cNvSpPr>
          <p:nvPr>
            <p:ph type="sldNum" sz="quarter" idx="5"/>
          </p:nvPr>
        </p:nvSpPr>
        <p:spPr/>
        <p:txBody>
          <a:bodyPr/>
          <a:lstStyle/>
          <a:p>
            <a:fld id="{A6555ACE-89D1-4CCB-BF37-72CD93EF3851}" type="slidenum">
              <a:rPr lang="en-US" smtClean="0"/>
              <a:pPr/>
              <a:t>7</a:t>
            </a:fld>
            <a:endParaRPr lang="en-US"/>
          </a:p>
        </p:txBody>
      </p:sp>
    </p:spTree>
    <p:extLst>
      <p:ext uri="{BB962C8B-B14F-4D97-AF65-F5344CB8AC3E}">
        <p14:creationId xmlns:p14="http://schemas.microsoft.com/office/powerpoint/2010/main" val="4203823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t>notes</a:t>
            </a:r>
          </a:p>
        </p:txBody>
      </p:sp>
      <p:sp>
        <p:nvSpPr>
          <p:cNvPr id="4" name="Header Placeholder 3"/>
          <p:cNvSpPr>
            <a:spLocks noGrp="1"/>
          </p:cNvSpPr>
          <p:nvPr>
            <p:ph type="hdr" sz="quarter"/>
          </p:nvPr>
        </p:nvSpPr>
        <p:spPr/>
        <p:txBody>
          <a:bodyPr/>
          <a:lstStyle/>
          <a:p>
            <a:pPr>
              <a:defRPr/>
            </a:pPr>
            <a:r>
              <a:rPr lang="en-US"/>
              <a:t>Golden Gate University</a:t>
            </a:r>
          </a:p>
        </p:txBody>
      </p:sp>
      <p:sp>
        <p:nvSpPr>
          <p:cNvPr id="5" name="Footer Placeholder 4"/>
          <p:cNvSpPr>
            <a:spLocks noGrp="1"/>
          </p:cNvSpPr>
          <p:nvPr>
            <p:ph type="ftr" sz="quarter" idx="4"/>
          </p:nvPr>
        </p:nvSpPr>
        <p:spPr/>
        <p:txBody>
          <a:bodyPr/>
          <a:lstStyle/>
          <a:p>
            <a:pPr>
              <a:defRPr/>
            </a:pPr>
            <a:r>
              <a:rPr lang="en-US"/>
              <a:t>www.ggu.edu</a:t>
            </a:r>
          </a:p>
        </p:txBody>
      </p:sp>
      <p:sp>
        <p:nvSpPr>
          <p:cNvPr id="6" name="Slide Number Placeholder 5"/>
          <p:cNvSpPr>
            <a:spLocks noGrp="1"/>
          </p:cNvSpPr>
          <p:nvPr>
            <p:ph type="sldNum" sz="quarter" idx="5"/>
          </p:nvPr>
        </p:nvSpPr>
        <p:spPr/>
        <p:txBody>
          <a:bodyPr/>
          <a:lstStyle/>
          <a:p>
            <a:fld id="{A6555ACE-89D1-4CCB-BF37-72CD93EF3851}" type="slidenum">
              <a:rPr lang="en-US" smtClean="0"/>
              <a:pPr/>
              <a:t>9</a:t>
            </a:fld>
            <a:endParaRPr lang="en-US"/>
          </a:p>
        </p:txBody>
      </p:sp>
    </p:spTree>
    <p:extLst>
      <p:ext uri="{BB962C8B-B14F-4D97-AF65-F5344CB8AC3E}">
        <p14:creationId xmlns:p14="http://schemas.microsoft.com/office/powerpoint/2010/main" val="3761255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t>notes</a:t>
            </a:r>
          </a:p>
        </p:txBody>
      </p:sp>
      <p:sp>
        <p:nvSpPr>
          <p:cNvPr id="4" name="Header Placeholder 3"/>
          <p:cNvSpPr>
            <a:spLocks noGrp="1"/>
          </p:cNvSpPr>
          <p:nvPr>
            <p:ph type="hdr" sz="quarter"/>
          </p:nvPr>
        </p:nvSpPr>
        <p:spPr/>
        <p:txBody>
          <a:bodyPr/>
          <a:lstStyle/>
          <a:p>
            <a:pPr>
              <a:defRPr/>
            </a:pPr>
            <a:r>
              <a:rPr lang="en-US"/>
              <a:t>Golden Gate University</a:t>
            </a:r>
          </a:p>
        </p:txBody>
      </p:sp>
      <p:sp>
        <p:nvSpPr>
          <p:cNvPr id="5" name="Footer Placeholder 4"/>
          <p:cNvSpPr>
            <a:spLocks noGrp="1"/>
          </p:cNvSpPr>
          <p:nvPr>
            <p:ph type="ftr" sz="quarter" idx="4"/>
          </p:nvPr>
        </p:nvSpPr>
        <p:spPr/>
        <p:txBody>
          <a:bodyPr/>
          <a:lstStyle/>
          <a:p>
            <a:pPr>
              <a:defRPr/>
            </a:pPr>
            <a:r>
              <a:rPr lang="en-US"/>
              <a:t>www.ggu.edu</a:t>
            </a:r>
          </a:p>
        </p:txBody>
      </p:sp>
      <p:sp>
        <p:nvSpPr>
          <p:cNvPr id="6" name="Slide Number Placeholder 5"/>
          <p:cNvSpPr>
            <a:spLocks noGrp="1"/>
          </p:cNvSpPr>
          <p:nvPr>
            <p:ph type="sldNum" sz="quarter" idx="5"/>
          </p:nvPr>
        </p:nvSpPr>
        <p:spPr/>
        <p:txBody>
          <a:bodyPr/>
          <a:lstStyle/>
          <a:p>
            <a:fld id="{A6555ACE-89D1-4CCB-BF37-72CD93EF3851}" type="slidenum">
              <a:rPr lang="en-US" smtClean="0"/>
              <a:pPr/>
              <a:t>10</a:t>
            </a:fld>
            <a:endParaRPr lang="en-US"/>
          </a:p>
        </p:txBody>
      </p:sp>
    </p:spTree>
    <p:extLst>
      <p:ext uri="{BB962C8B-B14F-4D97-AF65-F5344CB8AC3E}">
        <p14:creationId xmlns:p14="http://schemas.microsoft.com/office/powerpoint/2010/main" val="3767699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t>notes</a:t>
            </a:r>
          </a:p>
        </p:txBody>
      </p:sp>
      <p:sp>
        <p:nvSpPr>
          <p:cNvPr id="4" name="Header Placeholder 3"/>
          <p:cNvSpPr>
            <a:spLocks noGrp="1"/>
          </p:cNvSpPr>
          <p:nvPr>
            <p:ph type="hdr" sz="quarter"/>
          </p:nvPr>
        </p:nvSpPr>
        <p:spPr/>
        <p:txBody>
          <a:bodyPr/>
          <a:lstStyle/>
          <a:p>
            <a:pPr>
              <a:defRPr/>
            </a:pPr>
            <a:r>
              <a:rPr lang="en-US"/>
              <a:t>Golden Gate University</a:t>
            </a:r>
          </a:p>
        </p:txBody>
      </p:sp>
      <p:sp>
        <p:nvSpPr>
          <p:cNvPr id="5" name="Footer Placeholder 4"/>
          <p:cNvSpPr>
            <a:spLocks noGrp="1"/>
          </p:cNvSpPr>
          <p:nvPr>
            <p:ph type="ftr" sz="quarter" idx="4"/>
          </p:nvPr>
        </p:nvSpPr>
        <p:spPr/>
        <p:txBody>
          <a:bodyPr/>
          <a:lstStyle/>
          <a:p>
            <a:pPr>
              <a:defRPr/>
            </a:pPr>
            <a:r>
              <a:rPr lang="en-US"/>
              <a:t>www.ggu.edu</a:t>
            </a:r>
          </a:p>
        </p:txBody>
      </p:sp>
      <p:sp>
        <p:nvSpPr>
          <p:cNvPr id="6" name="Slide Number Placeholder 5"/>
          <p:cNvSpPr>
            <a:spLocks noGrp="1"/>
          </p:cNvSpPr>
          <p:nvPr>
            <p:ph type="sldNum" sz="quarter" idx="5"/>
          </p:nvPr>
        </p:nvSpPr>
        <p:spPr/>
        <p:txBody>
          <a:bodyPr/>
          <a:lstStyle/>
          <a:p>
            <a:fld id="{A6555ACE-89D1-4CCB-BF37-72CD93EF3851}" type="slidenum">
              <a:rPr lang="en-US" smtClean="0"/>
              <a:pPr/>
              <a:t>11</a:t>
            </a:fld>
            <a:endParaRPr lang="en-US"/>
          </a:p>
        </p:txBody>
      </p:sp>
    </p:spTree>
    <p:extLst>
      <p:ext uri="{BB962C8B-B14F-4D97-AF65-F5344CB8AC3E}">
        <p14:creationId xmlns:p14="http://schemas.microsoft.com/office/powerpoint/2010/main" val="2297277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t>notes</a:t>
            </a:r>
          </a:p>
        </p:txBody>
      </p:sp>
      <p:sp>
        <p:nvSpPr>
          <p:cNvPr id="4" name="Header Placeholder 3"/>
          <p:cNvSpPr>
            <a:spLocks noGrp="1"/>
          </p:cNvSpPr>
          <p:nvPr>
            <p:ph type="hdr" sz="quarter"/>
          </p:nvPr>
        </p:nvSpPr>
        <p:spPr/>
        <p:txBody>
          <a:bodyPr/>
          <a:lstStyle/>
          <a:p>
            <a:pPr>
              <a:defRPr/>
            </a:pPr>
            <a:r>
              <a:rPr lang="en-US"/>
              <a:t>Golden Gate University</a:t>
            </a:r>
          </a:p>
        </p:txBody>
      </p:sp>
      <p:sp>
        <p:nvSpPr>
          <p:cNvPr id="5" name="Footer Placeholder 4"/>
          <p:cNvSpPr>
            <a:spLocks noGrp="1"/>
          </p:cNvSpPr>
          <p:nvPr>
            <p:ph type="ftr" sz="quarter" idx="4"/>
          </p:nvPr>
        </p:nvSpPr>
        <p:spPr/>
        <p:txBody>
          <a:bodyPr/>
          <a:lstStyle/>
          <a:p>
            <a:pPr>
              <a:defRPr/>
            </a:pPr>
            <a:r>
              <a:rPr lang="en-US"/>
              <a:t>www.ggu.edu</a:t>
            </a:r>
          </a:p>
        </p:txBody>
      </p:sp>
      <p:sp>
        <p:nvSpPr>
          <p:cNvPr id="6" name="Slide Number Placeholder 5"/>
          <p:cNvSpPr>
            <a:spLocks noGrp="1"/>
          </p:cNvSpPr>
          <p:nvPr>
            <p:ph type="sldNum" sz="quarter" idx="5"/>
          </p:nvPr>
        </p:nvSpPr>
        <p:spPr/>
        <p:txBody>
          <a:bodyPr/>
          <a:lstStyle/>
          <a:p>
            <a:fld id="{A6555ACE-89D1-4CCB-BF37-72CD93EF3851}" type="slidenum">
              <a:rPr lang="en-US" smtClean="0"/>
              <a:pPr/>
              <a:t>21</a:t>
            </a:fld>
            <a:endParaRPr lang="en-US"/>
          </a:p>
        </p:txBody>
      </p:sp>
    </p:spTree>
    <p:extLst>
      <p:ext uri="{BB962C8B-B14F-4D97-AF65-F5344CB8AC3E}">
        <p14:creationId xmlns:p14="http://schemas.microsoft.com/office/powerpoint/2010/main" val="1792007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9"/>
          <p:cNvSpPr>
            <a:spLocks noChangeShapeType="1"/>
          </p:cNvSpPr>
          <p:nvPr/>
        </p:nvSpPr>
        <p:spPr bwMode="auto">
          <a:xfrm>
            <a:off x="0" y="1905000"/>
            <a:ext cx="8458200" cy="0"/>
          </a:xfrm>
          <a:prstGeom prst="line">
            <a:avLst/>
          </a:prstGeom>
          <a:noFill/>
          <a:ln w="19050">
            <a:solidFill>
              <a:srgbClr val="121F4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4098" name="Rectangle 2"/>
          <p:cNvSpPr>
            <a:spLocks noGrp="1" noChangeArrowheads="1"/>
          </p:cNvSpPr>
          <p:nvPr>
            <p:ph type="ctrTitle"/>
          </p:nvPr>
        </p:nvSpPr>
        <p:spPr>
          <a:xfrm>
            <a:off x="685800" y="457200"/>
            <a:ext cx="7772400" cy="1143000"/>
          </a:xfrm>
        </p:spPr>
        <p:txBody>
          <a:bodyPr/>
          <a:lstStyle>
            <a:lvl1pPr>
              <a:defRPr sz="3600"/>
            </a:lvl1pPr>
          </a:lstStyle>
          <a:p>
            <a:pPr lvl="0"/>
            <a:r>
              <a:rPr lang="en-US" noProof="0"/>
              <a:t>Click to edit Master title style</a:t>
            </a:r>
          </a:p>
        </p:txBody>
      </p:sp>
      <p:sp>
        <p:nvSpPr>
          <p:cNvPr id="4099" name="Rectangle 3"/>
          <p:cNvSpPr>
            <a:spLocks noGrp="1" noChangeArrowheads="1"/>
          </p:cNvSpPr>
          <p:nvPr>
            <p:ph type="subTitle" idx="1"/>
          </p:nvPr>
        </p:nvSpPr>
        <p:spPr>
          <a:xfrm>
            <a:off x="685800" y="2819400"/>
            <a:ext cx="7772400" cy="838200"/>
          </a:xfrm>
          <a:extLst>
            <a:ext uri="{909E8E84-426E-40DD-AFC4-6F175D3DCCD1}">
              <a14:hiddenFill xmlns:a14="http://schemas.microsoft.com/office/drawing/2010/main">
                <a:solidFill>
                  <a:schemeClr val="accent1"/>
                </a:solidFill>
              </a14:hiddenFill>
            </a:ext>
          </a:extLst>
        </p:spPr>
        <p:txBody>
          <a:bodyPr/>
          <a:lstStyle>
            <a:lvl1pPr marL="0" indent="0">
              <a:buFont typeface="Wingdings" charset="0"/>
              <a:buNone/>
              <a:defRPr sz="2800" b="1"/>
            </a:lvl1pPr>
          </a:lstStyle>
          <a:p>
            <a:pPr lvl="0"/>
            <a:r>
              <a:rPr lang="en-US" noProof="0"/>
              <a:t>Click to edit Master subtitle style</a:t>
            </a:r>
          </a:p>
        </p:txBody>
      </p:sp>
    </p:spTree>
    <p:extLst>
      <p:ext uri="{BB962C8B-B14F-4D97-AF65-F5344CB8AC3E}">
        <p14:creationId xmlns:p14="http://schemas.microsoft.com/office/powerpoint/2010/main" val="404152336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3"/>
          <p:cNvSpPr>
            <a:spLocks noGrp="1" noChangeArrowheads="1"/>
          </p:cNvSpPr>
          <p:nvPr>
            <p:ph type="sldNum" sz="quarter" idx="10"/>
          </p:nvPr>
        </p:nvSpPr>
        <p:spPr>
          <a:ln/>
        </p:spPr>
        <p:txBody>
          <a:bodyPr/>
          <a:lstStyle>
            <a:lvl1pPr>
              <a:defRPr/>
            </a:lvl1pPr>
          </a:lstStyle>
          <a:p>
            <a:fld id="{33CEC01B-420A-4A31-BA37-0C03C03D1193}" type="slidenum">
              <a:rPr lang="en-US"/>
              <a:pPr/>
              <a:t>‹#›</a:t>
            </a:fld>
            <a:endParaRPr lang="en-US"/>
          </a:p>
        </p:txBody>
      </p:sp>
    </p:spTree>
    <p:extLst>
      <p:ext uri="{BB962C8B-B14F-4D97-AF65-F5344CB8AC3E}">
        <p14:creationId xmlns:p14="http://schemas.microsoft.com/office/powerpoint/2010/main" val="196054187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334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81000"/>
            <a:ext cx="5676900" cy="5334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3"/>
          <p:cNvSpPr>
            <a:spLocks noGrp="1" noChangeArrowheads="1"/>
          </p:cNvSpPr>
          <p:nvPr>
            <p:ph type="sldNum" sz="quarter" idx="10"/>
          </p:nvPr>
        </p:nvSpPr>
        <p:spPr>
          <a:ln/>
        </p:spPr>
        <p:txBody>
          <a:bodyPr/>
          <a:lstStyle>
            <a:lvl1pPr>
              <a:defRPr/>
            </a:lvl1pPr>
          </a:lstStyle>
          <a:p>
            <a:fld id="{A09C2D81-7A9E-40BD-B556-195ABD4616D5}" type="slidenum">
              <a:rPr lang="en-US"/>
              <a:pPr/>
              <a:t>‹#›</a:t>
            </a:fld>
            <a:endParaRPr lang="en-US"/>
          </a:p>
        </p:txBody>
      </p:sp>
    </p:spTree>
    <p:extLst>
      <p:ext uri="{BB962C8B-B14F-4D97-AF65-F5344CB8AC3E}">
        <p14:creationId xmlns:p14="http://schemas.microsoft.com/office/powerpoint/2010/main" val="59798655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990600"/>
          </a:xfrm>
        </p:spPr>
        <p:txBody>
          <a:bodyPr/>
          <a:lstStyle/>
          <a:p>
            <a:r>
              <a:rPr lang="en-US"/>
              <a:t>Click to edit Master title style</a:t>
            </a:r>
          </a:p>
        </p:txBody>
      </p:sp>
      <p:sp>
        <p:nvSpPr>
          <p:cNvPr id="3" name="Text Placeholder 2"/>
          <p:cNvSpPr>
            <a:spLocks noGrp="1"/>
          </p:cNvSpPr>
          <p:nvPr>
            <p:ph type="body" sz="half" idx="1"/>
          </p:nvPr>
        </p:nvSpPr>
        <p:spPr>
          <a:xfrm>
            <a:off x="685800" y="1600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3810000" cy="4114800"/>
          </a:xfrm>
        </p:spPr>
        <p:txBody>
          <a:bodyPr/>
          <a:lstStyle/>
          <a:p>
            <a:pPr lvl="0"/>
            <a:endParaRPr lang="en-US" noProof="0"/>
          </a:p>
        </p:txBody>
      </p:sp>
      <p:sp>
        <p:nvSpPr>
          <p:cNvPr id="5" name="Rectangle 43"/>
          <p:cNvSpPr>
            <a:spLocks noGrp="1" noChangeArrowheads="1"/>
          </p:cNvSpPr>
          <p:nvPr>
            <p:ph type="sldNum" sz="quarter" idx="10"/>
          </p:nvPr>
        </p:nvSpPr>
        <p:spPr>
          <a:ln/>
        </p:spPr>
        <p:txBody>
          <a:bodyPr/>
          <a:lstStyle>
            <a:lvl1pPr>
              <a:defRPr/>
            </a:lvl1pPr>
          </a:lstStyle>
          <a:p>
            <a:fld id="{C15BD1E3-396E-41FB-9DBE-2FCA93270DA3}" type="slidenum">
              <a:rPr lang="en-US"/>
              <a:pPr/>
              <a:t>‹#›</a:t>
            </a:fld>
            <a:endParaRPr lang="en-US"/>
          </a:p>
        </p:txBody>
      </p:sp>
    </p:spTree>
    <p:extLst>
      <p:ext uri="{BB962C8B-B14F-4D97-AF65-F5344CB8AC3E}">
        <p14:creationId xmlns:p14="http://schemas.microsoft.com/office/powerpoint/2010/main" val="199325542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3"/>
          <p:cNvSpPr>
            <a:spLocks noGrp="1" noChangeArrowheads="1"/>
          </p:cNvSpPr>
          <p:nvPr>
            <p:ph type="sldNum" sz="quarter" idx="10"/>
          </p:nvPr>
        </p:nvSpPr>
        <p:spPr>
          <a:ln/>
        </p:spPr>
        <p:txBody>
          <a:bodyPr/>
          <a:lstStyle>
            <a:lvl1pPr>
              <a:defRPr/>
            </a:lvl1pPr>
          </a:lstStyle>
          <a:p>
            <a:fld id="{63708BC1-09D1-40E9-A8FE-A423E6CF6A18}" type="slidenum">
              <a:rPr lang="en-US"/>
              <a:pPr/>
              <a:t>‹#›</a:t>
            </a:fld>
            <a:endParaRPr lang="en-US"/>
          </a:p>
        </p:txBody>
      </p:sp>
    </p:spTree>
    <p:extLst>
      <p:ext uri="{BB962C8B-B14F-4D97-AF65-F5344CB8AC3E}">
        <p14:creationId xmlns:p14="http://schemas.microsoft.com/office/powerpoint/2010/main" val="313931311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3"/>
          <p:cNvSpPr>
            <a:spLocks noGrp="1" noChangeArrowheads="1"/>
          </p:cNvSpPr>
          <p:nvPr>
            <p:ph type="sldNum" sz="quarter" idx="10"/>
          </p:nvPr>
        </p:nvSpPr>
        <p:spPr>
          <a:ln/>
        </p:spPr>
        <p:txBody>
          <a:bodyPr/>
          <a:lstStyle>
            <a:lvl1pPr>
              <a:defRPr/>
            </a:lvl1pPr>
          </a:lstStyle>
          <a:p>
            <a:fld id="{E2040295-FC3E-4431-8ED4-4F415A694876}" type="slidenum">
              <a:rPr lang="en-US"/>
              <a:pPr/>
              <a:t>‹#›</a:t>
            </a:fld>
            <a:endParaRPr lang="en-US"/>
          </a:p>
        </p:txBody>
      </p:sp>
    </p:spTree>
    <p:extLst>
      <p:ext uri="{BB962C8B-B14F-4D97-AF65-F5344CB8AC3E}">
        <p14:creationId xmlns:p14="http://schemas.microsoft.com/office/powerpoint/2010/main" val="47126388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3"/>
          <p:cNvSpPr>
            <a:spLocks noGrp="1" noChangeArrowheads="1"/>
          </p:cNvSpPr>
          <p:nvPr>
            <p:ph type="sldNum" sz="quarter" idx="10"/>
          </p:nvPr>
        </p:nvSpPr>
        <p:spPr>
          <a:ln/>
        </p:spPr>
        <p:txBody>
          <a:bodyPr/>
          <a:lstStyle>
            <a:lvl1pPr>
              <a:defRPr/>
            </a:lvl1pPr>
          </a:lstStyle>
          <a:p>
            <a:fld id="{294901CD-5D6C-49DA-B16E-A90A63B5ECD6}" type="slidenum">
              <a:rPr lang="en-US"/>
              <a:pPr/>
              <a:t>‹#›</a:t>
            </a:fld>
            <a:endParaRPr lang="en-US"/>
          </a:p>
        </p:txBody>
      </p:sp>
    </p:spTree>
    <p:extLst>
      <p:ext uri="{BB962C8B-B14F-4D97-AF65-F5344CB8AC3E}">
        <p14:creationId xmlns:p14="http://schemas.microsoft.com/office/powerpoint/2010/main" val="334327329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3"/>
          <p:cNvSpPr>
            <a:spLocks noGrp="1" noChangeArrowheads="1"/>
          </p:cNvSpPr>
          <p:nvPr>
            <p:ph type="sldNum" sz="quarter" idx="10"/>
          </p:nvPr>
        </p:nvSpPr>
        <p:spPr>
          <a:ln/>
        </p:spPr>
        <p:txBody>
          <a:bodyPr/>
          <a:lstStyle>
            <a:lvl1pPr>
              <a:defRPr/>
            </a:lvl1pPr>
          </a:lstStyle>
          <a:p>
            <a:fld id="{382D3001-5662-43D5-9245-C6FFF6FA71FB}" type="slidenum">
              <a:rPr lang="en-US"/>
              <a:pPr/>
              <a:t>‹#›</a:t>
            </a:fld>
            <a:endParaRPr lang="en-US"/>
          </a:p>
        </p:txBody>
      </p:sp>
    </p:spTree>
    <p:extLst>
      <p:ext uri="{BB962C8B-B14F-4D97-AF65-F5344CB8AC3E}">
        <p14:creationId xmlns:p14="http://schemas.microsoft.com/office/powerpoint/2010/main" val="7097302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3"/>
          <p:cNvSpPr>
            <a:spLocks noGrp="1" noChangeArrowheads="1"/>
          </p:cNvSpPr>
          <p:nvPr>
            <p:ph type="sldNum" sz="quarter" idx="10"/>
          </p:nvPr>
        </p:nvSpPr>
        <p:spPr>
          <a:ln/>
        </p:spPr>
        <p:txBody>
          <a:bodyPr/>
          <a:lstStyle>
            <a:lvl1pPr>
              <a:defRPr/>
            </a:lvl1pPr>
          </a:lstStyle>
          <a:p>
            <a:fld id="{C873C189-A576-48DF-8F51-392FD197ADC5}" type="slidenum">
              <a:rPr lang="en-US"/>
              <a:pPr/>
              <a:t>‹#›</a:t>
            </a:fld>
            <a:endParaRPr lang="en-US"/>
          </a:p>
        </p:txBody>
      </p:sp>
    </p:spTree>
    <p:extLst>
      <p:ext uri="{BB962C8B-B14F-4D97-AF65-F5344CB8AC3E}">
        <p14:creationId xmlns:p14="http://schemas.microsoft.com/office/powerpoint/2010/main" val="277965797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3"/>
          <p:cNvSpPr>
            <a:spLocks noGrp="1" noChangeArrowheads="1"/>
          </p:cNvSpPr>
          <p:nvPr>
            <p:ph type="sldNum" sz="quarter" idx="10"/>
          </p:nvPr>
        </p:nvSpPr>
        <p:spPr>
          <a:ln/>
        </p:spPr>
        <p:txBody>
          <a:bodyPr/>
          <a:lstStyle>
            <a:lvl1pPr>
              <a:defRPr/>
            </a:lvl1pPr>
          </a:lstStyle>
          <a:p>
            <a:fld id="{0954ED00-CA52-4AFE-8B42-D343A81955EE}" type="slidenum">
              <a:rPr lang="en-US"/>
              <a:pPr/>
              <a:t>‹#›</a:t>
            </a:fld>
            <a:endParaRPr lang="en-US"/>
          </a:p>
        </p:txBody>
      </p:sp>
    </p:spTree>
    <p:extLst>
      <p:ext uri="{BB962C8B-B14F-4D97-AF65-F5344CB8AC3E}">
        <p14:creationId xmlns:p14="http://schemas.microsoft.com/office/powerpoint/2010/main" val="424461062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3"/>
          <p:cNvSpPr>
            <a:spLocks noGrp="1" noChangeArrowheads="1"/>
          </p:cNvSpPr>
          <p:nvPr>
            <p:ph type="sldNum" sz="quarter" idx="10"/>
          </p:nvPr>
        </p:nvSpPr>
        <p:spPr>
          <a:ln/>
        </p:spPr>
        <p:txBody>
          <a:bodyPr/>
          <a:lstStyle>
            <a:lvl1pPr>
              <a:defRPr/>
            </a:lvl1pPr>
          </a:lstStyle>
          <a:p>
            <a:fld id="{89B45C83-35C5-4FE7-9C7E-723BBF27E238}" type="slidenum">
              <a:rPr lang="en-US"/>
              <a:pPr/>
              <a:t>‹#›</a:t>
            </a:fld>
            <a:endParaRPr lang="en-US"/>
          </a:p>
        </p:txBody>
      </p:sp>
    </p:spTree>
    <p:extLst>
      <p:ext uri="{BB962C8B-B14F-4D97-AF65-F5344CB8AC3E}">
        <p14:creationId xmlns:p14="http://schemas.microsoft.com/office/powerpoint/2010/main" val="124112625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3"/>
          <p:cNvSpPr>
            <a:spLocks noGrp="1" noChangeArrowheads="1"/>
          </p:cNvSpPr>
          <p:nvPr>
            <p:ph type="sldNum" sz="quarter" idx="10"/>
          </p:nvPr>
        </p:nvSpPr>
        <p:spPr>
          <a:ln/>
        </p:spPr>
        <p:txBody>
          <a:bodyPr/>
          <a:lstStyle>
            <a:lvl1pPr>
              <a:defRPr/>
            </a:lvl1pPr>
          </a:lstStyle>
          <a:p>
            <a:fld id="{3DE70445-080B-424A-B7B8-3B27A583B57C}" type="slidenum">
              <a:rPr lang="en-US"/>
              <a:pPr/>
              <a:t>‹#›</a:t>
            </a:fld>
            <a:endParaRPr lang="en-US"/>
          </a:p>
        </p:txBody>
      </p:sp>
    </p:spTree>
    <p:extLst>
      <p:ext uri="{BB962C8B-B14F-4D97-AF65-F5344CB8AC3E}">
        <p14:creationId xmlns:p14="http://schemas.microsoft.com/office/powerpoint/2010/main" val="317475675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81000"/>
            <a:ext cx="7772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600200"/>
            <a:ext cx="7772400" cy="4114800"/>
          </a:xfrm>
          <a:prstGeom prst="rect">
            <a:avLst/>
          </a:prstGeom>
          <a:noFill/>
          <a:ln>
            <a:noFill/>
          </a:ln>
          <a:effectLst/>
          <a:extLst>
            <a:ext uri="{909E8E84-426E-40DD-AFC4-6F175D3DCCD1}">
              <a14:hiddenFill xmlns:a14="http://schemas.microsoft.com/office/drawing/2010/main">
                <a:solidFill>
                  <a:srgbClr val="FFDD7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2" name="Line 8"/>
          <p:cNvSpPr>
            <a:spLocks noChangeShapeType="1"/>
          </p:cNvSpPr>
          <p:nvPr/>
        </p:nvSpPr>
        <p:spPr bwMode="auto">
          <a:xfrm>
            <a:off x="0" y="1370013"/>
            <a:ext cx="8458200" cy="0"/>
          </a:xfrm>
          <a:prstGeom prst="line">
            <a:avLst/>
          </a:prstGeom>
          <a:noFill/>
          <a:ln w="19050">
            <a:solidFill>
              <a:srgbClr val="121F4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067" name="Rectangle 43"/>
          <p:cNvSpPr>
            <a:spLocks noGrp="1" noChangeArrowheads="1"/>
          </p:cNvSpPr>
          <p:nvPr>
            <p:ph type="sldNum" sz="quarter" idx="4"/>
          </p:nvPr>
        </p:nvSpPr>
        <p:spPr bwMode="auto">
          <a:xfrm>
            <a:off x="0" y="6553200"/>
            <a:ext cx="927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baseline="0">
                <a:solidFill>
                  <a:schemeClr val="bg1"/>
                </a:solidFill>
                <a:latin typeface="Verdana" panose="020B0604030504040204" pitchFamily="34" charset="0"/>
              </a:defRPr>
            </a:lvl1pPr>
          </a:lstStyle>
          <a:p>
            <a:fld id="{E3E1AAA9-464A-4CE8-87AE-7C1FEA42729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51"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ransition/>
  <p:hf hdr="0" ftr="0" dt="0"/>
  <p:txStyles>
    <p:titleStyle>
      <a:lvl1pPr algn="l" rtl="0" eaLnBrk="0" fontAlgn="base" hangingPunct="0">
        <a:spcBef>
          <a:spcPct val="0"/>
        </a:spcBef>
        <a:spcAft>
          <a:spcPct val="0"/>
        </a:spcAft>
        <a:defRPr sz="3000" b="1">
          <a:solidFill>
            <a:schemeClr val="tx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000" b="1">
          <a:solidFill>
            <a:schemeClr val="tx1"/>
          </a:solidFill>
          <a:latin typeface="Verdana" charset="0"/>
          <a:ea typeface="MS PGothic" panose="020B0600070205080204" pitchFamily="34" charset="-128"/>
          <a:cs typeface="ＭＳ Ｐゴシック" charset="0"/>
        </a:defRPr>
      </a:lvl2pPr>
      <a:lvl3pPr algn="l" rtl="0" eaLnBrk="0" fontAlgn="base" hangingPunct="0">
        <a:spcBef>
          <a:spcPct val="0"/>
        </a:spcBef>
        <a:spcAft>
          <a:spcPct val="0"/>
        </a:spcAft>
        <a:defRPr sz="3000" b="1">
          <a:solidFill>
            <a:schemeClr val="tx1"/>
          </a:solidFill>
          <a:latin typeface="Verdana" charset="0"/>
          <a:ea typeface="MS PGothic" panose="020B0600070205080204" pitchFamily="34" charset="-128"/>
          <a:cs typeface="ＭＳ Ｐゴシック" charset="0"/>
        </a:defRPr>
      </a:lvl3pPr>
      <a:lvl4pPr algn="l" rtl="0" eaLnBrk="0" fontAlgn="base" hangingPunct="0">
        <a:spcBef>
          <a:spcPct val="0"/>
        </a:spcBef>
        <a:spcAft>
          <a:spcPct val="0"/>
        </a:spcAft>
        <a:defRPr sz="3000" b="1">
          <a:solidFill>
            <a:schemeClr val="tx1"/>
          </a:solidFill>
          <a:latin typeface="Verdana" charset="0"/>
          <a:ea typeface="MS PGothic" panose="020B0600070205080204" pitchFamily="34" charset="-128"/>
          <a:cs typeface="ＭＳ Ｐゴシック" charset="0"/>
        </a:defRPr>
      </a:lvl4pPr>
      <a:lvl5pPr algn="l" rtl="0" eaLnBrk="0" fontAlgn="base" hangingPunct="0">
        <a:spcBef>
          <a:spcPct val="0"/>
        </a:spcBef>
        <a:spcAft>
          <a:spcPct val="0"/>
        </a:spcAft>
        <a:defRPr sz="3000" b="1">
          <a:solidFill>
            <a:schemeClr val="tx1"/>
          </a:solidFill>
          <a:latin typeface="Verdana"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3000" b="1">
          <a:solidFill>
            <a:schemeClr val="tx1"/>
          </a:solidFill>
          <a:latin typeface="Verdana" charset="0"/>
          <a:ea typeface="ＭＳ Ｐゴシック" charset="0"/>
        </a:defRPr>
      </a:lvl6pPr>
      <a:lvl7pPr marL="914400" algn="l" rtl="0" eaLnBrk="0" fontAlgn="base" hangingPunct="0">
        <a:spcBef>
          <a:spcPct val="0"/>
        </a:spcBef>
        <a:spcAft>
          <a:spcPct val="0"/>
        </a:spcAft>
        <a:defRPr sz="3000" b="1">
          <a:solidFill>
            <a:schemeClr val="tx1"/>
          </a:solidFill>
          <a:latin typeface="Verdana" charset="0"/>
          <a:ea typeface="ＭＳ Ｐゴシック" charset="0"/>
        </a:defRPr>
      </a:lvl7pPr>
      <a:lvl8pPr marL="1371600" algn="l" rtl="0" eaLnBrk="0" fontAlgn="base" hangingPunct="0">
        <a:spcBef>
          <a:spcPct val="0"/>
        </a:spcBef>
        <a:spcAft>
          <a:spcPct val="0"/>
        </a:spcAft>
        <a:defRPr sz="3000" b="1">
          <a:solidFill>
            <a:schemeClr val="tx1"/>
          </a:solidFill>
          <a:latin typeface="Verdana" charset="0"/>
          <a:ea typeface="ＭＳ Ｐゴシック" charset="0"/>
        </a:defRPr>
      </a:lvl8pPr>
      <a:lvl9pPr marL="1828800" algn="l" rtl="0" eaLnBrk="0" fontAlgn="base" hangingPunct="0">
        <a:spcBef>
          <a:spcPct val="0"/>
        </a:spcBef>
        <a:spcAft>
          <a:spcPct val="0"/>
        </a:spcAft>
        <a:defRPr sz="3000" b="1">
          <a:solidFill>
            <a:schemeClr val="tx1"/>
          </a:solidFill>
          <a:latin typeface="Verdana" charset="0"/>
          <a:ea typeface="ＭＳ Ｐゴシック" charset="0"/>
        </a:defRPr>
      </a:lvl9pPr>
    </p:titleStyle>
    <p:bodyStyle>
      <a:lvl1pPr marL="228600" indent="-228600" algn="l" rtl="0" eaLnBrk="0" fontAlgn="base" hangingPunct="0">
        <a:lnSpc>
          <a:spcPct val="120000"/>
        </a:lnSpc>
        <a:spcBef>
          <a:spcPct val="20000"/>
        </a:spcBef>
        <a:spcAft>
          <a:spcPct val="0"/>
        </a:spcAft>
        <a:buClr>
          <a:srgbClr val="004F5A"/>
        </a:buClr>
        <a:buSzPct val="120000"/>
        <a:buFont typeface="Wingdings" panose="05000000000000000000" pitchFamily="2" charset="2"/>
        <a:buChar char="§"/>
        <a:defRPr sz="2400">
          <a:solidFill>
            <a:schemeClr val="tx1"/>
          </a:solidFill>
          <a:latin typeface="+mn-lt"/>
          <a:ea typeface="MS PGothic" panose="020B0600070205080204" pitchFamily="34" charset="-128"/>
          <a:cs typeface="ＭＳ Ｐゴシック" charset="0"/>
        </a:defRPr>
      </a:lvl1pPr>
      <a:lvl2pPr marL="550863" indent="-207963" algn="l" rtl="0" eaLnBrk="0" fontAlgn="base" hangingPunct="0">
        <a:lnSpc>
          <a:spcPct val="120000"/>
        </a:lnSpc>
        <a:spcBef>
          <a:spcPct val="20000"/>
        </a:spcBef>
        <a:spcAft>
          <a:spcPct val="0"/>
        </a:spcAft>
        <a:buClr>
          <a:srgbClr val="004F5A"/>
        </a:buClr>
        <a:buSzPct val="120000"/>
        <a:buFont typeface="Times" panose="02020603050405020304" pitchFamily="18" charset="0"/>
        <a:buChar char="•"/>
        <a:defRPr sz="2000">
          <a:solidFill>
            <a:schemeClr val="tx1"/>
          </a:solidFill>
          <a:latin typeface="+mn-lt"/>
          <a:ea typeface="MS PGothic" panose="020B0600070205080204" pitchFamily="34" charset="-128"/>
        </a:defRPr>
      </a:lvl2pPr>
      <a:lvl3pPr marL="838200" indent="-173038" algn="l" rtl="0" eaLnBrk="0" fontAlgn="base" hangingPunct="0">
        <a:lnSpc>
          <a:spcPct val="120000"/>
        </a:lnSpc>
        <a:spcBef>
          <a:spcPct val="20000"/>
        </a:spcBef>
        <a:spcAft>
          <a:spcPct val="0"/>
        </a:spcAft>
        <a:buClr>
          <a:srgbClr val="004F5A"/>
        </a:buClr>
        <a:buSzPct val="120000"/>
        <a:buFont typeface="Wingdings" panose="05000000000000000000" pitchFamily="2" charset="2"/>
        <a:buChar char="§"/>
        <a:defRPr>
          <a:solidFill>
            <a:schemeClr val="tx1"/>
          </a:solidFill>
          <a:latin typeface="+mn-lt"/>
          <a:ea typeface="MS PGothic" panose="020B0600070205080204" pitchFamily="34" charset="-128"/>
        </a:defRPr>
      </a:lvl3pPr>
      <a:lvl4pPr marL="1117600" indent="-165100" algn="l" rtl="0" eaLnBrk="0" fontAlgn="base" hangingPunct="0">
        <a:spcBef>
          <a:spcPct val="20000"/>
        </a:spcBef>
        <a:spcAft>
          <a:spcPct val="0"/>
        </a:spcAft>
        <a:buClr>
          <a:srgbClr val="004F5A"/>
        </a:buClr>
        <a:buFont typeface="Times" panose="02020603050405020304" pitchFamily="18" charset="0"/>
        <a:buChar char="•"/>
        <a:defRPr sz="1600">
          <a:solidFill>
            <a:schemeClr val="tx1"/>
          </a:solidFill>
          <a:latin typeface="+mn-lt"/>
          <a:ea typeface="MS PGothic" panose="020B0600070205080204" pitchFamily="34" charset="-128"/>
        </a:defRPr>
      </a:lvl4pPr>
      <a:lvl5pPr marL="1401763" indent="-169863" algn="l" rtl="0" eaLnBrk="0" fontAlgn="base" hangingPunct="0">
        <a:spcBef>
          <a:spcPct val="20000"/>
        </a:spcBef>
        <a:spcAft>
          <a:spcPct val="0"/>
        </a:spcAft>
        <a:buClr>
          <a:srgbClr val="004F5A"/>
        </a:buClr>
        <a:buFont typeface="Times" panose="02020603050405020304" pitchFamily="18" charset="0"/>
        <a:buChar char="•"/>
        <a:defRPr sz="1200">
          <a:solidFill>
            <a:schemeClr val="tx1"/>
          </a:solidFill>
          <a:latin typeface="+mn-lt"/>
          <a:ea typeface="MS PGothic" panose="020B0600070205080204" pitchFamily="34" charset="-128"/>
        </a:defRPr>
      </a:lvl5pPr>
      <a:lvl6pPr marL="1858963" indent="-169863" algn="l" rtl="0" eaLnBrk="0" fontAlgn="base" hangingPunct="0">
        <a:spcBef>
          <a:spcPct val="20000"/>
        </a:spcBef>
        <a:spcAft>
          <a:spcPct val="0"/>
        </a:spcAft>
        <a:buClr>
          <a:srgbClr val="114C8A"/>
        </a:buClr>
        <a:buFont typeface="Times" charset="0"/>
        <a:buChar char="•"/>
        <a:defRPr sz="1200">
          <a:solidFill>
            <a:schemeClr val="tx1"/>
          </a:solidFill>
          <a:latin typeface="+mn-lt"/>
          <a:ea typeface="+mn-ea"/>
        </a:defRPr>
      </a:lvl6pPr>
      <a:lvl7pPr marL="2316163" indent="-169863" algn="l" rtl="0" eaLnBrk="0" fontAlgn="base" hangingPunct="0">
        <a:spcBef>
          <a:spcPct val="20000"/>
        </a:spcBef>
        <a:spcAft>
          <a:spcPct val="0"/>
        </a:spcAft>
        <a:buClr>
          <a:srgbClr val="114C8A"/>
        </a:buClr>
        <a:buFont typeface="Times" charset="0"/>
        <a:buChar char="•"/>
        <a:defRPr sz="1200">
          <a:solidFill>
            <a:schemeClr val="tx1"/>
          </a:solidFill>
          <a:latin typeface="+mn-lt"/>
          <a:ea typeface="+mn-ea"/>
        </a:defRPr>
      </a:lvl7pPr>
      <a:lvl8pPr marL="2773363" indent="-169863" algn="l" rtl="0" eaLnBrk="0" fontAlgn="base" hangingPunct="0">
        <a:spcBef>
          <a:spcPct val="20000"/>
        </a:spcBef>
        <a:spcAft>
          <a:spcPct val="0"/>
        </a:spcAft>
        <a:buClr>
          <a:srgbClr val="114C8A"/>
        </a:buClr>
        <a:buFont typeface="Times" charset="0"/>
        <a:buChar char="•"/>
        <a:defRPr sz="1200">
          <a:solidFill>
            <a:schemeClr val="tx1"/>
          </a:solidFill>
          <a:latin typeface="+mn-lt"/>
          <a:ea typeface="+mn-ea"/>
        </a:defRPr>
      </a:lvl8pPr>
      <a:lvl9pPr marL="3230563" indent="-169863" algn="l" rtl="0" eaLnBrk="0" fontAlgn="base" hangingPunct="0">
        <a:spcBef>
          <a:spcPct val="20000"/>
        </a:spcBef>
        <a:spcAft>
          <a:spcPct val="0"/>
        </a:spcAft>
        <a:buClr>
          <a:srgbClr val="114C8A"/>
        </a:buClr>
        <a:buFont typeface="Times" charset="0"/>
        <a:buChar char="•"/>
        <a:defRPr sz="12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hyperlink" Target="https://www.airlinequality.com/info/editorial-policy/"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xaysd/United_Airlines_Analysi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businessinsider.com/united-airlines-worst-customer-service-incidents-2018-3" TargetMode="External"/><Relationship Id="rId7" Type="http://schemas.openxmlformats.org/officeDocument/2006/relationships/hyperlink" Target="https://www.eurchembull.com/uploads/paper/c170e0f5389fc9136af1b81f474167b1.pdf"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papers.ssrn.com/sol3/papers.cfm?abstract_id=4026514" TargetMode="External"/><Relationship Id="rId5" Type="http://schemas.openxmlformats.org/officeDocument/2006/relationships/hyperlink" Target="https://www.researchgate.net/publication/276014170_Investigating_the_Relationship_Between_the_Content_of_Online_Word_of_Mouth_Advertising_and_Brand_Performance" TargetMode="External"/><Relationship Id="rId4" Type="http://schemas.openxmlformats.org/officeDocument/2006/relationships/hyperlink" Target="https://www.frontiersin.org/articles/10.3389/fpsyg.2022.915443/ful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6">
            <a:extLst>
              <a:ext uri="{FF2B5EF4-FFF2-40B4-BE49-F238E27FC236}">
                <a16:creationId xmlns:a16="http://schemas.microsoft.com/office/drawing/2014/main" id="{34F47E5E-4256-B805-A29F-7A3BFFB44FF0}"/>
              </a:ext>
            </a:extLst>
          </p:cNvPr>
          <p:cNvSpPr>
            <a:spLocks noGrp="1" noChangeArrowheads="1"/>
          </p:cNvSpPr>
          <p:nvPr>
            <p:ph type="title"/>
          </p:nvPr>
        </p:nvSpPr>
        <p:spPr>
          <a:xfrm>
            <a:off x="125361" y="362744"/>
            <a:ext cx="8740877" cy="990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wrap="square" anchor="ctr">
            <a:normAutofit/>
          </a:bodyPr>
          <a:lstStyle/>
          <a:p>
            <a:pPr algn="ctr">
              <a:lnSpc>
                <a:spcPct val="90000"/>
              </a:lnSpc>
              <a:defRPr/>
            </a:pPr>
            <a:r>
              <a:rPr lang="en-US" sz="2100" dirty="0"/>
              <a:t> </a:t>
            </a:r>
            <a:br>
              <a:rPr lang="en-US" sz="2100" dirty="0"/>
            </a:br>
            <a:r>
              <a:rPr lang="en-US" sz="2100" dirty="0"/>
              <a:t>Negative Customer Sentiment due to Luggage handling.</a:t>
            </a:r>
          </a:p>
          <a:p>
            <a:pPr algn="ctr">
              <a:lnSpc>
                <a:spcPct val="90000"/>
              </a:lnSpc>
              <a:defRPr/>
            </a:pPr>
            <a:endParaRPr lang="en-US" sz="2100" dirty="0"/>
          </a:p>
        </p:txBody>
      </p:sp>
      <p:pic>
        <p:nvPicPr>
          <p:cNvPr id="3076" name="Picture 4" descr="United Airlines Is Adding a Record-Breaking Number of Flights to Asia and  the Pacific | Condé Nast Traveler">
            <a:extLst>
              <a:ext uri="{FF2B5EF4-FFF2-40B4-BE49-F238E27FC236}">
                <a16:creationId xmlns:a16="http://schemas.microsoft.com/office/drawing/2014/main" id="{361ED9BC-7E02-2F67-8012-C0E0DA2B498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436" r="20757" b="-2"/>
          <a:stretch/>
        </p:blipFill>
        <p:spPr bwMode="auto">
          <a:xfrm>
            <a:off x="463550" y="1482213"/>
            <a:ext cx="3810000" cy="4114800"/>
          </a:xfrm>
          <a:prstGeom prst="rect">
            <a:avLst/>
          </a:prstGeom>
          <a:ln>
            <a:noFill/>
          </a:ln>
          <a:effectLst>
            <a:outerShdw blurRad="292100" dist="139700" dir="2700000" algn="tl" rotWithShape="0">
              <a:srgbClr val="333333">
                <a:alpha val="65000"/>
              </a:srgbClr>
            </a:outerShdw>
          </a:effectLst>
        </p:spPr>
      </p:pic>
      <p:sp>
        <p:nvSpPr>
          <p:cNvPr id="27655" name="Rectangle 7">
            <a:extLst>
              <a:ext uri="{FF2B5EF4-FFF2-40B4-BE49-F238E27FC236}">
                <a16:creationId xmlns:a16="http://schemas.microsoft.com/office/drawing/2014/main" id="{03F13240-8D10-D958-AA95-28DE7E51E62F}"/>
              </a:ext>
            </a:extLst>
          </p:cNvPr>
          <p:cNvSpPr>
            <a:spLocks noGrp="1" noChangeArrowheads="1"/>
          </p:cNvSpPr>
          <p:nvPr>
            <p:ph sz="half" idx="2"/>
          </p:nvPr>
        </p:nvSpPr>
        <p:spPr>
          <a:xfrm>
            <a:off x="5056238" y="1600200"/>
            <a:ext cx="3810000" cy="4114800"/>
          </a:xfrm>
          <a:extLst>
            <a:ext uri="{909E8E84-426E-40DD-AFC4-6F175D3DCCD1}">
              <a14:hiddenFill xmlns:a14="http://schemas.microsoft.com/office/drawing/2010/main">
                <a:solidFill>
                  <a:schemeClr val="accent1"/>
                </a:solidFill>
              </a14:hiddenFill>
            </a:ext>
          </a:extLst>
        </p:spPr>
        <p:txBody>
          <a:bodyPr wrap="square" anchor="t">
            <a:normAutofit/>
          </a:bodyPr>
          <a:lstStyle/>
          <a:p>
            <a:pPr>
              <a:lnSpc>
                <a:spcPct val="110000"/>
              </a:lnSpc>
              <a:spcBef>
                <a:spcPts val="0"/>
              </a:spcBef>
              <a:spcAft>
                <a:spcPts val="600"/>
              </a:spcAft>
              <a:defRPr/>
            </a:pPr>
            <a:r>
              <a:rPr lang="en-US" sz="1600" b="1" dirty="0"/>
              <a:t>Golden Gate University</a:t>
            </a:r>
          </a:p>
          <a:p>
            <a:pPr>
              <a:lnSpc>
                <a:spcPct val="110000"/>
              </a:lnSpc>
              <a:spcBef>
                <a:spcPts val="0"/>
              </a:spcBef>
              <a:spcAft>
                <a:spcPts val="600"/>
              </a:spcAft>
              <a:defRPr/>
            </a:pPr>
            <a:r>
              <a:rPr lang="en-US" sz="1600" b="1" dirty="0"/>
              <a:t>MSBA 324 - Web &amp; Social Network Analytics in R</a:t>
            </a:r>
          </a:p>
          <a:p>
            <a:pPr>
              <a:lnSpc>
                <a:spcPct val="110000"/>
              </a:lnSpc>
              <a:spcBef>
                <a:spcPts val="0"/>
              </a:spcBef>
              <a:spcAft>
                <a:spcPts val="600"/>
              </a:spcAft>
              <a:defRPr/>
            </a:pPr>
            <a:endParaRPr lang="en-US" sz="1600" b="1" dirty="0"/>
          </a:p>
          <a:p>
            <a:pPr>
              <a:lnSpc>
                <a:spcPct val="110000"/>
              </a:lnSpc>
              <a:spcBef>
                <a:spcPts val="0"/>
              </a:spcBef>
              <a:spcAft>
                <a:spcPts val="600"/>
              </a:spcAft>
              <a:defRPr/>
            </a:pPr>
            <a:r>
              <a:rPr lang="en-US" sz="1600" b="1" dirty="0"/>
              <a:t>Team members:</a:t>
            </a:r>
          </a:p>
          <a:p>
            <a:pPr lvl="1">
              <a:lnSpc>
                <a:spcPct val="110000"/>
              </a:lnSpc>
              <a:spcBef>
                <a:spcPts val="0"/>
              </a:spcBef>
              <a:spcAft>
                <a:spcPts val="600"/>
              </a:spcAft>
              <a:buFont typeface="Arial" panose="020B0604020202020204" pitchFamily="34" charset="0"/>
              <a:buChar char="•"/>
              <a:defRPr/>
            </a:pPr>
            <a:r>
              <a:rPr lang="en-US" sz="1600" b="1" dirty="0"/>
              <a:t>Akshay Danthi</a:t>
            </a:r>
          </a:p>
          <a:p>
            <a:pPr lvl="1">
              <a:lnSpc>
                <a:spcPct val="110000"/>
              </a:lnSpc>
              <a:spcBef>
                <a:spcPts val="0"/>
              </a:spcBef>
              <a:spcAft>
                <a:spcPts val="600"/>
              </a:spcAft>
              <a:buFont typeface="Arial" panose="020B0604020202020204" pitchFamily="34" charset="0"/>
              <a:buChar char="•"/>
              <a:defRPr/>
            </a:pPr>
            <a:r>
              <a:rPr lang="en-US" sz="1600" b="1" dirty="0"/>
              <a:t>Ryan Winston</a:t>
            </a:r>
          </a:p>
          <a:p>
            <a:pPr lvl="1">
              <a:lnSpc>
                <a:spcPct val="110000"/>
              </a:lnSpc>
              <a:spcBef>
                <a:spcPts val="0"/>
              </a:spcBef>
              <a:spcAft>
                <a:spcPts val="600"/>
              </a:spcAft>
              <a:buFont typeface="Arial" panose="020B0604020202020204" pitchFamily="34" charset="0"/>
              <a:buChar char="•"/>
              <a:defRPr/>
            </a:pPr>
            <a:r>
              <a:rPr lang="en-US" sz="1600" b="1" dirty="0" err="1"/>
              <a:t>Samhitha</a:t>
            </a:r>
            <a:r>
              <a:rPr lang="en-US" sz="1600" b="1" dirty="0"/>
              <a:t> </a:t>
            </a:r>
            <a:r>
              <a:rPr lang="en-US" sz="1600" b="1" dirty="0" err="1"/>
              <a:t>Subbaraju</a:t>
            </a:r>
            <a:endParaRPr lang="en-US" sz="1600" b="1" dirty="0"/>
          </a:p>
          <a:p>
            <a:pPr lvl="1">
              <a:lnSpc>
                <a:spcPct val="110000"/>
              </a:lnSpc>
              <a:spcBef>
                <a:spcPts val="0"/>
              </a:spcBef>
              <a:spcAft>
                <a:spcPts val="600"/>
              </a:spcAft>
              <a:buFont typeface="Arial" panose="020B0604020202020204" pitchFamily="34" charset="0"/>
              <a:buChar char="•"/>
              <a:defRPr/>
            </a:pPr>
            <a:r>
              <a:rPr lang="en-US" sz="1600" b="1" dirty="0"/>
              <a:t>Shibani Das</a:t>
            </a:r>
          </a:p>
          <a:p>
            <a:pPr lvl="1">
              <a:lnSpc>
                <a:spcPct val="110000"/>
              </a:lnSpc>
              <a:spcBef>
                <a:spcPts val="0"/>
              </a:spcBef>
              <a:spcAft>
                <a:spcPts val="600"/>
              </a:spcAft>
              <a:buFont typeface="Arial" panose="020B0604020202020204" pitchFamily="34" charset="0"/>
              <a:buChar char="•"/>
              <a:defRPr/>
            </a:pPr>
            <a:r>
              <a:rPr lang="en-US" sz="1600" b="1" dirty="0"/>
              <a:t>Rupesh Ganja </a:t>
            </a:r>
          </a:p>
          <a:p>
            <a:pPr>
              <a:lnSpc>
                <a:spcPct val="110000"/>
              </a:lnSpc>
              <a:spcBef>
                <a:spcPts val="0"/>
              </a:spcBef>
              <a:spcAft>
                <a:spcPts val="600"/>
              </a:spcAft>
              <a:defRPr/>
            </a:pPr>
            <a:endParaRPr lang="en-US" sz="1600" b="1" dirty="0"/>
          </a:p>
          <a:p>
            <a:pPr>
              <a:lnSpc>
                <a:spcPct val="110000"/>
              </a:lnSpc>
              <a:spcBef>
                <a:spcPts val="0"/>
              </a:spcBef>
              <a:spcAft>
                <a:spcPts val="600"/>
              </a:spcAft>
              <a:defRPr/>
            </a:pPr>
            <a:r>
              <a:rPr lang="en-US" sz="1600" b="1" dirty="0"/>
              <a:t>United Airlines</a:t>
            </a:r>
          </a:p>
        </p:txBody>
      </p:sp>
      <p:sp>
        <p:nvSpPr>
          <p:cNvPr id="27661" name="Slide Number Placeholder 4">
            <a:extLst>
              <a:ext uri="{FF2B5EF4-FFF2-40B4-BE49-F238E27FC236}">
                <a16:creationId xmlns:a16="http://schemas.microsoft.com/office/drawing/2014/main" id="{1DF0436C-A8B2-FC8D-973F-762D3023FDCB}"/>
              </a:ext>
            </a:extLst>
          </p:cNvPr>
          <p:cNvSpPr>
            <a:spLocks noGrp="1"/>
          </p:cNvSpPr>
          <p:nvPr>
            <p:ph type="sldNum" sz="quarter" idx="10"/>
          </p:nvPr>
        </p:nvSpPr>
        <p:spPr>
          <a:xfrm>
            <a:off x="0" y="6553200"/>
            <a:ext cx="927100" cy="304800"/>
          </a:xfrm>
        </p:spPr>
        <p:txBody>
          <a:bodyPr wrap="square" anchor="t">
            <a:normAutofit/>
          </a:bodyPr>
          <a:lstStyle/>
          <a:p>
            <a:pPr>
              <a:spcAft>
                <a:spcPts val="600"/>
              </a:spcAft>
            </a:pPr>
            <a:fld id="{294901CD-5D6C-49DA-B16E-A90A63B5ECD6}" type="slidenum">
              <a:rPr lang="en-US"/>
              <a:pPr>
                <a:spcAft>
                  <a:spcPts val="600"/>
                </a:spcAft>
              </a:pPr>
              <a:t>1</a:t>
            </a:fld>
            <a:endParaRPr lang="en-US"/>
          </a:p>
        </p:txBody>
      </p:sp>
      <p:sp>
        <p:nvSpPr>
          <p:cNvPr id="27656" name="Rectangle 8">
            <a:extLst>
              <a:ext uri="{FF2B5EF4-FFF2-40B4-BE49-F238E27FC236}">
                <a16:creationId xmlns:a16="http://schemas.microsoft.com/office/drawing/2014/main" id="{133033E3-537E-C963-B0E8-1FD9A55C4D5B}"/>
              </a:ext>
            </a:extLst>
          </p:cNvPr>
          <p:cNvSpPr>
            <a:spLocks noChangeArrowheads="1"/>
          </p:cNvSpPr>
          <p:nvPr/>
        </p:nvSpPr>
        <p:spPr bwMode="auto">
          <a:xfrm>
            <a:off x="3959225" y="6208713"/>
            <a:ext cx="184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atin typeface="Times" charset="0"/>
              <a:ea typeface="ＭＳ Ｐゴシック" charset="0"/>
            </a:endParaRPr>
          </a:p>
        </p:txBody>
      </p:sp>
      <p:sp>
        <p:nvSpPr>
          <p:cNvPr id="3" name="TextBox 2">
            <a:extLst>
              <a:ext uri="{FF2B5EF4-FFF2-40B4-BE49-F238E27FC236}">
                <a16:creationId xmlns:a16="http://schemas.microsoft.com/office/drawing/2014/main" id="{2C48474C-8404-17FD-DF69-7680418C8114}"/>
              </a:ext>
            </a:extLst>
          </p:cNvPr>
          <p:cNvSpPr txBox="1"/>
          <p:nvPr/>
        </p:nvSpPr>
        <p:spPr>
          <a:xfrm>
            <a:off x="463550" y="5715000"/>
            <a:ext cx="3810000" cy="420628"/>
          </a:xfrm>
          <a:prstGeom prst="rect">
            <a:avLst/>
          </a:prstGeom>
          <a:noFill/>
        </p:spPr>
        <p:txBody>
          <a:bodyPr wrap="square" rtlCol="0">
            <a:spAutoFit/>
          </a:bodyPr>
          <a:lstStyle/>
          <a:p>
            <a:r>
              <a:rPr lang="en-US" sz="1600" dirty="0"/>
              <a:t>(</a:t>
            </a:r>
            <a:r>
              <a:rPr lang="en-US" sz="1600" u="sng" dirty="0"/>
              <a:t>Image reference</a:t>
            </a:r>
            <a:r>
              <a:rPr lang="en-US" sz="1600" dirty="0"/>
              <a:t>: https://www.cntraveler.com/story/united-airlines-expansion-asia-pacific)</a:t>
            </a:r>
          </a:p>
        </p:txBody>
      </p:sp>
    </p:spTree>
    <p:extLst>
      <p:ext uri="{BB962C8B-B14F-4D97-AF65-F5344CB8AC3E}">
        <p14:creationId xmlns:p14="http://schemas.microsoft.com/office/powerpoint/2010/main" val="28393969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E271E-F62C-4D9F-AB2E-40083B76234E}"/>
              </a:ext>
            </a:extLst>
          </p:cNvPr>
          <p:cNvSpPr>
            <a:spLocks noGrp="1"/>
          </p:cNvSpPr>
          <p:nvPr>
            <p:ph type="title"/>
          </p:nvPr>
        </p:nvSpPr>
        <p:spPr/>
        <p:txBody>
          <a:bodyPr/>
          <a:lstStyle/>
          <a:p>
            <a:pPr algn="ctr"/>
            <a:r>
              <a:rPr lang="en-US" sz="3200" dirty="0">
                <a:solidFill>
                  <a:srgbClr val="282828"/>
                </a:solidFill>
                <a:ea typeface="MS PGothic"/>
              </a:rPr>
              <a:t>Research</a:t>
            </a:r>
            <a:endParaRPr lang="en-US" sz="3200" i="0" dirty="0">
              <a:solidFill>
                <a:srgbClr val="282828"/>
              </a:solidFill>
              <a:effectLst/>
              <a:ea typeface="MS PGothic"/>
            </a:endParaRPr>
          </a:p>
        </p:txBody>
      </p:sp>
      <p:sp>
        <p:nvSpPr>
          <p:cNvPr id="4" name="Slide Number Placeholder 3">
            <a:extLst>
              <a:ext uri="{FF2B5EF4-FFF2-40B4-BE49-F238E27FC236}">
                <a16:creationId xmlns:a16="http://schemas.microsoft.com/office/drawing/2014/main" id="{A571CAB8-9B59-4458-9796-12D4167BDBF5}"/>
              </a:ext>
            </a:extLst>
          </p:cNvPr>
          <p:cNvSpPr>
            <a:spLocks noGrp="1"/>
          </p:cNvSpPr>
          <p:nvPr>
            <p:ph type="sldNum" sz="quarter" idx="10"/>
          </p:nvPr>
        </p:nvSpPr>
        <p:spPr/>
        <p:txBody>
          <a:bodyPr/>
          <a:lstStyle/>
          <a:p>
            <a:fld id="{63708BC1-09D1-40E9-A8FE-A423E6CF6A18}" type="slidenum">
              <a:rPr lang="en-US" smtClean="0"/>
              <a:pPr/>
              <a:t>10</a:t>
            </a:fld>
            <a:endParaRPr lang="en-US"/>
          </a:p>
        </p:txBody>
      </p:sp>
      <p:sp>
        <p:nvSpPr>
          <p:cNvPr id="3" name="Content Placeholder 2">
            <a:extLst>
              <a:ext uri="{FF2B5EF4-FFF2-40B4-BE49-F238E27FC236}">
                <a16:creationId xmlns:a16="http://schemas.microsoft.com/office/drawing/2014/main" id="{80AFBE66-1928-AD1A-E6B6-FA6B989811C1}"/>
              </a:ext>
            </a:extLst>
          </p:cNvPr>
          <p:cNvSpPr>
            <a:spLocks noGrp="1"/>
          </p:cNvSpPr>
          <p:nvPr>
            <p:ph idx="1"/>
          </p:nvPr>
        </p:nvSpPr>
        <p:spPr>
          <a:xfrm>
            <a:off x="34413" y="1258528"/>
            <a:ext cx="9075173" cy="4906298"/>
          </a:xfrm>
        </p:spPr>
        <p:txBody>
          <a:bodyPr/>
          <a:lstStyle/>
          <a:p>
            <a:pPr marL="0" indent="0">
              <a:buNone/>
            </a:pPr>
            <a:r>
              <a:rPr lang="en-US" sz="1800" b="1" u="sng" dirty="0">
                <a:solidFill>
                  <a:srgbClr val="282828"/>
                </a:solidFill>
                <a:latin typeface="Times New Roman"/>
                <a:ea typeface="Verdana"/>
              </a:rPr>
              <a:t>Secondary Research</a:t>
            </a:r>
            <a:r>
              <a:rPr lang="en-US" sz="1800" dirty="0">
                <a:solidFill>
                  <a:srgbClr val="282828"/>
                </a:solidFill>
                <a:latin typeface="Times New Roman"/>
                <a:ea typeface="Verdana"/>
              </a:rPr>
              <a:t>:</a:t>
            </a:r>
          </a:p>
          <a:p>
            <a:r>
              <a:rPr lang="en-US" sz="1720" dirty="0">
                <a:solidFill>
                  <a:srgbClr val="282828"/>
                </a:solidFill>
                <a:latin typeface="Times New Roman"/>
                <a:ea typeface="Verdana"/>
              </a:rPr>
              <a:t>We scraped Customer reviews posted on </a:t>
            </a:r>
            <a:r>
              <a:rPr lang="en-US" sz="1720" b="1" dirty="0">
                <a:solidFill>
                  <a:srgbClr val="282828"/>
                </a:solidFill>
                <a:latin typeface="Times New Roman"/>
                <a:ea typeface="Verdana"/>
              </a:rPr>
              <a:t>airlinequality.com</a:t>
            </a:r>
            <a:r>
              <a:rPr lang="en-US" sz="1720" dirty="0">
                <a:solidFill>
                  <a:srgbClr val="282828"/>
                </a:solidFill>
                <a:latin typeface="Times New Roman"/>
                <a:ea typeface="Verdana"/>
              </a:rPr>
              <a:t> to understand what pain-points United Airlines were facing to have decreasing Customer sentiment over years.</a:t>
            </a:r>
          </a:p>
          <a:p>
            <a:r>
              <a:rPr lang="en-US" sz="1720" dirty="0">
                <a:solidFill>
                  <a:srgbClr val="282828"/>
                </a:solidFill>
                <a:latin typeface="Times New Roman"/>
                <a:ea typeface="Verdana"/>
              </a:rPr>
              <a:t>Our dataset had </a:t>
            </a:r>
            <a:r>
              <a:rPr lang="en-US" sz="1720" b="1" dirty="0">
                <a:solidFill>
                  <a:srgbClr val="282828"/>
                </a:solidFill>
                <a:latin typeface="Times New Roman"/>
                <a:ea typeface="Verdana"/>
              </a:rPr>
              <a:t>15183 records </a:t>
            </a:r>
            <a:r>
              <a:rPr lang="en-US" sz="1720" dirty="0">
                <a:solidFill>
                  <a:srgbClr val="282828"/>
                </a:solidFill>
                <a:latin typeface="Times New Roman"/>
                <a:ea typeface="Verdana"/>
              </a:rPr>
              <a:t>from </a:t>
            </a:r>
            <a:r>
              <a:rPr lang="en-US" sz="1720" b="1" dirty="0">
                <a:solidFill>
                  <a:srgbClr val="282828"/>
                </a:solidFill>
                <a:latin typeface="Times New Roman"/>
                <a:ea typeface="Verdana"/>
              </a:rPr>
              <a:t>11-Oct-2023 </a:t>
            </a:r>
            <a:r>
              <a:rPr lang="en-US" sz="1720" dirty="0">
                <a:solidFill>
                  <a:srgbClr val="282828"/>
                </a:solidFill>
                <a:latin typeface="Times New Roman"/>
                <a:ea typeface="Verdana"/>
              </a:rPr>
              <a:t>to </a:t>
            </a:r>
            <a:r>
              <a:rPr lang="en-US" sz="1720" b="1" dirty="0">
                <a:solidFill>
                  <a:srgbClr val="282828"/>
                </a:solidFill>
                <a:latin typeface="Times New Roman"/>
                <a:ea typeface="Verdana"/>
              </a:rPr>
              <a:t>05-Dec-2023</a:t>
            </a:r>
            <a:r>
              <a:rPr lang="en-US" sz="1720" dirty="0">
                <a:solidFill>
                  <a:srgbClr val="282828"/>
                </a:solidFill>
                <a:latin typeface="Times New Roman"/>
                <a:ea typeface="Verdana"/>
              </a:rPr>
              <a:t>, containing Customer reviews from United Airlines, Delta Airlines, Southwest Airlines and American Airlines,</a:t>
            </a:r>
            <a:br>
              <a:rPr lang="en-US" sz="1720" dirty="0">
                <a:solidFill>
                  <a:srgbClr val="282828"/>
                </a:solidFill>
                <a:latin typeface="Times New Roman"/>
                <a:ea typeface="Verdana"/>
              </a:rPr>
            </a:br>
            <a:r>
              <a:rPr lang="en-US" sz="1720" dirty="0">
                <a:solidFill>
                  <a:srgbClr val="282828"/>
                </a:solidFill>
                <a:latin typeface="Times New Roman"/>
                <a:ea typeface="Verdana"/>
              </a:rPr>
              <a:t>along </a:t>
            </a:r>
            <a:r>
              <a:rPr lang="en-US" sz="1720" b="1" dirty="0">
                <a:solidFill>
                  <a:srgbClr val="282828"/>
                </a:solidFill>
                <a:latin typeface="Times New Roman"/>
                <a:ea typeface="Verdana"/>
              </a:rPr>
              <a:t>19 attributes</a:t>
            </a:r>
            <a:r>
              <a:rPr lang="en-US" sz="1720" dirty="0">
                <a:solidFill>
                  <a:srgbClr val="282828"/>
                </a:solidFill>
                <a:latin typeface="Times New Roman"/>
                <a:ea typeface="Verdana"/>
              </a:rPr>
              <a:t>: ID, </a:t>
            </a:r>
            <a:r>
              <a:rPr lang="en-US" sz="1720" dirty="0" err="1">
                <a:solidFill>
                  <a:srgbClr val="282828"/>
                </a:solidFill>
                <a:latin typeface="Times New Roman"/>
                <a:ea typeface="Verdana"/>
              </a:rPr>
              <a:t>Review_Title</a:t>
            </a:r>
            <a:r>
              <a:rPr lang="en-US" sz="1720" dirty="0">
                <a:solidFill>
                  <a:srgbClr val="282828"/>
                </a:solidFill>
                <a:latin typeface="Times New Roman"/>
                <a:ea typeface="Verdana"/>
              </a:rPr>
              <a:t>, </a:t>
            </a:r>
            <a:r>
              <a:rPr lang="en-US" sz="1720" b="1" dirty="0">
                <a:solidFill>
                  <a:srgbClr val="282828"/>
                </a:solidFill>
                <a:latin typeface="Times New Roman"/>
                <a:ea typeface="Verdana"/>
              </a:rPr>
              <a:t>Review Date</a:t>
            </a:r>
            <a:r>
              <a:rPr lang="en-US" sz="1720" dirty="0">
                <a:solidFill>
                  <a:srgbClr val="282828"/>
                </a:solidFill>
                <a:latin typeface="Times New Roman"/>
                <a:ea typeface="Verdana"/>
              </a:rPr>
              <a:t>, Verified, </a:t>
            </a:r>
            <a:r>
              <a:rPr lang="en-US" sz="1720" b="1" dirty="0">
                <a:solidFill>
                  <a:srgbClr val="282828"/>
                </a:solidFill>
                <a:latin typeface="Times New Roman"/>
                <a:ea typeface="Verdana"/>
              </a:rPr>
              <a:t>Review</a:t>
            </a:r>
            <a:r>
              <a:rPr lang="en-US" sz="1720" dirty="0">
                <a:solidFill>
                  <a:srgbClr val="282828"/>
                </a:solidFill>
                <a:latin typeface="Times New Roman"/>
                <a:ea typeface="Verdana"/>
              </a:rPr>
              <a:t>, Aircraft, Type Of </a:t>
            </a:r>
            <a:r>
              <a:rPr lang="en-US" sz="1720" dirty="0" err="1">
                <a:solidFill>
                  <a:srgbClr val="282828"/>
                </a:solidFill>
                <a:latin typeface="Times New Roman"/>
                <a:ea typeface="Verdana"/>
              </a:rPr>
              <a:t>Traveller</a:t>
            </a:r>
            <a:r>
              <a:rPr lang="en-US" sz="1720" dirty="0">
                <a:solidFill>
                  <a:srgbClr val="282828"/>
                </a:solidFill>
                <a:latin typeface="Times New Roman"/>
                <a:ea typeface="Verdana"/>
              </a:rPr>
              <a:t>, Seat Type, Route, Date Flown, Seat Comfort, Cabin Staff Service, Food &amp; Beverages, Ground Service, Inflight Entertainment, </a:t>
            </a:r>
            <a:r>
              <a:rPr lang="en-US" sz="1720" dirty="0" err="1">
                <a:solidFill>
                  <a:srgbClr val="282828"/>
                </a:solidFill>
                <a:latin typeface="Times New Roman"/>
                <a:ea typeface="Verdana"/>
              </a:rPr>
              <a:t>Wifi</a:t>
            </a:r>
            <a:r>
              <a:rPr lang="en-US" sz="1720" dirty="0">
                <a:solidFill>
                  <a:srgbClr val="282828"/>
                </a:solidFill>
                <a:latin typeface="Times New Roman"/>
                <a:ea typeface="Verdana"/>
              </a:rPr>
              <a:t> &amp; Connectivity, Value For Money, </a:t>
            </a:r>
            <a:r>
              <a:rPr lang="en-US" sz="1720" b="1" dirty="0">
                <a:solidFill>
                  <a:srgbClr val="282828"/>
                </a:solidFill>
                <a:latin typeface="Times New Roman"/>
                <a:ea typeface="Verdana"/>
              </a:rPr>
              <a:t>Recommended</a:t>
            </a:r>
            <a:r>
              <a:rPr lang="en-US" sz="1720" dirty="0">
                <a:solidFill>
                  <a:srgbClr val="282828"/>
                </a:solidFill>
                <a:latin typeface="Times New Roman"/>
                <a:ea typeface="Verdana"/>
              </a:rPr>
              <a:t>.</a:t>
            </a:r>
            <a:br>
              <a:rPr lang="en-US" sz="1720" dirty="0">
                <a:solidFill>
                  <a:srgbClr val="282828"/>
                </a:solidFill>
                <a:latin typeface="Times New Roman"/>
                <a:ea typeface="Verdana"/>
              </a:rPr>
            </a:br>
            <a:r>
              <a:rPr lang="en-US" sz="1720" b="1" u="sng" dirty="0">
                <a:solidFill>
                  <a:srgbClr val="282828"/>
                </a:solidFill>
                <a:latin typeface="Times New Roman"/>
                <a:ea typeface="Verdana"/>
              </a:rPr>
              <a:t>Note</a:t>
            </a:r>
            <a:r>
              <a:rPr lang="en-US" sz="1720" dirty="0">
                <a:solidFill>
                  <a:srgbClr val="282828"/>
                </a:solidFill>
                <a:latin typeface="Times New Roman"/>
                <a:ea typeface="Verdana"/>
              </a:rPr>
              <a:t>: </a:t>
            </a:r>
            <a:r>
              <a:rPr lang="en-US" sz="1720" b="1" dirty="0">
                <a:solidFill>
                  <a:srgbClr val="282828"/>
                </a:solidFill>
                <a:latin typeface="Times New Roman"/>
                <a:ea typeface="Verdana"/>
              </a:rPr>
              <a:t>4762</a:t>
            </a:r>
            <a:r>
              <a:rPr lang="en-US" sz="1720" dirty="0">
                <a:solidFill>
                  <a:srgbClr val="282828"/>
                </a:solidFill>
                <a:latin typeface="Times New Roman"/>
                <a:ea typeface="Verdana"/>
              </a:rPr>
              <a:t> of these records from </a:t>
            </a:r>
            <a:r>
              <a:rPr lang="en-US" sz="1720" b="1" dirty="0">
                <a:solidFill>
                  <a:srgbClr val="282828"/>
                </a:solidFill>
                <a:latin typeface="Times New Roman"/>
                <a:ea typeface="Verdana"/>
              </a:rPr>
              <a:t>24-Jan-2014 to 05-Dec-2023 </a:t>
            </a:r>
            <a:r>
              <a:rPr lang="en-US" sz="1720" dirty="0">
                <a:solidFill>
                  <a:srgbClr val="282828"/>
                </a:solidFill>
                <a:latin typeface="Times New Roman"/>
                <a:ea typeface="Verdana"/>
              </a:rPr>
              <a:t>belonged to </a:t>
            </a:r>
            <a:r>
              <a:rPr lang="en-US" sz="1720" b="1" dirty="0">
                <a:solidFill>
                  <a:srgbClr val="282828"/>
                </a:solidFill>
                <a:latin typeface="Times New Roman"/>
                <a:ea typeface="Verdana"/>
              </a:rPr>
              <a:t>United Airlines</a:t>
            </a:r>
            <a:r>
              <a:rPr lang="en-US" sz="1720" dirty="0">
                <a:solidFill>
                  <a:srgbClr val="282828"/>
                </a:solidFill>
                <a:latin typeface="Times New Roman"/>
                <a:ea typeface="Verdana"/>
              </a:rPr>
              <a:t>.</a:t>
            </a:r>
          </a:p>
          <a:p>
            <a:r>
              <a:rPr lang="en-US" sz="1720" dirty="0">
                <a:solidFill>
                  <a:srgbClr val="282828"/>
                </a:solidFill>
                <a:latin typeface="Times New Roman"/>
                <a:ea typeface="Verdana"/>
              </a:rPr>
              <a:t>Other sources have been cited in-text on slides and listed on the References section.</a:t>
            </a:r>
          </a:p>
          <a:p>
            <a:pPr marL="0" indent="0">
              <a:buNone/>
            </a:pPr>
            <a:r>
              <a:rPr lang="en-US" sz="1720" b="1" u="sng" dirty="0">
                <a:solidFill>
                  <a:srgbClr val="282828"/>
                </a:solidFill>
                <a:latin typeface="Times New Roman"/>
                <a:ea typeface="Verdana"/>
              </a:rPr>
              <a:t>Legitimacy</a:t>
            </a:r>
            <a:r>
              <a:rPr lang="en-US" sz="1720" dirty="0">
                <a:solidFill>
                  <a:srgbClr val="282828"/>
                </a:solidFill>
                <a:latin typeface="Times New Roman"/>
                <a:ea typeface="Verdana"/>
              </a:rPr>
              <a:t>: AirlineQuality.com is a website that provides a platform to airline passengers from around the world to </a:t>
            </a:r>
            <a:r>
              <a:rPr lang="en-US" sz="1720" b="1" dirty="0">
                <a:solidFill>
                  <a:srgbClr val="282828"/>
                </a:solidFill>
                <a:latin typeface="Times New Roman"/>
                <a:ea typeface="Verdana"/>
              </a:rPr>
              <a:t>post reviews </a:t>
            </a:r>
            <a:r>
              <a:rPr lang="en-US" sz="1720" dirty="0">
                <a:solidFill>
                  <a:srgbClr val="282828"/>
                </a:solidFill>
                <a:latin typeface="Times New Roman"/>
                <a:ea typeface="Verdana"/>
              </a:rPr>
              <a:t>of their air travel experience. According to its editorial policy displayed on </a:t>
            </a:r>
            <a:r>
              <a:rPr lang="en-US" sz="1720" dirty="0">
                <a:solidFill>
                  <a:srgbClr val="282828"/>
                </a:solidFill>
                <a:latin typeface="Times New Roman"/>
                <a:ea typeface="Verdana"/>
                <a:hlinkClick r:id="rId3"/>
              </a:rPr>
              <a:t>https://www.airlinequality.com/info/editorial-policy/</a:t>
            </a:r>
            <a:r>
              <a:rPr lang="en-US" sz="1720" dirty="0">
                <a:solidFill>
                  <a:srgbClr val="282828"/>
                </a:solidFill>
                <a:latin typeface="Times New Roman"/>
                <a:ea typeface="Verdana"/>
              </a:rPr>
              <a:t>, It employs </a:t>
            </a:r>
            <a:r>
              <a:rPr lang="en-US" sz="1720" b="1" dirty="0">
                <a:solidFill>
                  <a:srgbClr val="282828"/>
                </a:solidFill>
                <a:latin typeface="Times New Roman"/>
                <a:ea typeface="Verdana"/>
              </a:rPr>
              <a:t>IP address checks </a:t>
            </a:r>
            <a:r>
              <a:rPr lang="en-US" sz="1720" dirty="0">
                <a:solidFill>
                  <a:srgbClr val="282828"/>
                </a:solidFill>
                <a:latin typeface="Times New Roman"/>
                <a:ea typeface="Verdana"/>
              </a:rPr>
              <a:t>when user location and user-stated location are different. When reviews do not seem legitimate, the users are requested for a copy of their </a:t>
            </a:r>
            <a:r>
              <a:rPr lang="en-US" sz="1720" b="1" dirty="0">
                <a:solidFill>
                  <a:srgbClr val="282828"/>
                </a:solidFill>
                <a:latin typeface="Times New Roman"/>
                <a:ea typeface="Verdana"/>
              </a:rPr>
              <a:t>boarding pass or e-ticket to verify the trip</a:t>
            </a:r>
            <a:r>
              <a:rPr lang="en-US" sz="1720" dirty="0">
                <a:solidFill>
                  <a:srgbClr val="282828"/>
                </a:solidFill>
                <a:latin typeface="Times New Roman"/>
                <a:ea typeface="Verdana"/>
              </a:rPr>
              <a:t>.</a:t>
            </a:r>
          </a:p>
        </p:txBody>
      </p:sp>
    </p:spTree>
    <p:extLst>
      <p:ext uri="{BB962C8B-B14F-4D97-AF65-F5344CB8AC3E}">
        <p14:creationId xmlns:p14="http://schemas.microsoft.com/office/powerpoint/2010/main" val="82973973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E271E-F62C-4D9F-AB2E-40083B76234E}"/>
              </a:ext>
            </a:extLst>
          </p:cNvPr>
          <p:cNvSpPr>
            <a:spLocks noGrp="1"/>
          </p:cNvSpPr>
          <p:nvPr>
            <p:ph type="title"/>
          </p:nvPr>
        </p:nvSpPr>
        <p:spPr>
          <a:xfrm>
            <a:off x="0" y="167149"/>
            <a:ext cx="9144000" cy="1204452"/>
          </a:xfrm>
        </p:spPr>
        <p:txBody>
          <a:bodyPr/>
          <a:lstStyle/>
          <a:p>
            <a:pPr algn="ctr">
              <a:lnSpc>
                <a:spcPct val="150000"/>
              </a:lnSpc>
            </a:pPr>
            <a:r>
              <a:rPr lang="en-US" sz="3200" dirty="0">
                <a:solidFill>
                  <a:srgbClr val="282828"/>
                </a:solidFill>
                <a:ea typeface="MS PGothic"/>
              </a:rPr>
              <a:t>Software – Part 1 [Code snippet]</a:t>
            </a:r>
            <a:br>
              <a:rPr lang="en-US" sz="3200" dirty="0">
                <a:solidFill>
                  <a:srgbClr val="282828"/>
                </a:solidFill>
                <a:ea typeface="MS PGothic"/>
              </a:rPr>
            </a:br>
            <a:r>
              <a:rPr lang="en-US" sz="1200" dirty="0">
                <a:solidFill>
                  <a:srgbClr val="282828"/>
                </a:solidFill>
                <a:ea typeface="MS PGothic"/>
              </a:rPr>
              <a:t>FOR FULL CODE, PLEASE SEE: </a:t>
            </a:r>
            <a:r>
              <a:rPr lang="en-US" sz="1200" dirty="0">
                <a:solidFill>
                  <a:srgbClr val="282828"/>
                </a:solidFill>
                <a:ea typeface="MS PGothic"/>
                <a:hlinkClick r:id="rId3"/>
              </a:rPr>
              <a:t>https://github.com/axaysd/United_Airlines_Analysis</a:t>
            </a:r>
            <a:endParaRPr lang="en-US" sz="1200" i="0" dirty="0">
              <a:solidFill>
                <a:srgbClr val="282828"/>
              </a:solidFill>
              <a:effectLst/>
              <a:ea typeface="MS PGothic"/>
            </a:endParaRPr>
          </a:p>
        </p:txBody>
      </p:sp>
      <p:sp>
        <p:nvSpPr>
          <p:cNvPr id="4" name="Slide Number Placeholder 3">
            <a:extLst>
              <a:ext uri="{FF2B5EF4-FFF2-40B4-BE49-F238E27FC236}">
                <a16:creationId xmlns:a16="http://schemas.microsoft.com/office/drawing/2014/main" id="{A571CAB8-9B59-4458-9796-12D4167BDBF5}"/>
              </a:ext>
            </a:extLst>
          </p:cNvPr>
          <p:cNvSpPr>
            <a:spLocks noGrp="1"/>
          </p:cNvSpPr>
          <p:nvPr>
            <p:ph type="sldNum" sz="quarter" idx="10"/>
          </p:nvPr>
        </p:nvSpPr>
        <p:spPr/>
        <p:txBody>
          <a:bodyPr/>
          <a:lstStyle/>
          <a:p>
            <a:fld id="{63708BC1-09D1-40E9-A8FE-A423E6CF6A18}" type="slidenum">
              <a:rPr lang="en-US" smtClean="0"/>
              <a:pPr/>
              <a:t>11</a:t>
            </a:fld>
            <a:endParaRPr lang="en-US"/>
          </a:p>
        </p:txBody>
      </p:sp>
      <p:sp>
        <p:nvSpPr>
          <p:cNvPr id="3" name="Content Placeholder 2">
            <a:extLst>
              <a:ext uri="{FF2B5EF4-FFF2-40B4-BE49-F238E27FC236}">
                <a16:creationId xmlns:a16="http://schemas.microsoft.com/office/drawing/2014/main" id="{80AFBE66-1928-AD1A-E6B6-FA6B989811C1}"/>
              </a:ext>
            </a:extLst>
          </p:cNvPr>
          <p:cNvSpPr>
            <a:spLocks noGrp="1"/>
          </p:cNvSpPr>
          <p:nvPr>
            <p:ph idx="1"/>
          </p:nvPr>
        </p:nvSpPr>
        <p:spPr>
          <a:xfrm>
            <a:off x="244365" y="1371600"/>
            <a:ext cx="8655269" cy="4862052"/>
          </a:xfrm>
        </p:spPr>
        <p:txBody>
          <a:bodyPr/>
          <a:lstStyle/>
          <a:p>
            <a:r>
              <a:rPr lang="en-US" sz="1600" dirty="0">
                <a:solidFill>
                  <a:srgbClr val="282828"/>
                </a:solidFill>
                <a:latin typeface="Times New Roman"/>
                <a:ea typeface="MS PGothic"/>
              </a:rPr>
              <a:t>First, we scraped the data from Airlinequality.com and saved it as a .csv file.</a:t>
            </a:r>
          </a:p>
          <a:p>
            <a:r>
              <a:rPr lang="en-US" sz="1600" dirty="0">
                <a:solidFill>
                  <a:srgbClr val="282828"/>
                </a:solidFill>
                <a:latin typeface="Times New Roman"/>
                <a:ea typeface="MS PGothic"/>
              </a:rPr>
              <a:t>Then, we analyzed the Sentiment of each review using </a:t>
            </a:r>
            <a:r>
              <a:rPr lang="en-US" sz="1600" dirty="0" err="1">
                <a:solidFill>
                  <a:srgbClr val="282828"/>
                </a:solidFill>
                <a:latin typeface="Times New Roman"/>
                <a:ea typeface="MS PGothic"/>
              </a:rPr>
              <a:t>Syuzhet’s</a:t>
            </a:r>
            <a:r>
              <a:rPr lang="en-US" sz="1600" dirty="0">
                <a:solidFill>
                  <a:srgbClr val="282828"/>
                </a:solidFill>
                <a:latin typeface="Times New Roman"/>
                <a:ea typeface="MS PGothic"/>
              </a:rPr>
              <a:t> Sentiment Analysis package in R.</a:t>
            </a:r>
          </a:p>
          <a:p>
            <a:pPr marL="0" indent="0">
              <a:buNone/>
            </a:pPr>
            <a:r>
              <a:rPr lang="en-US" sz="1200" b="1" dirty="0">
                <a:solidFill>
                  <a:srgbClr val="282828"/>
                </a:solidFill>
                <a:latin typeface="Arial" panose="020B0604020202020204" pitchFamily="34" charset="0"/>
                <a:ea typeface="MS PGothic"/>
                <a:cs typeface="Arial" panose="020B0604020202020204" pitchFamily="34" charset="0"/>
              </a:rPr>
              <a:t># Load the CSV file containing all the passenger reviews of 4 airline companies</a:t>
            </a:r>
          </a:p>
          <a:p>
            <a:pPr marL="0" indent="0">
              <a:buNone/>
            </a:pPr>
            <a:r>
              <a:rPr lang="en-US" sz="1200" b="1" dirty="0">
                <a:solidFill>
                  <a:srgbClr val="282828"/>
                </a:solidFill>
                <a:latin typeface="Arial" panose="020B0604020202020204" pitchFamily="34" charset="0"/>
                <a:ea typeface="MS PGothic"/>
                <a:cs typeface="Arial" panose="020B0604020202020204" pitchFamily="34" charset="0"/>
              </a:rPr>
              <a:t>reviews &lt;- read.csv("Airline_Reviews.csv")</a:t>
            </a:r>
          </a:p>
          <a:p>
            <a:pPr marL="0" indent="0">
              <a:buNone/>
            </a:pPr>
            <a:endParaRPr lang="en-US" sz="1200" b="1" dirty="0">
              <a:solidFill>
                <a:srgbClr val="282828"/>
              </a:solidFill>
              <a:latin typeface="Arial" panose="020B0604020202020204" pitchFamily="34" charset="0"/>
              <a:ea typeface="MS PGothic"/>
              <a:cs typeface="Arial" panose="020B0604020202020204" pitchFamily="34" charset="0"/>
            </a:endParaRPr>
          </a:p>
          <a:p>
            <a:pPr marL="0" indent="0">
              <a:buNone/>
            </a:pPr>
            <a:r>
              <a:rPr lang="en-US" sz="1200" b="1" dirty="0">
                <a:solidFill>
                  <a:srgbClr val="282828"/>
                </a:solidFill>
                <a:latin typeface="Arial" panose="020B0604020202020204" pitchFamily="34" charset="0"/>
                <a:ea typeface="MS PGothic"/>
                <a:cs typeface="Arial" panose="020B0604020202020204" pitchFamily="34" charset="0"/>
              </a:rPr>
              <a:t># Function to determine Sentiment and process reviews for each airline</a:t>
            </a:r>
          </a:p>
          <a:p>
            <a:pPr marL="0" indent="0">
              <a:buNone/>
            </a:pPr>
            <a:r>
              <a:rPr lang="en-US" sz="1200" b="1" dirty="0" err="1">
                <a:solidFill>
                  <a:srgbClr val="282828"/>
                </a:solidFill>
                <a:latin typeface="Arial" panose="020B0604020202020204" pitchFamily="34" charset="0"/>
                <a:ea typeface="MS PGothic"/>
                <a:cs typeface="Arial" panose="020B0604020202020204" pitchFamily="34" charset="0"/>
              </a:rPr>
              <a:t>process_airline_reviews</a:t>
            </a:r>
            <a:r>
              <a:rPr lang="en-US" sz="1200" b="1" dirty="0">
                <a:solidFill>
                  <a:srgbClr val="282828"/>
                </a:solidFill>
                <a:latin typeface="Arial" panose="020B0604020202020204" pitchFamily="34" charset="0"/>
                <a:ea typeface="MS PGothic"/>
                <a:cs typeface="Arial" panose="020B0604020202020204" pitchFamily="34" charset="0"/>
              </a:rPr>
              <a:t> &lt;- function(</a:t>
            </a:r>
            <a:r>
              <a:rPr lang="en-US" sz="1200" b="1" dirty="0" err="1">
                <a:solidFill>
                  <a:srgbClr val="282828"/>
                </a:solidFill>
                <a:latin typeface="Arial" panose="020B0604020202020204" pitchFamily="34" charset="0"/>
                <a:ea typeface="MS PGothic"/>
                <a:cs typeface="Arial" panose="020B0604020202020204" pitchFamily="34" charset="0"/>
              </a:rPr>
              <a:t>airline_name</a:t>
            </a:r>
            <a:r>
              <a:rPr lang="en-US" sz="1200" b="1" dirty="0">
                <a:solidFill>
                  <a:srgbClr val="282828"/>
                </a:solidFill>
                <a:latin typeface="Arial" panose="020B0604020202020204" pitchFamily="34" charset="0"/>
                <a:ea typeface="MS PGothic"/>
                <a:cs typeface="Arial" panose="020B0604020202020204" pitchFamily="34" charset="0"/>
              </a:rPr>
              <a:t>, data) {</a:t>
            </a:r>
          </a:p>
          <a:p>
            <a:pPr marL="0" indent="0">
              <a:buNone/>
            </a:pPr>
            <a:r>
              <a:rPr lang="en-US" sz="1200" b="1" dirty="0">
                <a:solidFill>
                  <a:srgbClr val="282828"/>
                </a:solidFill>
                <a:latin typeface="Arial" panose="020B0604020202020204" pitchFamily="34" charset="0"/>
                <a:ea typeface="MS PGothic"/>
                <a:cs typeface="Arial" panose="020B0604020202020204" pitchFamily="34" charset="0"/>
              </a:rPr>
              <a:t>  </a:t>
            </a:r>
            <a:r>
              <a:rPr lang="en-US" sz="1200" b="1" dirty="0" err="1">
                <a:solidFill>
                  <a:srgbClr val="282828"/>
                </a:solidFill>
                <a:latin typeface="Arial" panose="020B0604020202020204" pitchFamily="34" charset="0"/>
                <a:ea typeface="MS PGothic"/>
                <a:cs typeface="Arial" panose="020B0604020202020204" pitchFamily="34" charset="0"/>
              </a:rPr>
              <a:t>reviews_filtered</a:t>
            </a:r>
            <a:r>
              <a:rPr lang="en-US" sz="1200" b="1" dirty="0">
                <a:solidFill>
                  <a:srgbClr val="282828"/>
                </a:solidFill>
                <a:latin typeface="Arial" panose="020B0604020202020204" pitchFamily="34" charset="0"/>
                <a:ea typeface="MS PGothic"/>
                <a:cs typeface="Arial" panose="020B0604020202020204" pitchFamily="34" charset="0"/>
              </a:rPr>
              <a:t> &lt;- subset(data, </a:t>
            </a:r>
            <a:r>
              <a:rPr lang="en-US" sz="1200" b="1" dirty="0" err="1">
                <a:solidFill>
                  <a:srgbClr val="282828"/>
                </a:solidFill>
                <a:latin typeface="Arial" panose="020B0604020202020204" pitchFamily="34" charset="0"/>
                <a:ea typeface="MS PGothic"/>
                <a:cs typeface="Arial" panose="020B0604020202020204" pitchFamily="34" charset="0"/>
              </a:rPr>
              <a:t>Airline.Name</a:t>
            </a:r>
            <a:r>
              <a:rPr lang="en-US" sz="1200" b="1" dirty="0">
                <a:solidFill>
                  <a:srgbClr val="282828"/>
                </a:solidFill>
                <a:latin typeface="Arial" panose="020B0604020202020204" pitchFamily="34" charset="0"/>
                <a:ea typeface="MS PGothic"/>
                <a:cs typeface="Arial" panose="020B0604020202020204" pitchFamily="34" charset="0"/>
              </a:rPr>
              <a:t> == </a:t>
            </a:r>
            <a:r>
              <a:rPr lang="en-US" sz="1200" b="1" dirty="0" err="1">
                <a:solidFill>
                  <a:srgbClr val="282828"/>
                </a:solidFill>
                <a:latin typeface="Arial" panose="020B0604020202020204" pitchFamily="34" charset="0"/>
                <a:ea typeface="MS PGothic"/>
                <a:cs typeface="Arial" panose="020B0604020202020204" pitchFamily="34" charset="0"/>
              </a:rPr>
              <a:t>airline_name</a:t>
            </a:r>
            <a:r>
              <a:rPr lang="en-US" sz="1200" b="1" dirty="0">
                <a:solidFill>
                  <a:srgbClr val="282828"/>
                </a:solidFill>
                <a:latin typeface="Arial" panose="020B0604020202020204" pitchFamily="34" charset="0"/>
                <a:ea typeface="MS PGothic"/>
                <a:cs typeface="Arial" panose="020B0604020202020204" pitchFamily="34" charset="0"/>
              </a:rPr>
              <a:t>)</a:t>
            </a:r>
          </a:p>
          <a:p>
            <a:pPr marL="0" indent="0">
              <a:buNone/>
            </a:pPr>
            <a:r>
              <a:rPr lang="en-US" sz="1200" b="1" dirty="0">
                <a:solidFill>
                  <a:srgbClr val="282828"/>
                </a:solidFill>
                <a:latin typeface="Arial" panose="020B0604020202020204" pitchFamily="34" charset="0"/>
                <a:ea typeface="MS PGothic"/>
                <a:cs typeface="Arial" panose="020B0604020202020204" pitchFamily="34" charset="0"/>
              </a:rPr>
              <a:t>  </a:t>
            </a:r>
          </a:p>
          <a:p>
            <a:pPr marL="0" indent="0">
              <a:buNone/>
            </a:pPr>
            <a:r>
              <a:rPr lang="en-US" sz="1200" b="1" dirty="0">
                <a:solidFill>
                  <a:srgbClr val="282828"/>
                </a:solidFill>
                <a:latin typeface="Arial" panose="020B0604020202020204" pitchFamily="34" charset="0"/>
                <a:ea typeface="MS PGothic"/>
                <a:cs typeface="Arial" panose="020B0604020202020204" pitchFamily="34" charset="0"/>
              </a:rPr>
              <a:t>  # Using </a:t>
            </a:r>
            <a:r>
              <a:rPr lang="en-US" sz="1200" b="1" dirty="0" err="1">
                <a:solidFill>
                  <a:srgbClr val="282828"/>
                </a:solidFill>
                <a:latin typeface="Arial" panose="020B0604020202020204" pitchFamily="34" charset="0"/>
                <a:ea typeface="MS PGothic"/>
                <a:cs typeface="Arial" panose="020B0604020202020204" pitchFamily="34" charset="0"/>
              </a:rPr>
              <a:t>Syuzhet</a:t>
            </a:r>
            <a:r>
              <a:rPr lang="en-US" sz="1200" b="1" dirty="0">
                <a:solidFill>
                  <a:srgbClr val="282828"/>
                </a:solidFill>
                <a:latin typeface="Arial" panose="020B0604020202020204" pitchFamily="34" charset="0"/>
                <a:ea typeface="MS PGothic"/>
                <a:cs typeface="Arial" panose="020B0604020202020204" pitchFamily="34" charset="0"/>
              </a:rPr>
              <a:t> package, determine the sentiment of each passenger Review</a:t>
            </a:r>
          </a:p>
          <a:p>
            <a:pPr marL="0" indent="0">
              <a:buNone/>
            </a:pPr>
            <a:r>
              <a:rPr lang="en-US" sz="1200" b="1" dirty="0">
                <a:solidFill>
                  <a:srgbClr val="282828"/>
                </a:solidFill>
                <a:latin typeface="Arial" panose="020B0604020202020204" pitchFamily="34" charset="0"/>
                <a:ea typeface="MS PGothic"/>
                <a:cs typeface="Arial" panose="020B0604020202020204" pitchFamily="34" charset="0"/>
              </a:rPr>
              <a:t>  </a:t>
            </a:r>
            <a:r>
              <a:rPr lang="en-US" sz="1200" b="1" dirty="0" err="1">
                <a:solidFill>
                  <a:srgbClr val="282828"/>
                </a:solidFill>
                <a:latin typeface="Arial" panose="020B0604020202020204" pitchFamily="34" charset="0"/>
                <a:ea typeface="MS PGothic"/>
                <a:cs typeface="Arial" panose="020B0604020202020204" pitchFamily="34" charset="0"/>
              </a:rPr>
              <a:t>reviews_filtered$sentiment</a:t>
            </a:r>
            <a:r>
              <a:rPr lang="en-US" sz="1200" b="1" dirty="0">
                <a:solidFill>
                  <a:srgbClr val="282828"/>
                </a:solidFill>
                <a:latin typeface="Arial" panose="020B0604020202020204" pitchFamily="34" charset="0"/>
                <a:ea typeface="MS PGothic"/>
                <a:cs typeface="Arial" panose="020B0604020202020204" pitchFamily="34" charset="0"/>
              </a:rPr>
              <a:t> &lt;- </a:t>
            </a:r>
            <a:r>
              <a:rPr lang="en-US" sz="1200" b="1" dirty="0" err="1">
                <a:solidFill>
                  <a:srgbClr val="282828"/>
                </a:solidFill>
                <a:latin typeface="Arial" panose="020B0604020202020204" pitchFamily="34" charset="0"/>
                <a:ea typeface="MS PGothic"/>
                <a:cs typeface="Arial" panose="020B0604020202020204" pitchFamily="34" charset="0"/>
              </a:rPr>
              <a:t>get_sentiment</a:t>
            </a:r>
            <a:r>
              <a:rPr lang="en-US" sz="1200" b="1" dirty="0">
                <a:solidFill>
                  <a:srgbClr val="282828"/>
                </a:solidFill>
                <a:latin typeface="Arial" panose="020B0604020202020204" pitchFamily="34" charset="0"/>
                <a:ea typeface="MS PGothic"/>
                <a:cs typeface="Arial" panose="020B0604020202020204" pitchFamily="34" charset="0"/>
              </a:rPr>
              <a:t>(</a:t>
            </a:r>
            <a:r>
              <a:rPr lang="en-US" sz="1200" b="1" dirty="0" err="1">
                <a:solidFill>
                  <a:srgbClr val="282828"/>
                </a:solidFill>
                <a:latin typeface="Arial" panose="020B0604020202020204" pitchFamily="34" charset="0"/>
                <a:ea typeface="MS PGothic"/>
                <a:cs typeface="Arial" panose="020B0604020202020204" pitchFamily="34" charset="0"/>
              </a:rPr>
              <a:t>reviews_filtered$Review</a:t>
            </a:r>
            <a:r>
              <a:rPr lang="en-US" sz="1200" b="1" dirty="0">
                <a:solidFill>
                  <a:srgbClr val="282828"/>
                </a:solidFill>
                <a:latin typeface="Arial" panose="020B0604020202020204" pitchFamily="34" charset="0"/>
                <a:ea typeface="MS PGothic"/>
                <a:cs typeface="Arial" panose="020B0604020202020204" pitchFamily="34" charset="0"/>
              </a:rPr>
              <a:t>, method = "</a:t>
            </a:r>
            <a:r>
              <a:rPr lang="en-US" sz="1200" b="1" dirty="0" err="1">
                <a:solidFill>
                  <a:srgbClr val="282828"/>
                </a:solidFill>
                <a:latin typeface="Arial" panose="020B0604020202020204" pitchFamily="34" charset="0"/>
                <a:ea typeface="MS PGothic"/>
                <a:cs typeface="Arial" panose="020B0604020202020204" pitchFamily="34" charset="0"/>
              </a:rPr>
              <a:t>syuzhet</a:t>
            </a:r>
            <a:r>
              <a:rPr lang="en-US" sz="1200" b="1" dirty="0">
                <a:solidFill>
                  <a:srgbClr val="282828"/>
                </a:solidFill>
                <a:latin typeface="Arial" panose="020B0604020202020204" pitchFamily="34" charset="0"/>
                <a:ea typeface="MS PGothic"/>
                <a:cs typeface="Arial" panose="020B0604020202020204" pitchFamily="34" charset="0"/>
              </a:rPr>
              <a:t>")</a:t>
            </a:r>
          </a:p>
          <a:p>
            <a:pPr marL="0" indent="0">
              <a:buNone/>
            </a:pPr>
            <a:r>
              <a:rPr lang="en-US" sz="1200" b="1" dirty="0">
                <a:solidFill>
                  <a:srgbClr val="282828"/>
                </a:solidFill>
                <a:latin typeface="Arial" panose="020B0604020202020204" pitchFamily="34" charset="0"/>
                <a:ea typeface="MS PGothic"/>
                <a:cs typeface="Arial" panose="020B0604020202020204" pitchFamily="34" charset="0"/>
              </a:rPr>
              <a:t>  </a:t>
            </a:r>
          </a:p>
          <a:p>
            <a:pPr marL="0" indent="0">
              <a:buNone/>
            </a:pPr>
            <a:r>
              <a:rPr lang="en-US" sz="1200" b="1" dirty="0">
                <a:solidFill>
                  <a:srgbClr val="282828"/>
                </a:solidFill>
                <a:latin typeface="Arial" panose="020B0604020202020204" pitchFamily="34" charset="0"/>
                <a:ea typeface="MS PGothic"/>
                <a:cs typeface="Arial" panose="020B0604020202020204" pitchFamily="34" charset="0"/>
              </a:rPr>
              <a:t>  # To obtain date in Year, month format for analysis</a:t>
            </a:r>
          </a:p>
          <a:p>
            <a:pPr marL="0" indent="0">
              <a:buNone/>
            </a:pPr>
            <a:r>
              <a:rPr lang="en-US" sz="1200" b="1" dirty="0">
                <a:solidFill>
                  <a:srgbClr val="282828"/>
                </a:solidFill>
                <a:latin typeface="Arial" panose="020B0604020202020204" pitchFamily="34" charset="0"/>
                <a:ea typeface="MS PGothic"/>
                <a:cs typeface="Arial" panose="020B0604020202020204" pitchFamily="34" charset="0"/>
              </a:rPr>
              <a:t>  </a:t>
            </a:r>
            <a:r>
              <a:rPr lang="en-US" sz="1200" b="1" dirty="0" err="1">
                <a:solidFill>
                  <a:srgbClr val="282828"/>
                </a:solidFill>
                <a:latin typeface="Arial" panose="020B0604020202020204" pitchFamily="34" charset="0"/>
                <a:ea typeface="MS PGothic"/>
                <a:cs typeface="Arial" panose="020B0604020202020204" pitchFamily="34" charset="0"/>
              </a:rPr>
              <a:t>reviews_filtered$Review.Date</a:t>
            </a:r>
            <a:r>
              <a:rPr lang="en-US" sz="1200" b="1" dirty="0">
                <a:solidFill>
                  <a:srgbClr val="282828"/>
                </a:solidFill>
                <a:latin typeface="Arial" panose="020B0604020202020204" pitchFamily="34" charset="0"/>
                <a:ea typeface="MS PGothic"/>
                <a:cs typeface="Arial" panose="020B0604020202020204" pitchFamily="34" charset="0"/>
              </a:rPr>
              <a:t> &lt;- </a:t>
            </a:r>
            <a:r>
              <a:rPr lang="en-US" sz="1200" b="1" dirty="0" err="1">
                <a:solidFill>
                  <a:srgbClr val="282828"/>
                </a:solidFill>
                <a:latin typeface="Arial" panose="020B0604020202020204" pitchFamily="34" charset="0"/>
                <a:ea typeface="MS PGothic"/>
                <a:cs typeface="Arial" panose="020B0604020202020204" pitchFamily="34" charset="0"/>
              </a:rPr>
              <a:t>as.Date</a:t>
            </a:r>
            <a:r>
              <a:rPr lang="en-US" sz="1200" b="1" dirty="0">
                <a:solidFill>
                  <a:srgbClr val="282828"/>
                </a:solidFill>
                <a:latin typeface="Arial" panose="020B0604020202020204" pitchFamily="34" charset="0"/>
                <a:ea typeface="MS PGothic"/>
                <a:cs typeface="Arial" panose="020B0604020202020204" pitchFamily="34" charset="0"/>
              </a:rPr>
              <a:t>(</a:t>
            </a:r>
            <a:r>
              <a:rPr lang="en-US" sz="1200" b="1" dirty="0" err="1">
                <a:solidFill>
                  <a:srgbClr val="282828"/>
                </a:solidFill>
                <a:latin typeface="Arial" panose="020B0604020202020204" pitchFamily="34" charset="0"/>
                <a:ea typeface="MS PGothic"/>
                <a:cs typeface="Arial" panose="020B0604020202020204" pitchFamily="34" charset="0"/>
              </a:rPr>
              <a:t>reviews_filtered$Review.Date</a:t>
            </a:r>
            <a:r>
              <a:rPr lang="en-US" sz="1200" b="1" dirty="0">
                <a:solidFill>
                  <a:srgbClr val="282828"/>
                </a:solidFill>
                <a:latin typeface="Arial" panose="020B0604020202020204" pitchFamily="34" charset="0"/>
                <a:ea typeface="MS PGothic"/>
                <a:cs typeface="Arial" panose="020B0604020202020204" pitchFamily="34" charset="0"/>
              </a:rPr>
              <a:t>, format = "%d-%b-%y")</a:t>
            </a:r>
          </a:p>
          <a:p>
            <a:pPr marL="0" indent="0">
              <a:buNone/>
            </a:pPr>
            <a:r>
              <a:rPr lang="en-US" sz="1200" b="1" dirty="0">
                <a:solidFill>
                  <a:srgbClr val="282828"/>
                </a:solidFill>
                <a:latin typeface="Arial" panose="020B0604020202020204" pitchFamily="34" charset="0"/>
                <a:ea typeface="MS PGothic"/>
                <a:cs typeface="Arial" panose="020B0604020202020204" pitchFamily="34" charset="0"/>
              </a:rPr>
              <a:t>  </a:t>
            </a:r>
            <a:r>
              <a:rPr lang="en-US" sz="1200" b="1" dirty="0" err="1">
                <a:solidFill>
                  <a:srgbClr val="282828"/>
                </a:solidFill>
                <a:latin typeface="Arial" panose="020B0604020202020204" pitchFamily="34" charset="0"/>
                <a:ea typeface="MS PGothic"/>
                <a:cs typeface="Arial" panose="020B0604020202020204" pitchFamily="34" charset="0"/>
              </a:rPr>
              <a:t>reviews_filtered$Year</a:t>
            </a:r>
            <a:r>
              <a:rPr lang="en-US" sz="1200" b="1" dirty="0">
                <a:solidFill>
                  <a:srgbClr val="282828"/>
                </a:solidFill>
                <a:latin typeface="Arial" panose="020B0604020202020204" pitchFamily="34" charset="0"/>
                <a:ea typeface="MS PGothic"/>
                <a:cs typeface="Arial" panose="020B0604020202020204" pitchFamily="34" charset="0"/>
              </a:rPr>
              <a:t> &lt;- year(</a:t>
            </a:r>
            <a:r>
              <a:rPr lang="en-US" sz="1200" b="1" dirty="0" err="1">
                <a:solidFill>
                  <a:srgbClr val="282828"/>
                </a:solidFill>
                <a:latin typeface="Arial" panose="020B0604020202020204" pitchFamily="34" charset="0"/>
                <a:ea typeface="MS PGothic"/>
                <a:cs typeface="Arial" panose="020B0604020202020204" pitchFamily="34" charset="0"/>
              </a:rPr>
              <a:t>reviews_filtered$Review.Date</a:t>
            </a:r>
            <a:r>
              <a:rPr lang="en-US" sz="1200" b="1" dirty="0">
                <a:solidFill>
                  <a:srgbClr val="282828"/>
                </a:solidFill>
                <a:latin typeface="Arial" panose="020B0604020202020204" pitchFamily="34" charset="0"/>
                <a:ea typeface="MS PGothic"/>
                <a:cs typeface="Arial" panose="020B0604020202020204" pitchFamily="34" charset="0"/>
              </a:rPr>
              <a:t>)</a:t>
            </a:r>
          </a:p>
          <a:p>
            <a:pPr marL="0" indent="0">
              <a:buNone/>
            </a:pPr>
            <a:r>
              <a:rPr lang="en-US" sz="1200" b="1" dirty="0">
                <a:solidFill>
                  <a:srgbClr val="282828"/>
                </a:solidFill>
                <a:latin typeface="Arial" panose="020B0604020202020204" pitchFamily="34" charset="0"/>
                <a:ea typeface="MS PGothic"/>
                <a:cs typeface="Arial" panose="020B0604020202020204" pitchFamily="34" charset="0"/>
              </a:rPr>
              <a:t>  </a:t>
            </a:r>
            <a:r>
              <a:rPr lang="en-US" sz="1200" b="1" dirty="0" err="1">
                <a:solidFill>
                  <a:srgbClr val="282828"/>
                </a:solidFill>
                <a:latin typeface="Arial" panose="020B0604020202020204" pitchFamily="34" charset="0"/>
                <a:ea typeface="MS PGothic"/>
                <a:cs typeface="Arial" panose="020B0604020202020204" pitchFamily="34" charset="0"/>
              </a:rPr>
              <a:t>reviews_filtered$Month</a:t>
            </a:r>
            <a:r>
              <a:rPr lang="en-US" sz="1200" b="1" dirty="0">
                <a:solidFill>
                  <a:srgbClr val="282828"/>
                </a:solidFill>
                <a:latin typeface="Arial" panose="020B0604020202020204" pitchFamily="34" charset="0"/>
                <a:ea typeface="MS PGothic"/>
                <a:cs typeface="Arial" panose="020B0604020202020204" pitchFamily="34" charset="0"/>
              </a:rPr>
              <a:t> &lt;- month(</a:t>
            </a:r>
            <a:r>
              <a:rPr lang="en-US" sz="1200" b="1" dirty="0" err="1">
                <a:solidFill>
                  <a:srgbClr val="282828"/>
                </a:solidFill>
                <a:latin typeface="Arial" panose="020B0604020202020204" pitchFamily="34" charset="0"/>
                <a:ea typeface="MS PGothic"/>
                <a:cs typeface="Arial" panose="020B0604020202020204" pitchFamily="34" charset="0"/>
              </a:rPr>
              <a:t>reviews_filtered$Review.Date</a:t>
            </a:r>
            <a:r>
              <a:rPr lang="en-US" sz="1200" b="1" dirty="0">
                <a:solidFill>
                  <a:srgbClr val="282828"/>
                </a:solidFill>
                <a:latin typeface="Arial" panose="020B0604020202020204" pitchFamily="34" charset="0"/>
                <a:ea typeface="MS PGothic"/>
                <a:cs typeface="Arial" panose="020B0604020202020204" pitchFamily="34" charset="0"/>
              </a:rPr>
              <a:t>)</a:t>
            </a:r>
          </a:p>
          <a:p>
            <a:pPr marL="0" indent="0">
              <a:buNone/>
            </a:pPr>
            <a:r>
              <a:rPr lang="en-US" sz="1200" b="1" dirty="0">
                <a:solidFill>
                  <a:srgbClr val="282828"/>
                </a:solidFill>
                <a:latin typeface="Arial" panose="020B0604020202020204" pitchFamily="34" charset="0"/>
                <a:ea typeface="MS PGothic"/>
                <a:cs typeface="Arial" panose="020B0604020202020204" pitchFamily="34" charset="0"/>
              </a:rPr>
              <a:t>  </a:t>
            </a:r>
            <a:r>
              <a:rPr lang="en-US" sz="1200" b="1" dirty="0" err="1">
                <a:solidFill>
                  <a:srgbClr val="282828"/>
                </a:solidFill>
                <a:latin typeface="Arial" panose="020B0604020202020204" pitchFamily="34" charset="0"/>
                <a:ea typeface="MS PGothic"/>
                <a:cs typeface="Arial" panose="020B0604020202020204" pitchFamily="34" charset="0"/>
              </a:rPr>
              <a:t>reviews_filtered$Mentioned_Luggage</a:t>
            </a:r>
            <a:r>
              <a:rPr lang="en-US" sz="1200" b="1" dirty="0">
                <a:solidFill>
                  <a:srgbClr val="282828"/>
                </a:solidFill>
                <a:latin typeface="Arial" panose="020B0604020202020204" pitchFamily="34" charset="0"/>
                <a:ea typeface="MS PGothic"/>
                <a:cs typeface="Arial" panose="020B0604020202020204" pitchFamily="34" charset="0"/>
              </a:rPr>
              <a:t> &lt;- </a:t>
            </a:r>
            <a:r>
              <a:rPr lang="en-US" sz="1200" b="1" dirty="0" err="1">
                <a:solidFill>
                  <a:srgbClr val="282828"/>
                </a:solidFill>
                <a:latin typeface="Arial" panose="020B0604020202020204" pitchFamily="34" charset="0"/>
                <a:ea typeface="MS PGothic"/>
                <a:cs typeface="Arial" panose="020B0604020202020204" pitchFamily="34" charset="0"/>
              </a:rPr>
              <a:t>as.integer</a:t>
            </a:r>
            <a:r>
              <a:rPr lang="en-US" sz="1200" b="1" dirty="0">
                <a:solidFill>
                  <a:srgbClr val="282828"/>
                </a:solidFill>
                <a:latin typeface="Arial" panose="020B0604020202020204" pitchFamily="34" charset="0"/>
                <a:ea typeface="MS PGothic"/>
                <a:cs typeface="Arial" panose="020B0604020202020204" pitchFamily="34" charset="0"/>
              </a:rPr>
              <a:t>(</a:t>
            </a:r>
            <a:r>
              <a:rPr lang="en-US" sz="1200" b="1" dirty="0" err="1">
                <a:solidFill>
                  <a:srgbClr val="282828"/>
                </a:solidFill>
                <a:latin typeface="Arial" panose="020B0604020202020204" pitchFamily="34" charset="0"/>
                <a:ea typeface="MS PGothic"/>
                <a:cs typeface="Arial" panose="020B0604020202020204" pitchFamily="34" charset="0"/>
              </a:rPr>
              <a:t>grepl</a:t>
            </a:r>
            <a:r>
              <a:rPr lang="en-US" sz="1200" b="1" dirty="0">
                <a:solidFill>
                  <a:srgbClr val="282828"/>
                </a:solidFill>
                <a:latin typeface="Arial" panose="020B0604020202020204" pitchFamily="34" charset="0"/>
                <a:ea typeface="MS PGothic"/>
                <a:cs typeface="Arial" panose="020B0604020202020204" pitchFamily="34" charset="0"/>
              </a:rPr>
              <a:t>("luggage", </a:t>
            </a:r>
            <a:r>
              <a:rPr lang="en-US" sz="1200" b="1" dirty="0" err="1">
                <a:solidFill>
                  <a:srgbClr val="282828"/>
                </a:solidFill>
                <a:latin typeface="Arial" panose="020B0604020202020204" pitchFamily="34" charset="0"/>
                <a:ea typeface="MS PGothic"/>
                <a:cs typeface="Arial" panose="020B0604020202020204" pitchFamily="34" charset="0"/>
              </a:rPr>
              <a:t>tolower</a:t>
            </a:r>
            <a:r>
              <a:rPr lang="en-US" sz="1200" b="1" dirty="0">
                <a:solidFill>
                  <a:srgbClr val="282828"/>
                </a:solidFill>
                <a:latin typeface="Arial" panose="020B0604020202020204" pitchFamily="34" charset="0"/>
                <a:ea typeface="MS PGothic"/>
                <a:cs typeface="Arial" panose="020B0604020202020204" pitchFamily="34" charset="0"/>
              </a:rPr>
              <a:t>(</a:t>
            </a:r>
            <a:r>
              <a:rPr lang="en-US" sz="1200" b="1" dirty="0" err="1">
                <a:solidFill>
                  <a:srgbClr val="282828"/>
                </a:solidFill>
                <a:latin typeface="Arial" panose="020B0604020202020204" pitchFamily="34" charset="0"/>
                <a:ea typeface="MS PGothic"/>
                <a:cs typeface="Arial" panose="020B0604020202020204" pitchFamily="34" charset="0"/>
              </a:rPr>
              <a:t>reviews_filtered$Review</a:t>
            </a:r>
            <a:r>
              <a:rPr lang="en-US" sz="1200" b="1" dirty="0">
                <a:solidFill>
                  <a:srgbClr val="282828"/>
                </a:solidFill>
                <a:latin typeface="Arial" panose="020B0604020202020204" pitchFamily="34" charset="0"/>
                <a:ea typeface="MS PGothic"/>
                <a:cs typeface="Arial" panose="020B0604020202020204" pitchFamily="34" charset="0"/>
              </a:rPr>
              <a:t>)))</a:t>
            </a:r>
          </a:p>
          <a:p>
            <a:pPr marL="0" indent="0">
              <a:buNone/>
            </a:pPr>
            <a:r>
              <a:rPr lang="en-US" sz="1200" b="1" dirty="0">
                <a:solidFill>
                  <a:srgbClr val="282828"/>
                </a:solidFill>
                <a:latin typeface="Arial" panose="020B0604020202020204" pitchFamily="34" charset="0"/>
                <a:ea typeface="MS PGothic"/>
                <a:cs typeface="Arial" panose="020B0604020202020204" pitchFamily="34" charset="0"/>
              </a:rPr>
              <a:t>  return(</a:t>
            </a:r>
            <a:r>
              <a:rPr lang="en-US" sz="1200" b="1" dirty="0" err="1">
                <a:solidFill>
                  <a:srgbClr val="282828"/>
                </a:solidFill>
                <a:latin typeface="Arial" panose="020B0604020202020204" pitchFamily="34" charset="0"/>
                <a:ea typeface="MS PGothic"/>
                <a:cs typeface="Arial" panose="020B0604020202020204" pitchFamily="34" charset="0"/>
              </a:rPr>
              <a:t>reviews_filtered</a:t>
            </a:r>
            <a:r>
              <a:rPr lang="en-US" sz="1200" b="1" dirty="0">
                <a:solidFill>
                  <a:srgbClr val="282828"/>
                </a:solidFill>
                <a:latin typeface="Arial" panose="020B0604020202020204" pitchFamily="34" charset="0"/>
                <a:ea typeface="MS PGothic"/>
                <a:cs typeface="Arial" panose="020B0604020202020204" pitchFamily="34" charset="0"/>
              </a:rPr>
              <a:t>)</a:t>
            </a:r>
            <a:endParaRPr lang="en-US" sz="900" b="1" dirty="0">
              <a:solidFill>
                <a:srgbClr val="282828"/>
              </a:solidFill>
              <a:latin typeface="Arial" panose="020B0604020202020204" pitchFamily="34" charset="0"/>
              <a:ea typeface="MS PGothic"/>
              <a:cs typeface="Arial" panose="020B0604020202020204" pitchFamily="34" charset="0"/>
            </a:endParaRPr>
          </a:p>
        </p:txBody>
      </p:sp>
    </p:spTree>
    <p:extLst>
      <p:ext uri="{BB962C8B-B14F-4D97-AF65-F5344CB8AC3E}">
        <p14:creationId xmlns:p14="http://schemas.microsoft.com/office/powerpoint/2010/main" val="51879864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FEA1B-74AA-2573-B39B-732262C4ECBE}"/>
              </a:ext>
            </a:extLst>
          </p:cNvPr>
          <p:cNvSpPr>
            <a:spLocks noGrp="1"/>
          </p:cNvSpPr>
          <p:nvPr>
            <p:ph type="title"/>
          </p:nvPr>
        </p:nvSpPr>
        <p:spPr/>
        <p:txBody>
          <a:bodyPr/>
          <a:lstStyle/>
          <a:p>
            <a:pPr algn="ctr"/>
            <a:r>
              <a:rPr lang="en-US" sz="2800" dirty="0">
                <a:solidFill>
                  <a:srgbClr val="282828"/>
                </a:solidFill>
                <a:ea typeface="MS PGothic"/>
              </a:rPr>
              <a:t>Software – Part 2 </a:t>
            </a:r>
            <a:r>
              <a:rPr lang="en-US" sz="3200" dirty="0"/>
              <a:t> </a:t>
            </a:r>
            <a:r>
              <a:rPr lang="en-US" sz="2800" dirty="0"/>
              <a:t>– [Code snippet]</a:t>
            </a:r>
            <a:endParaRPr lang="en-US" dirty="0"/>
          </a:p>
        </p:txBody>
      </p:sp>
      <p:sp>
        <p:nvSpPr>
          <p:cNvPr id="3" name="Content Placeholder 2">
            <a:extLst>
              <a:ext uri="{FF2B5EF4-FFF2-40B4-BE49-F238E27FC236}">
                <a16:creationId xmlns:a16="http://schemas.microsoft.com/office/drawing/2014/main" id="{CECA3CD3-7375-A330-4362-DAA48A76C4F9}"/>
              </a:ext>
            </a:extLst>
          </p:cNvPr>
          <p:cNvSpPr>
            <a:spLocks noGrp="1"/>
          </p:cNvSpPr>
          <p:nvPr>
            <p:ph idx="1"/>
          </p:nvPr>
        </p:nvSpPr>
        <p:spPr>
          <a:xfrm>
            <a:off x="237817" y="1386348"/>
            <a:ext cx="8668365" cy="4871884"/>
          </a:xfrm>
        </p:spPr>
        <p:txBody>
          <a:bodyPr/>
          <a:lstStyle/>
          <a:p>
            <a:pPr marL="0" indent="0">
              <a:buNone/>
            </a:pPr>
            <a:r>
              <a:rPr lang="en-US" sz="1600" dirty="0">
                <a:latin typeface="Times New Roman" panose="02020603050405020304" pitchFamily="18" charset="0"/>
                <a:cs typeface="Times New Roman" panose="02020603050405020304" pitchFamily="18" charset="0"/>
              </a:rPr>
              <a:t>Then we found out how Luggage was being mentioned with negative sentiment over the Years and found an Increasing negative sentiment trend over the years only for United Airlines:</a:t>
            </a:r>
          </a:p>
          <a:p>
            <a:pPr marL="0" indent="0">
              <a:buNone/>
            </a:pPr>
            <a:r>
              <a:rPr lang="en-US" sz="1200" b="1" dirty="0">
                <a:latin typeface="Arial" panose="020B0604020202020204" pitchFamily="34" charset="0"/>
                <a:cs typeface="Arial" panose="020B0604020202020204" pitchFamily="34" charset="0"/>
              </a:rPr>
              <a:t># Function to count the "luggage" mentions in Reviews</a:t>
            </a:r>
          </a:p>
          <a:p>
            <a:pPr marL="0" indent="0">
              <a:buNone/>
            </a:pPr>
            <a:r>
              <a:rPr lang="en-US" sz="1200" b="1" dirty="0" err="1">
                <a:latin typeface="Arial" panose="020B0604020202020204" pitchFamily="34" charset="0"/>
                <a:cs typeface="Arial" panose="020B0604020202020204" pitchFamily="34" charset="0"/>
              </a:rPr>
              <a:t>analyze_luggage_mentions</a:t>
            </a:r>
            <a:r>
              <a:rPr lang="en-US" sz="1200" b="1" dirty="0">
                <a:latin typeface="Arial" panose="020B0604020202020204" pitchFamily="34" charset="0"/>
                <a:cs typeface="Arial" panose="020B0604020202020204" pitchFamily="34" charset="0"/>
              </a:rPr>
              <a:t> &lt;- function(data, </a:t>
            </a:r>
            <a:r>
              <a:rPr lang="en-US" sz="1200" b="1" dirty="0" err="1">
                <a:latin typeface="Arial" panose="020B0604020202020204" pitchFamily="34" charset="0"/>
                <a:cs typeface="Arial" panose="020B0604020202020204" pitchFamily="34" charset="0"/>
              </a:rPr>
              <a:t>airline_name</a:t>
            </a:r>
            <a:r>
              <a:rPr lang="en-US" sz="1200" b="1" dirty="0">
                <a:latin typeface="Arial" panose="020B0604020202020204" pitchFamily="34" charset="0"/>
                <a:cs typeface="Arial" panose="020B0604020202020204" pitchFamily="34" charset="0"/>
              </a:rPr>
              <a:t>, color) {</a:t>
            </a:r>
          </a:p>
          <a:p>
            <a:pPr marL="0" indent="0">
              <a:buNone/>
            </a:pP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luggage_mentions</a:t>
            </a:r>
            <a:r>
              <a:rPr lang="en-US" sz="1200" b="1" dirty="0">
                <a:latin typeface="Arial" panose="020B0604020202020204" pitchFamily="34" charset="0"/>
                <a:cs typeface="Arial" panose="020B0604020202020204" pitchFamily="34" charset="0"/>
              </a:rPr>
              <a:t> &lt;- data[grep("luggage", </a:t>
            </a:r>
            <a:r>
              <a:rPr lang="en-US" sz="1200" b="1" dirty="0" err="1">
                <a:latin typeface="Arial" panose="020B0604020202020204" pitchFamily="34" charset="0"/>
                <a:cs typeface="Arial" panose="020B0604020202020204" pitchFamily="34" charset="0"/>
              </a:rPr>
              <a:t>data$Review</a:t>
            </a: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ignore.case</a:t>
            </a:r>
            <a:r>
              <a:rPr lang="en-US" sz="1200" b="1" dirty="0">
                <a:latin typeface="Arial" panose="020B0604020202020204" pitchFamily="34" charset="0"/>
                <a:cs typeface="Arial" panose="020B0604020202020204" pitchFamily="34" charset="0"/>
              </a:rPr>
              <a:t> = TRUE), ]</a:t>
            </a:r>
          </a:p>
          <a:p>
            <a:pPr marL="0" indent="0">
              <a:buNone/>
            </a:pP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luggage_count</a:t>
            </a:r>
            <a:r>
              <a:rPr lang="en-US" sz="1200" b="1" dirty="0">
                <a:latin typeface="Arial" panose="020B0604020202020204" pitchFamily="34" charset="0"/>
                <a:cs typeface="Arial" panose="020B0604020202020204" pitchFamily="34" charset="0"/>
              </a:rPr>
              <a:t> &lt;- </a:t>
            </a:r>
            <a:r>
              <a:rPr lang="en-US" sz="1200" b="1" dirty="0" err="1">
                <a:latin typeface="Arial" panose="020B0604020202020204" pitchFamily="34" charset="0"/>
                <a:cs typeface="Arial" panose="020B0604020202020204" pitchFamily="34" charset="0"/>
              </a:rPr>
              <a:t>luggage_mentions</a:t>
            </a:r>
            <a:r>
              <a:rPr lang="en-US" sz="1200" b="1" dirty="0">
                <a:latin typeface="Arial" panose="020B0604020202020204" pitchFamily="34" charset="0"/>
                <a:cs typeface="Arial" panose="020B0604020202020204" pitchFamily="34" charset="0"/>
              </a:rPr>
              <a:t> %&gt;%</a:t>
            </a:r>
          </a:p>
          <a:p>
            <a:pPr marL="0" indent="0">
              <a:buNone/>
            </a:pPr>
            <a:r>
              <a:rPr lang="en-US" sz="1200" b="1" dirty="0">
                <a:latin typeface="Arial" panose="020B0604020202020204" pitchFamily="34" charset="0"/>
                <a:cs typeface="Arial" panose="020B0604020202020204" pitchFamily="34" charset="0"/>
              </a:rPr>
              <a:t>    filter(sentiment &lt; 0) %&gt;%</a:t>
            </a:r>
          </a:p>
          <a:p>
            <a:pPr marL="0" indent="0">
              <a:buNone/>
            </a:pP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group_by</a:t>
            </a:r>
            <a:r>
              <a:rPr lang="en-US" sz="1200" b="1" dirty="0">
                <a:latin typeface="Arial" panose="020B0604020202020204" pitchFamily="34" charset="0"/>
                <a:cs typeface="Arial" panose="020B0604020202020204" pitchFamily="34" charset="0"/>
              </a:rPr>
              <a:t>(Year) %&gt;%</a:t>
            </a:r>
          </a:p>
          <a:p>
            <a:pPr marL="0" indent="0">
              <a:buNone/>
            </a:pP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summarise</a:t>
            </a:r>
            <a:r>
              <a:rPr lang="en-US" sz="1200" b="1" dirty="0">
                <a:latin typeface="Arial" panose="020B0604020202020204" pitchFamily="34" charset="0"/>
                <a:cs typeface="Arial" panose="020B0604020202020204" pitchFamily="34" charset="0"/>
              </a:rPr>
              <a:t>(Count = n())</a:t>
            </a:r>
          </a:p>
          <a:p>
            <a:pPr marL="0" indent="0">
              <a:buNone/>
            </a:pPr>
            <a:endParaRPr lang="en-US" sz="1200" b="1" dirty="0">
              <a:latin typeface="Arial" panose="020B0604020202020204" pitchFamily="34" charset="0"/>
              <a:cs typeface="Arial" panose="020B0604020202020204" pitchFamily="34" charset="0"/>
            </a:endParaRPr>
          </a:p>
          <a:p>
            <a:pPr marL="0" indent="0">
              <a:buNone/>
            </a:pPr>
            <a:r>
              <a:rPr lang="en-US" sz="1200" b="1" dirty="0">
                <a:latin typeface="Arial" panose="020B0604020202020204" pitchFamily="34" charset="0"/>
                <a:cs typeface="Arial" panose="020B0604020202020204" pitchFamily="34" charset="0"/>
              </a:rPr>
              <a:t>  # Plot the Number of Times 'Luggage' Was Mentioned Negatively Per Year Over Time</a:t>
            </a:r>
          </a:p>
          <a:p>
            <a:pPr marL="0" indent="0">
              <a:buNone/>
            </a:pP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ggplot</a:t>
            </a:r>
            <a:r>
              <a:rPr lang="en-US" sz="1200" b="1" dirty="0">
                <a:latin typeface="Arial" panose="020B0604020202020204" pitchFamily="34" charset="0"/>
                <a:cs typeface="Arial" panose="020B0604020202020204" pitchFamily="34" charset="0"/>
              </a:rPr>
              <a:t>(</a:t>
            </a:r>
            <a:r>
              <a:rPr lang="en-US" sz="1200" b="1" dirty="0" err="1">
                <a:latin typeface="Arial" panose="020B0604020202020204" pitchFamily="34" charset="0"/>
                <a:cs typeface="Arial" panose="020B0604020202020204" pitchFamily="34" charset="0"/>
              </a:rPr>
              <a:t>luggage_count</a:t>
            </a: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aes</a:t>
            </a:r>
            <a:r>
              <a:rPr lang="en-US" sz="1200" b="1" dirty="0">
                <a:latin typeface="Arial" panose="020B0604020202020204" pitchFamily="34" charset="0"/>
                <a:cs typeface="Arial" panose="020B0604020202020204" pitchFamily="34" charset="0"/>
              </a:rPr>
              <a:t>(x = interaction(Year), y = Count)) +</a:t>
            </a:r>
          </a:p>
          <a:p>
            <a:pPr marL="0" indent="0">
              <a:buNone/>
            </a:pP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geom_bar</a:t>
            </a:r>
            <a:r>
              <a:rPr lang="en-US" sz="1200" b="1" dirty="0">
                <a:latin typeface="Arial" panose="020B0604020202020204" pitchFamily="34" charset="0"/>
                <a:cs typeface="Arial" panose="020B0604020202020204" pitchFamily="34" charset="0"/>
              </a:rPr>
              <a:t>(stat = "identity", fill = color) +</a:t>
            </a:r>
          </a:p>
          <a:p>
            <a:pPr marL="0" indent="0">
              <a:buNone/>
            </a:pPr>
            <a:r>
              <a:rPr lang="en-US" sz="1200" b="1" dirty="0">
                <a:latin typeface="Arial" panose="020B0604020202020204" pitchFamily="34" charset="0"/>
                <a:cs typeface="Arial" panose="020B0604020202020204" pitchFamily="34" charset="0"/>
              </a:rPr>
              <a:t>    theme(</a:t>
            </a:r>
            <a:r>
              <a:rPr lang="en-US" sz="1200" b="1" dirty="0" err="1">
                <a:latin typeface="Arial" panose="020B0604020202020204" pitchFamily="34" charset="0"/>
                <a:cs typeface="Arial" panose="020B0604020202020204" pitchFamily="34" charset="0"/>
              </a:rPr>
              <a:t>axis.text.x</a:t>
            </a:r>
            <a:r>
              <a:rPr lang="en-US" sz="1200" b="1" dirty="0">
                <a:latin typeface="Arial" panose="020B0604020202020204" pitchFamily="34" charset="0"/>
                <a:cs typeface="Arial" panose="020B0604020202020204" pitchFamily="34" charset="0"/>
              </a:rPr>
              <a:t> = </a:t>
            </a:r>
            <a:r>
              <a:rPr lang="en-US" sz="1200" b="1" dirty="0" err="1">
                <a:latin typeface="Arial" panose="020B0604020202020204" pitchFamily="34" charset="0"/>
                <a:cs typeface="Arial" panose="020B0604020202020204" pitchFamily="34" charset="0"/>
              </a:rPr>
              <a:t>element_text</a:t>
            </a:r>
            <a:r>
              <a:rPr lang="en-US" sz="1200" b="1" dirty="0">
                <a:latin typeface="Arial" panose="020B0604020202020204" pitchFamily="34" charset="0"/>
                <a:cs typeface="Arial" panose="020B0604020202020204" pitchFamily="34" charset="0"/>
              </a:rPr>
              <a:t>(angle = 90, </a:t>
            </a:r>
            <a:r>
              <a:rPr lang="en-US" sz="1200" b="1" dirty="0" err="1">
                <a:latin typeface="Arial" panose="020B0604020202020204" pitchFamily="34" charset="0"/>
                <a:cs typeface="Arial" panose="020B0604020202020204" pitchFamily="34" charset="0"/>
              </a:rPr>
              <a:t>hjust</a:t>
            </a:r>
            <a:r>
              <a:rPr lang="en-US" sz="1200" b="1" dirty="0">
                <a:latin typeface="Arial" panose="020B0604020202020204" pitchFamily="34" charset="0"/>
                <a:cs typeface="Arial" panose="020B0604020202020204" pitchFamily="34" charset="0"/>
              </a:rPr>
              <a:t> = 1)) +</a:t>
            </a:r>
          </a:p>
          <a:p>
            <a:pPr marL="0" indent="0">
              <a:buNone/>
            </a:pPr>
            <a:r>
              <a:rPr lang="en-US" sz="1200" b="1" dirty="0">
                <a:latin typeface="Arial" panose="020B0604020202020204" pitchFamily="34" charset="0"/>
                <a:cs typeface="Arial" panose="020B0604020202020204" pitchFamily="34" charset="0"/>
              </a:rPr>
              <a:t>    labs(title = paste("Number of Times 'Luggage' Was Mentioned Negatively Per Year Over Time for", </a:t>
            </a:r>
            <a:r>
              <a:rPr lang="en-US" sz="1200" b="1" dirty="0" err="1">
                <a:latin typeface="Arial" panose="020B0604020202020204" pitchFamily="34" charset="0"/>
                <a:cs typeface="Arial" panose="020B0604020202020204" pitchFamily="34" charset="0"/>
              </a:rPr>
              <a:t>airline_name</a:t>
            </a:r>
            <a:r>
              <a:rPr lang="en-US" sz="1200" b="1" dirty="0">
                <a:latin typeface="Arial" panose="020B0604020202020204" pitchFamily="34" charset="0"/>
                <a:cs typeface="Arial" panose="020B0604020202020204" pitchFamily="34" charset="0"/>
              </a:rPr>
              <a:t>),</a:t>
            </a:r>
          </a:p>
          <a:p>
            <a:pPr marL="0" indent="0">
              <a:buNone/>
            </a:pPr>
            <a:r>
              <a:rPr lang="en-US" sz="1200" b="1" dirty="0">
                <a:latin typeface="Arial" panose="020B0604020202020204" pitchFamily="34" charset="0"/>
                <a:cs typeface="Arial" panose="020B0604020202020204" pitchFamily="34" charset="0"/>
              </a:rPr>
              <a:t>         x = "Year and Month",</a:t>
            </a:r>
          </a:p>
          <a:p>
            <a:pPr marL="0" indent="0">
              <a:buNone/>
            </a:pPr>
            <a:r>
              <a:rPr lang="en-US" sz="1200" b="1" dirty="0">
                <a:latin typeface="Arial" panose="020B0604020202020204" pitchFamily="34" charset="0"/>
                <a:cs typeface="Arial" panose="020B0604020202020204" pitchFamily="34" charset="0"/>
              </a:rPr>
              <a:t>         y = "Number of Mentions")</a:t>
            </a:r>
          </a:p>
          <a:p>
            <a:pPr marL="0" indent="0">
              <a:buNone/>
            </a:pPr>
            <a:r>
              <a:rPr lang="en-US" sz="1200" b="1" dirty="0">
                <a:latin typeface="Arial" panose="020B0604020202020204" pitchFamily="34" charset="0"/>
                <a:cs typeface="Arial" panose="020B0604020202020204" pitchFamily="34" charset="0"/>
              </a:rPr>
              <a:t>}</a:t>
            </a:r>
          </a:p>
        </p:txBody>
      </p:sp>
      <p:sp>
        <p:nvSpPr>
          <p:cNvPr id="4" name="Slide Number Placeholder 3">
            <a:extLst>
              <a:ext uri="{FF2B5EF4-FFF2-40B4-BE49-F238E27FC236}">
                <a16:creationId xmlns:a16="http://schemas.microsoft.com/office/drawing/2014/main" id="{AD0E9601-D69B-BD79-A31D-CB48696DA64E}"/>
              </a:ext>
            </a:extLst>
          </p:cNvPr>
          <p:cNvSpPr>
            <a:spLocks noGrp="1"/>
          </p:cNvSpPr>
          <p:nvPr>
            <p:ph type="sldNum" sz="quarter" idx="10"/>
          </p:nvPr>
        </p:nvSpPr>
        <p:spPr/>
        <p:txBody>
          <a:bodyPr/>
          <a:lstStyle/>
          <a:p>
            <a:fld id="{63708BC1-09D1-40E9-A8FE-A423E6CF6A18}" type="slidenum">
              <a:rPr lang="en-US" smtClean="0"/>
              <a:pPr/>
              <a:t>12</a:t>
            </a:fld>
            <a:endParaRPr lang="en-US"/>
          </a:p>
        </p:txBody>
      </p:sp>
    </p:spTree>
    <p:extLst>
      <p:ext uri="{BB962C8B-B14F-4D97-AF65-F5344CB8AC3E}">
        <p14:creationId xmlns:p14="http://schemas.microsoft.com/office/powerpoint/2010/main" val="359235391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FEA1B-74AA-2573-B39B-732262C4ECBE}"/>
              </a:ext>
            </a:extLst>
          </p:cNvPr>
          <p:cNvSpPr>
            <a:spLocks noGrp="1"/>
          </p:cNvSpPr>
          <p:nvPr>
            <p:ph type="title"/>
          </p:nvPr>
        </p:nvSpPr>
        <p:spPr>
          <a:xfrm>
            <a:off x="685799" y="282677"/>
            <a:ext cx="7772400" cy="990600"/>
          </a:xfrm>
        </p:spPr>
        <p:txBody>
          <a:bodyPr/>
          <a:lstStyle/>
          <a:p>
            <a:pPr algn="ctr"/>
            <a:r>
              <a:rPr lang="en-US" sz="2800" dirty="0">
                <a:solidFill>
                  <a:srgbClr val="282828"/>
                </a:solidFill>
                <a:ea typeface="MS PGothic"/>
              </a:rPr>
              <a:t>Software – Part 3 </a:t>
            </a:r>
            <a:r>
              <a:rPr lang="en-US" sz="2000" dirty="0">
                <a:solidFill>
                  <a:srgbClr val="282828"/>
                </a:solidFill>
                <a:ea typeface="MS PGothic"/>
              </a:rPr>
              <a:t>(Luggage mentions over the Years for United Airlines) </a:t>
            </a:r>
            <a:r>
              <a:rPr lang="en-US" sz="2400" dirty="0"/>
              <a:t>–</a:t>
            </a:r>
            <a:r>
              <a:rPr lang="en-US" sz="2000" dirty="0"/>
              <a:t> [Screenshot from R]</a:t>
            </a:r>
            <a:endParaRPr lang="en-US" dirty="0"/>
          </a:p>
        </p:txBody>
      </p:sp>
      <p:sp>
        <p:nvSpPr>
          <p:cNvPr id="4" name="Slide Number Placeholder 3">
            <a:extLst>
              <a:ext uri="{FF2B5EF4-FFF2-40B4-BE49-F238E27FC236}">
                <a16:creationId xmlns:a16="http://schemas.microsoft.com/office/drawing/2014/main" id="{AD0E9601-D69B-BD79-A31D-CB48696DA64E}"/>
              </a:ext>
            </a:extLst>
          </p:cNvPr>
          <p:cNvSpPr>
            <a:spLocks noGrp="1"/>
          </p:cNvSpPr>
          <p:nvPr>
            <p:ph type="sldNum" sz="quarter" idx="10"/>
          </p:nvPr>
        </p:nvSpPr>
        <p:spPr/>
        <p:txBody>
          <a:bodyPr/>
          <a:lstStyle/>
          <a:p>
            <a:fld id="{63708BC1-09D1-40E9-A8FE-A423E6CF6A18}" type="slidenum">
              <a:rPr lang="en-US" smtClean="0"/>
              <a:pPr/>
              <a:t>13</a:t>
            </a:fld>
            <a:endParaRPr lang="en-US"/>
          </a:p>
        </p:txBody>
      </p:sp>
      <p:pic>
        <p:nvPicPr>
          <p:cNvPr id="10" name="Content Placeholder 9">
            <a:extLst>
              <a:ext uri="{FF2B5EF4-FFF2-40B4-BE49-F238E27FC236}">
                <a16:creationId xmlns:a16="http://schemas.microsoft.com/office/drawing/2014/main" id="{C55554D8-9AD0-58D8-3B93-A3B200E5079A}"/>
              </a:ext>
            </a:extLst>
          </p:cNvPr>
          <p:cNvPicPr>
            <a:picLocks noGrp="1" noChangeAspect="1"/>
          </p:cNvPicPr>
          <p:nvPr>
            <p:ph idx="1"/>
          </p:nvPr>
        </p:nvPicPr>
        <p:blipFill>
          <a:blip r:embed="rId2"/>
          <a:stretch>
            <a:fillRect/>
          </a:stretch>
        </p:blipFill>
        <p:spPr>
          <a:xfrm>
            <a:off x="1238934" y="1600200"/>
            <a:ext cx="6666131" cy="4114800"/>
          </a:xfrm>
        </p:spPr>
      </p:pic>
    </p:spTree>
    <p:extLst>
      <p:ext uri="{BB962C8B-B14F-4D97-AF65-F5344CB8AC3E}">
        <p14:creationId xmlns:p14="http://schemas.microsoft.com/office/powerpoint/2010/main" val="227698205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FEA1B-74AA-2573-B39B-732262C4ECBE}"/>
              </a:ext>
            </a:extLst>
          </p:cNvPr>
          <p:cNvSpPr>
            <a:spLocks noGrp="1"/>
          </p:cNvSpPr>
          <p:nvPr>
            <p:ph type="title"/>
          </p:nvPr>
        </p:nvSpPr>
        <p:spPr>
          <a:xfrm>
            <a:off x="137651" y="78658"/>
            <a:ext cx="8691715" cy="1292942"/>
          </a:xfrm>
        </p:spPr>
        <p:txBody>
          <a:bodyPr/>
          <a:lstStyle/>
          <a:p>
            <a:pPr algn="ctr"/>
            <a:r>
              <a:rPr lang="en-US" sz="2400" dirty="0">
                <a:solidFill>
                  <a:srgbClr val="282828"/>
                </a:solidFill>
                <a:ea typeface="MS PGothic"/>
              </a:rPr>
              <a:t>Software – Part 4 </a:t>
            </a:r>
            <a:r>
              <a:rPr lang="en-US" sz="1800" dirty="0">
                <a:solidFill>
                  <a:srgbClr val="282828"/>
                </a:solidFill>
                <a:ea typeface="MS PGothic"/>
              </a:rPr>
              <a:t>(Luggage mentions over Years for Delta vs. American vs. Southwest Airlines)</a:t>
            </a:r>
            <a:br>
              <a:rPr lang="en-US" sz="1800" dirty="0">
                <a:solidFill>
                  <a:srgbClr val="282828"/>
                </a:solidFill>
                <a:ea typeface="MS PGothic"/>
              </a:rPr>
            </a:br>
            <a:r>
              <a:rPr lang="en-US" sz="2000" dirty="0"/>
              <a:t> – [Screenshots from R]</a:t>
            </a:r>
            <a:endParaRPr lang="en-US" sz="2800" dirty="0"/>
          </a:p>
        </p:txBody>
      </p:sp>
      <p:sp>
        <p:nvSpPr>
          <p:cNvPr id="4" name="Slide Number Placeholder 3">
            <a:extLst>
              <a:ext uri="{FF2B5EF4-FFF2-40B4-BE49-F238E27FC236}">
                <a16:creationId xmlns:a16="http://schemas.microsoft.com/office/drawing/2014/main" id="{AD0E9601-D69B-BD79-A31D-CB48696DA64E}"/>
              </a:ext>
            </a:extLst>
          </p:cNvPr>
          <p:cNvSpPr>
            <a:spLocks noGrp="1"/>
          </p:cNvSpPr>
          <p:nvPr>
            <p:ph type="sldNum" sz="quarter" idx="10"/>
          </p:nvPr>
        </p:nvSpPr>
        <p:spPr/>
        <p:txBody>
          <a:bodyPr/>
          <a:lstStyle/>
          <a:p>
            <a:fld id="{63708BC1-09D1-40E9-A8FE-A423E6CF6A18}" type="slidenum">
              <a:rPr lang="en-US" smtClean="0"/>
              <a:pPr/>
              <a:t>14</a:t>
            </a:fld>
            <a:endParaRPr lang="en-US"/>
          </a:p>
        </p:txBody>
      </p:sp>
      <p:pic>
        <p:nvPicPr>
          <p:cNvPr id="6" name="Picture 5">
            <a:extLst>
              <a:ext uri="{FF2B5EF4-FFF2-40B4-BE49-F238E27FC236}">
                <a16:creationId xmlns:a16="http://schemas.microsoft.com/office/drawing/2014/main" id="{2B20033A-7F06-B4D5-6812-65437008A1AD}"/>
              </a:ext>
            </a:extLst>
          </p:cNvPr>
          <p:cNvPicPr>
            <a:picLocks noChangeAspect="1"/>
          </p:cNvPicPr>
          <p:nvPr/>
        </p:nvPicPr>
        <p:blipFill>
          <a:blip r:embed="rId2"/>
          <a:stretch>
            <a:fillRect/>
          </a:stretch>
        </p:blipFill>
        <p:spPr>
          <a:xfrm>
            <a:off x="137652" y="1472381"/>
            <a:ext cx="3991896" cy="2391697"/>
          </a:xfrm>
          <a:prstGeom prst="rect">
            <a:avLst/>
          </a:prstGeom>
        </p:spPr>
      </p:pic>
      <p:pic>
        <p:nvPicPr>
          <p:cNvPr id="8" name="Picture 7">
            <a:extLst>
              <a:ext uri="{FF2B5EF4-FFF2-40B4-BE49-F238E27FC236}">
                <a16:creationId xmlns:a16="http://schemas.microsoft.com/office/drawing/2014/main" id="{09B99F6B-4CE0-4992-F93A-B931B571F84A}"/>
              </a:ext>
            </a:extLst>
          </p:cNvPr>
          <p:cNvPicPr>
            <a:picLocks noChangeAspect="1"/>
          </p:cNvPicPr>
          <p:nvPr/>
        </p:nvPicPr>
        <p:blipFill>
          <a:blip r:embed="rId3"/>
          <a:stretch>
            <a:fillRect/>
          </a:stretch>
        </p:blipFill>
        <p:spPr>
          <a:xfrm>
            <a:off x="4837471" y="1564160"/>
            <a:ext cx="3991896" cy="2299918"/>
          </a:xfrm>
          <a:prstGeom prst="rect">
            <a:avLst/>
          </a:prstGeom>
        </p:spPr>
      </p:pic>
      <p:pic>
        <p:nvPicPr>
          <p:cNvPr id="11" name="Picture 10">
            <a:extLst>
              <a:ext uri="{FF2B5EF4-FFF2-40B4-BE49-F238E27FC236}">
                <a16:creationId xmlns:a16="http://schemas.microsoft.com/office/drawing/2014/main" id="{7890CDF3-BA47-3FB2-1EDF-B5288B53C7C5}"/>
              </a:ext>
            </a:extLst>
          </p:cNvPr>
          <p:cNvPicPr>
            <a:picLocks noChangeAspect="1"/>
          </p:cNvPicPr>
          <p:nvPr/>
        </p:nvPicPr>
        <p:blipFill>
          <a:blip r:embed="rId4"/>
          <a:stretch>
            <a:fillRect/>
          </a:stretch>
        </p:blipFill>
        <p:spPr>
          <a:xfrm>
            <a:off x="2281084" y="3864079"/>
            <a:ext cx="4807974" cy="2391696"/>
          </a:xfrm>
          <a:prstGeom prst="rect">
            <a:avLst/>
          </a:prstGeom>
        </p:spPr>
      </p:pic>
    </p:spTree>
    <p:extLst>
      <p:ext uri="{BB962C8B-B14F-4D97-AF65-F5344CB8AC3E}">
        <p14:creationId xmlns:p14="http://schemas.microsoft.com/office/powerpoint/2010/main" val="103103276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046A1-98E7-50E1-CBFE-00C484F214AC}"/>
              </a:ext>
            </a:extLst>
          </p:cNvPr>
          <p:cNvSpPr>
            <a:spLocks noGrp="1"/>
          </p:cNvSpPr>
          <p:nvPr>
            <p:ph type="title"/>
          </p:nvPr>
        </p:nvSpPr>
        <p:spPr/>
        <p:txBody>
          <a:bodyPr/>
          <a:lstStyle/>
          <a:p>
            <a:pPr algn="ctr"/>
            <a:r>
              <a:rPr lang="en-US" dirty="0">
                <a:cs typeface="Times New Roman" panose="02020603050405020304" pitchFamily="18" charset="0"/>
              </a:rPr>
              <a:t>Software – Part 5 [Code snippets]</a:t>
            </a:r>
          </a:p>
        </p:txBody>
      </p:sp>
      <p:sp>
        <p:nvSpPr>
          <p:cNvPr id="3" name="Content Placeholder 2">
            <a:extLst>
              <a:ext uri="{FF2B5EF4-FFF2-40B4-BE49-F238E27FC236}">
                <a16:creationId xmlns:a16="http://schemas.microsoft.com/office/drawing/2014/main" id="{D7B895D1-D180-0A38-C3D5-B20BFDC28899}"/>
              </a:ext>
            </a:extLst>
          </p:cNvPr>
          <p:cNvSpPr>
            <a:spLocks noGrp="1"/>
          </p:cNvSpPr>
          <p:nvPr>
            <p:ph idx="1"/>
          </p:nvPr>
        </p:nvSpPr>
        <p:spPr>
          <a:xfrm>
            <a:off x="78659" y="1371600"/>
            <a:ext cx="3962400" cy="4891548"/>
          </a:xfrm>
        </p:spPr>
        <p:txBody>
          <a:bodyPr/>
          <a:lstStyle/>
          <a:p>
            <a:pPr marL="0" indent="0">
              <a:buNone/>
            </a:pPr>
            <a:r>
              <a:rPr lang="en-US" sz="900" b="1" dirty="0">
                <a:highlight>
                  <a:srgbClr val="00FF00"/>
                </a:highlight>
                <a:latin typeface="Arial" panose="020B0604020202020204" pitchFamily="34" charset="0"/>
                <a:cs typeface="Arial" panose="020B0604020202020204" pitchFamily="34" charset="0"/>
              </a:rPr>
              <a:t># Combine common English </a:t>
            </a:r>
            <a:r>
              <a:rPr lang="en-US" sz="900" b="1" dirty="0" err="1">
                <a:highlight>
                  <a:srgbClr val="00FF00"/>
                </a:highlight>
                <a:latin typeface="Arial" panose="020B0604020202020204" pitchFamily="34" charset="0"/>
                <a:cs typeface="Arial" panose="020B0604020202020204" pitchFamily="34" charset="0"/>
              </a:rPr>
              <a:t>stopwords</a:t>
            </a:r>
            <a:r>
              <a:rPr lang="en-US" sz="900" b="1" dirty="0">
                <a:highlight>
                  <a:srgbClr val="00FF00"/>
                </a:highlight>
                <a:latin typeface="Arial" panose="020B0604020202020204" pitchFamily="34" charset="0"/>
                <a:cs typeface="Arial" panose="020B0604020202020204" pitchFamily="34" charset="0"/>
              </a:rPr>
              <a:t> with custom </a:t>
            </a:r>
            <a:r>
              <a:rPr lang="en-US" sz="900" b="1" dirty="0" err="1">
                <a:highlight>
                  <a:srgbClr val="00FF00"/>
                </a:highlight>
                <a:latin typeface="Arial" panose="020B0604020202020204" pitchFamily="34" charset="0"/>
                <a:cs typeface="Arial" panose="020B0604020202020204" pitchFamily="34" charset="0"/>
              </a:rPr>
              <a:t>stopwords</a:t>
            </a:r>
            <a:endParaRPr lang="en-US" sz="900" b="1" dirty="0">
              <a:highlight>
                <a:srgbClr val="00FF00"/>
              </a:highlight>
              <a:latin typeface="Arial" panose="020B0604020202020204" pitchFamily="34" charset="0"/>
              <a:cs typeface="Arial" panose="020B0604020202020204" pitchFamily="34" charset="0"/>
            </a:endParaRPr>
          </a:p>
          <a:p>
            <a:pPr marL="0" indent="0">
              <a:buNone/>
            </a:pPr>
            <a:r>
              <a:rPr lang="en-US" sz="900" b="1" dirty="0" err="1">
                <a:latin typeface="Arial" panose="020B0604020202020204" pitchFamily="34" charset="0"/>
                <a:cs typeface="Arial" panose="020B0604020202020204" pitchFamily="34" charset="0"/>
              </a:rPr>
              <a:t>all_stopwords</a:t>
            </a:r>
            <a:r>
              <a:rPr lang="en-US" sz="900" b="1" dirty="0">
                <a:latin typeface="Arial" panose="020B0604020202020204" pitchFamily="34" charset="0"/>
                <a:cs typeface="Arial" panose="020B0604020202020204" pitchFamily="34" charset="0"/>
              </a:rPr>
              <a:t> &lt;- </a:t>
            </a:r>
            <a:r>
              <a:rPr lang="en-US" sz="900" b="1" dirty="0" err="1">
                <a:latin typeface="Arial" panose="020B0604020202020204" pitchFamily="34" charset="0"/>
                <a:cs typeface="Arial" panose="020B0604020202020204" pitchFamily="34" charset="0"/>
              </a:rPr>
              <a:t>bind_rows</a:t>
            </a:r>
            <a:r>
              <a:rPr lang="en-US" sz="900" b="1" dirty="0">
                <a:latin typeface="Arial" panose="020B0604020202020204" pitchFamily="34" charset="0"/>
                <a:cs typeface="Arial" panose="020B0604020202020204" pitchFamily="34" charset="0"/>
              </a:rPr>
              <a:t>(</a:t>
            </a:r>
            <a:r>
              <a:rPr lang="en-US" sz="900" b="1" dirty="0" err="1">
                <a:latin typeface="Arial" panose="020B0604020202020204" pitchFamily="34" charset="0"/>
                <a:cs typeface="Arial" panose="020B0604020202020204" pitchFamily="34" charset="0"/>
              </a:rPr>
              <a:t>get_stopwords</a:t>
            </a:r>
            <a:r>
              <a:rPr lang="en-US" sz="900" b="1" dirty="0">
                <a:latin typeface="Arial" panose="020B0604020202020204" pitchFamily="34" charset="0"/>
                <a:cs typeface="Arial" panose="020B0604020202020204" pitchFamily="34" charset="0"/>
              </a:rPr>
              <a:t>(), </a:t>
            </a:r>
            <a:r>
              <a:rPr lang="en-US" sz="900" b="1" dirty="0" err="1">
                <a:latin typeface="Arial" panose="020B0604020202020204" pitchFamily="34" charset="0"/>
                <a:cs typeface="Arial" panose="020B0604020202020204" pitchFamily="34" charset="0"/>
              </a:rPr>
              <a:t>read_lines</a:t>
            </a:r>
            <a:r>
              <a:rPr lang="en-US" sz="900" b="1" dirty="0">
                <a:latin typeface="Arial" panose="020B0604020202020204" pitchFamily="34" charset="0"/>
                <a:cs typeface="Arial" panose="020B0604020202020204" pitchFamily="34" charset="0"/>
              </a:rPr>
              <a:t>("custom_stopwords.txt") %&gt;% </a:t>
            </a:r>
            <a:r>
              <a:rPr lang="en-US" sz="900" b="1" dirty="0" err="1">
                <a:latin typeface="Arial" panose="020B0604020202020204" pitchFamily="34" charset="0"/>
                <a:cs typeface="Arial" panose="020B0604020202020204" pitchFamily="34" charset="0"/>
              </a:rPr>
              <a:t>tibble</a:t>
            </a:r>
            <a:r>
              <a:rPr lang="en-US" sz="900" b="1" dirty="0">
                <a:latin typeface="Arial" panose="020B0604020202020204" pitchFamily="34" charset="0"/>
                <a:cs typeface="Arial" panose="020B0604020202020204" pitchFamily="34" charset="0"/>
              </a:rPr>
              <a:t>(word = .)) %&gt;%</a:t>
            </a:r>
          </a:p>
          <a:p>
            <a:pPr marL="0" indent="0">
              <a:buNone/>
            </a:pPr>
            <a:r>
              <a:rPr lang="en-US" sz="900" b="1" dirty="0">
                <a:latin typeface="Arial" panose="020B0604020202020204" pitchFamily="34" charset="0"/>
                <a:cs typeface="Arial" panose="020B0604020202020204" pitchFamily="34" charset="0"/>
              </a:rPr>
              <a:t>  distinct(word) # Remove any duplicates</a:t>
            </a:r>
          </a:p>
          <a:p>
            <a:pPr marL="0" indent="0">
              <a:buNone/>
            </a:pPr>
            <a:endParaRPr lang="en-US" sz="900" b="1" dirty="0">
              <a:latin typeface="Arial" panose="020B0604020202020204" pitchFamily="34" charset="0"/>
              <a:cs typeface="Arial" panose="020B0604020202020204" pitchFamily="34" charset="0"/>
            </a:endParaRPr>
          </a:p>
          <a:p>
            <a:pPr marL="0" indent="0">
              <a:buNone/>
            </a:pPr>
            <a:r>
              <a:rPr lang="en-US" sz="900" b="1" dirty="0">
                <a:highlight>
                  <a:srgbClr val="00FF00"/>
                </a:highlight>
                <a:latin typeface="Arial" panose="020B0604020202020204" pitchFamily="34" charset="0"/>
                <a:cs typeface="Arial" panose="020B0604020202020204" pitchFamily="34" charset="0"/>
              </a:rPr>
              <a:t># Function to display word count for negative reviews</a:t>
            </a:r>
            <a:br>
              <a:rPr lang="en-US" sz="900" b="1" dirty="0">
                <a:latin typeface="Arial" panose="020B0604020202020204" pitchFamily="34" charset="0"/>
                <a:cs typeface="Arial" panose="020B0604020202020204" pitchFamily="34" charset="0"/>
              </a:rPr>
            </a:br>
            <a:r>
              <a:rPr lang="en-US" sz="900" b="1" dirty="0" err="1">
                <a:latin typeface="Arial" panose="020B0604020202020204" pitchFamily="34" charset="0"/>
                <a:cs typeface="Arial" panose="020B0604020202020204" pitchFamily="34" charset="0"/>
              </a:rPr>
              <a:t>display_word_count</a:t>
            </a:r>
            <a:r>
              <a:rPr lang="en-US" sz="900" b="1" dirty="0">
                <a:latin typeface="Arial" panose="020B0604020202020204" pitchFamily="34" charset="0"/>
                <a:cs typeface="Arial" panose="020B0604020202020204" pitchFamily="34" charset="0"/>
              </a:rPr>
              <a:t> &lt;- function(data) {</a:t>
            </a:r>
          </a:p>
          <a:p>
            <a:pPr marL="0" indent="0">
              <a:buNone/>
            </a:pPr>
            <a:r>
              <a:rPr lang="en-US" sz="900" b="1" dirty="0">
                <a:latin typeface="Arial" panose="020B0604020202020204" pitchFamily="34" charset="0"/>
                <a:cs typeface="Arial" panose="020B0604020202020204" pitchFamily="34" charset="0"/>
              </a:rPr>
              <a:t>  </a:t>
            </a:r>
            <a:r>
              <a:rPr lang="en-US" sz="900" b="1" dirty="0" err="1">
                <a:latin typeface="Arial" panose="020B0604020202020204" pitchFamily="34" charset="0"/>
                <a:cs typeface="Arial" panose="020B0604020202020204" pitchFamily="34" charset="0"/>
              </a:rPr>
              <a:t>word_count</a:t>
            </a:r>
            <a:r>
              <a:rPr lang="en-US" sz="900" b="1" dirty="0">
                <a:latin typeface="Arial" panose="020B0604020202020204" pitchFamily="34" charset="0"/>
                <a:cs typeface="Arial" panose="020B0604020202020204" pitchFamily="34" charset="0"/>
              </a:rPr>
              <a:t> &lt;- data %&gt;%</a:t>
            </a:r>
          </a:p>
          <a:p>
            <a:pPr marL="0" indent="0">
              <a:buNone/>
            </a:pPr>
            <a:r>
              <a:rPr lang="en-US" sz="900" b="1" dirty="0">
                <a:latin typeface="Arial" panose="020B0604020202020204" pitchFamily="34" charset="0"/>
                <a:cs typeface="Arial" panose="020B0604020202020204" pitchFamily="34" charset="0"/>
              </a:rPr>
              <a:t>    filter(sentiment &lt; 0) %&gt;%</a:t>
            </a:r>
          </a:p>
          <a:p>
            <a:pPr marL="0" indent="0">
              <a:buNone/>
            </a:pPr>
            <a:r>
              <a:rPr lang="en-US" sz="900" b="1" dirty="0">
                <a:latin typeface="Arial" panose="020B0604020202020204" pitchFamily="34" charset="0"/>
                <a:cs typeface="Arial" panose="020B0604020202020204" pitchFamily="34" charset="0"/>
              </a:rPr>
              <a:t>    </a:t>
            </a:r>
            <a:r>
              <a:rPr lang="en-US" sz="900" b="1" dirty="0" err="1">
                <a:latin typeface="Arial" panose="020B0604020202020204" pitchFamily="34" charset="0"/>
                <a:cs typeface="Arial" panose="020B0604020202020204" pitchFamily="34" charset="0"/>
              </a:rPr>
              <a:t>unnest_tokens</a:t>
            </a:r>
            <a:r>
              <a:rPr lang="en-US" sz="900" b="1" dirty="0">
                <a:latin typeface="Arial" panose="020B0604020202020204" pitchFamily="34" charset="0"/>
                <a:cs typeface="Arial" panose="020B0604020202020204" pitchFamily="34" charset="0"/>
              </a:rPr>
              <a:t>(word, Review) %&gt;%</a:t>
            </a:r>
          </a:p>
          <a:p>
            <a:pPr marL="0" indent="0">
              <a:buNone/>
            </a:pPr>
            <a:r>
              <a:rPr lang="en-US" sz="900" b="1" dirty="0">
                <a:latin typeface="Arial" panose="020B0604020202020204" pitchFamily="34" charset="0"/>
                <a:cs typeface="Arial" panose="020B0604020202020204" pitchFamily="34" charset="0"/>
              </a:rPr>
              <a:t>    </a:t>
            </a:r>
            <a:r>
              <a:rPr lang="en-US" sz="900" b="1" dirty="0" err="1">
                <a:latin typeface="Arial" panose="020B0604020202020204" pitchFamily="34" charset="0"/>
                <a:cs typeface="Arial" panose="020B0604020202020204" pitchFamily="34" charset="0"/>
              </a:rPr>
              <a:t>anti_join</a:t>
            </a:r>
            <a:r>
              <a:rPr lang="en-US" sz="900" b="1" dirty="0">
                <a:latin typeface="Arial" panose="020B0604020202020204" pitchFamily="34" charset="0"/>
                <a:cs typeface="Arial" panose="020B0604020202020204" pitchFamily="34" charset="0"/>
              </a:rPr>
              <a:t>(</a:t>
            </a:r>
            <a:r>
              <a:rPr lang="en-US" sz="900" b="1" dirty="0" err="1">
                <a:latin typeface="Arial" panose="020B0604020202020204" pitchFamily="34" charset="0"/>
                <a:cs typeface="Arial" panose="020B0604020202020204" pitchFamily="34" charset="0"/>
              </a:rPr>
              <a:t>all_stopwords</a:t>
            </a:r>
            <a:r>
              <a:rPr lang="en-US" sz="900" b="1" dirty="0">
                <a:latin typeface="Arial" panose="020B0604020202020204" pitchFamily="34" charset="0"/>
                <a:cs typeface="Arial" panose="020B0604020202020204" pitchFamily="34" charset="0"/>
              </a:rPr>
              <a:t>, by = "word") %&gt;%</a:t>
            </a:r>
          </a:p>
          <a:p>
            <a:pPr marL="0" indent="0">
              <a:buNone/>
            </a:pPr>
            <a:r>
              <a:rPr lang="en-US" sz="900" b="1" dirty="0">
                <a:latin typeface="Arial" panose="020B0604020202020204" pitchFamily="34" charset="0"/>
                <a:cs typeface="Arial" panose="020B0604020202020204" pitchFamily="34" charset="0"/>
              </a:rPr>
              <a:t>    count(word, sort = TRUE)</a:t>
            </a:r>
          </a:p>
          <a:p>
            <a:pPr marL="0" indent="0">
              <a:buNone/>
            </a:pPr>
            <a:r>
              <a:rPr lang="en-US" sz="900" b="1" dirty="0">
                <a:latin typeface="Arial" panose="020B0604020202020204" pitchFamily="34" charset="0"/>
                <a:cs typeface="Arial" panose="020B0604020202020204" pitchFamily="34" charset="0"/>
              </a:rPr>
              <a:t>  print(head(</a:t>
            </a:r>
            <a:r>
              <a:rPr lang="en-US" sz="900" b="1" dirty="0" err="1">
                <a:latin typeface="Arial" panose="020B0604020202020204" pitchFamily="34" charset="0"/>
                <a:cs typeface="Arial" panose="020B0604020202020204" pitchFamily="34" charset="0"/>
              </a:rPr>
              <a:t>word_count</a:t>
            </a:r>
            <a:r>
              <a:rPr lang="en-US" sz="900" b="1" dirty="0">
                <a:latin typeface="Arial" panose="020B0604020202020204" pitchFamily="34" charset="0"/>
                <a:cs typeface="Arial" panose="020B0604020202020204" pitchFamily="34" charset="0"/>
              </a:rPr>
              <a:t>, n = 10))</a:t>
            </a:r>
          </a:p>
          <a:p>
            <a:pPr marL="0" indent="0">
              <a:buNone/>
            </a:pPr>
            <a:r>
              <a:rPr lang="en-US" sz="900" b="1" dirty="0">
                <a:latin typeface="Arial" panose="020B0604020202020204" pitchFamily="34" charset="0"/>
                <a:cs typeface="Arial" panose="020B0604020202020204" pitchFamily="34" charset="0"/>
              </a:rPr>
              <a:t>}</a:t>
            </a:r>
          </a:p>
          <a:p>
            <a:pPr marL="0" indent="0">
              <a:buNone/>
            </a:pPr>
            <a:r>
              <a:rPr lang="en-US" sz="900" b="1" dirty="0">
                <a:highlight>
                  <a:srgbClr val="00FF00"/>
                </a:highlight>
                <a:latin typeface="Arial" panose="020B0604020202020204" pitchFamily="34" charset="0"/>
                <a:cs typeface="Arial" panose="020B0604020202020204" pitchFamily="34" charset="0"/>
              </a:rPr>
              <a:t># Display word count for negative reviews of United Airlines</a:t>
            </a:r>
          </a:p>
          <a:p>
            <a:pPr marL="0" indent="0">
              <a:buNone/>
            </a:pPr>
            <a:r>
              <a:rPr lang="en-US" sz="900" b="1" dirty="0" err="1">
                <a:latin typeface="Arial" panose="020B0604020202020204" pitchFamily="34" charset="0"/>
                <a:cs typeface="Arial" panose="020B0604020202020204" pitchFamily="34" charset="0"/>
              </a:rPr>
              <a:t>display_word_count</a:t>
            </a:r>
            <a:r>
              <a:rPr lang="en-US" sz="900" b="1" dirty="0">
                <a:latin typeface="Arial" panose="020B0604020202020204" pitchFamily="34" charset="0"/>
                <a:cs typeface="Arial" panose="020B0604020202020204" pitchFamily="34" charset="0"/>
              </a:rPr>
              <a:t>(</a:t>
            </a:r>
            <a:r>
              <a:rPr lang="en-US" sz="900" b="1" dirty="0" err="1">
                <a:latin typeface="Arial" panose="020B0604020202020204" pitchFamily="34" charset="0"/>
                <a:cs typeface="Arial" panose="020B0604020202020204" pitchFamily="34" charset="0"/>
              </a:rPr>
              <a:t>reviews_united</a:t>
            </a:r>
            <a:r>
              <a:rPr lang="en-US" sz="900" b="1" dirty="0">
                <a:latin typeface="Arial" panose="020B0604020202020204" pitchFamily="34" charset="0"/>
                <a:cs typeface="Arial" panose="020B0604020202020204" pitchFamily="34" charset="0"/>
              </a:rPr>
              <a:t>)</a:t>
            </a:r>
          </a:p>
          <a:p>
            <a:pPr marL="0" indent="0">
              <a:buNone/>
            </a:pPr>
            <a:endParaRPr lang="en-US" sz="900" b="1" dirty="0">
              <a:latin typeface="Arial" panose="020B0604020202020204" pitchFamily="34" charset="0"/>
              <a:cs typeface="Arial" panose="020B0604020202020204" pitchFamily="34" charset="0"/>
            </a:endParaRPr>
          </a:p>
          <a:p>
            <a:pPr marL="0" indent="0">
              <a:buNone/>
            </a:pPr>
            <a:r>
              <a:rPr lang="en-US" sz="900" b="1" dirty="0">
                <a:highlight>
                  <a:srgbClr val="00FF00"/>
                </a:highlight>
                <a:latin typeface="Arial" panose="020B0604020202020204" pitchFamily="34" charset="0"/>
                <a:cs typeface="Arial" panose="020B0604020202020204" pitchFamily="34" charset="0"/>
              </a:rPr>
              <a:t># Compare mean ratings for mentioned and not mentioned luggage</a:t>
            </a:r>
          </a:p>
          <a:p>
            <a:pPr marL="0" indent="0">
              <a:buNone/>
            </a:pPr>
            <a:r>
              <a:rPr lang="en-US" sz="900" b="1" dirty="0" err="1">
                <a:latin typeface="Arial" panose="020B0604020202020204" pitchFamily="34" charset="0"/>
                <a:cs typeface="Arial" panose="020B0604020202020204" pitchFamily="34" charset="0"/>
              </a:rPr>
              <a:t>tapply</a:t>
            </a:r>
            <a:r>
              <a:rPr lang="en-US" sz="900" b="1" dirty="0">
                <a:latin typeface="Arial" panose="020B0604020202020204" pitchFamily="34" charset="0"/>
                <a:cs typeface="Arial" panose="020B0604020202020204" pitchFamily="34" charset="0"/>
              </a:rPr>
              <a:t>(</a:t>
            </a:r>
            <a:r>
              <a:rPr lang="en-US" sz="900" b="1" dirty="0" err="1">
                <a:latin typeface="Arial" panose="020B0604020202020204" pitchFamily="34" charset="0"/>
                <a:cs typeface="Arial" panose="020B0604020202020204" pitchFamily="34" charset="0"/>
              </a:rPr>
              <a:t>reviews_united$Overall_Rating</a:t>
            </a:r>
            <a:r>
              <a:rPr lang="en-US" sz="900" b="1" dirty="0">
                <a:latin typeface="Arial" panose="020B0604020202020204" pitchFamily="34" charset="0"/>
                <a:cs typeface="Arial" panose="020B0604020202020204" pitchFamily="34" charset="0"/>
              </a:rPr>
              <a:t>, </a:t>
            </a:r>
            <a:r>
              <a:rPr lang="en-US" sz="900" b="1" dirty="0" err="1">
                <a:latin typeface="Arial" panose="020B0604020202020204" pitchFamily="34" charset="0"/>
                <a:cs typeface="Arial" panose="020B0604020202020204" pitchFamily="34" charset="0"/>
              </a:rPr>
              <a:t>reviews_united$Mentioned_Luggage</a:t>
            </a:r>
            <a:r>
              <a:rPr lang="en-US" sz="900" b="1" dirty="0">
                <a:latin typeface="Arial" panose="020B0604020202020204" pitchFamily="34" charset="0"/>
                <a:cs typeface="Arial" panose="020B0604020202020204" pitchFamily="34" charset="0"/>
              </a:rPr>
              <a:t>, mean)</a:t>
            </a:r>
          </a:p>
          <a:p>
            <a:pPr marL="0" indent="0">
              <a:buNone/>
            </a:pPr>
            <a:endParaRPr lang="en-US" sz="900" b="1" dirty="0">
              <a:latin typeface="Arial" panose="020B0604020202020204" pitchFamily="34" charset="0"/>
              <a:cs typeface="Arial" panose="020B0604020202020204" pitchFamily="34" charset="0"/>
            </a:endParaRPr>
          </a:p>
          <a:p>
            <a:pPr marL="0" indent="0">
              <a:buNone/>
            </a:pPr>
            <a:r>
              <a:rPr lang="en-US" sz="900" b="1" dirty="0">
                <a:highlight>
                  <a:srgbClr val="00FF00"/>
                </a:highlight>
                <a:latin typeface="Arial" panose="020B0604020202020204" pitchFamily="34" charset="0"/>
                <a:cs typeface="Arial" panose="020B0604020202020204" pitchFamily="34" charset="0"/>
              </a:rPr>
              <a:t># Perform a t-test</a:t>
            </a:r>
          </a:p>
          <a:p>
            <a:pPr marL="0" indent="0">
              <a:buNone/>
            </a:pPr>
            <a:r>
              <a:rPr lang="en-US" sz="900" b="1" dirty="0" err="1">
                <a:latin typeface="Arial" panose="020B0604020202020204" pitchFamily="34" charset="0"/>
                <a:cs typeface="Arial" panose="020B0604020202020204" pitchFamily="34" charset="0"/>
              </a:rPr>
              <a:t>t.test</a:t>
            </a:r>
            <a:r>
              <a:rPr lang="en-US" sz="900" b="1" dirty="0">
                <a:latin typeface="Arial" panose="020B0604020202020204" pitchFamily="34" charset="0"/>
                <a:cs typeface="Arial" panose="020B0604020202020204" pitchFamily="34" charset="0"/>
              </a:rPr>
              <a:t>(</a:t>
            </a:r>
            <a:r>
              <a:rPr lang="en-US" sz="900" b="1" dirty="0" err="1">
                <a:latin typeface="Arial" panose="020B0604020202020204" pitchFamily="34" charset="0"/>
                <a:cs typeface="Arial" panose="020B0604020202020204" pitchFamily="34" charset="0"/>
              </a:rPr>
              <a:t>reviews_united$Overall_Rating</a:t>
            </a:r>
            <a:r>
              <a:rPr lang="en-US" sz="900" b="1" dirty="0">
                <a:latin typeface="Arial" panose="020B0604020202020204" pitchFamily="34" charset="0"/>
                <a:cs typeface="Arial" panose="020B0604020202020204" pitchFamily="34" charset="0"/>
              </a:rPr>
              <a:t> ~ </a:t>
            </a:r>
            <a:r>
              <a:rPr lang="en-US" sz="900" b="1" dirty="0" err="1">
                <a:latin typeface="Arial" panose="020B0604020202020204" pitchFamily="34" charset="0"/>
                <a:cs typeface="Arial" panose="020B0604020202020204" pitchFamily="34" charset="0"/>
              </a:rPr>
              <a:t>reviews_united$Mentioned_Luggage</a:t>
            </a:r>
            <a:r>
              <a:rPr lang="en-US" sz="900" b="1" dirty="0">
                <a:latin typeface="Arial" panose="020B0604020202020204" pitchFamily="34" charset="0"/>
                <a:cs typeface="Arial" panose="020B0604020202020204" pitchFamily="34" charset="0"/>
              </a:rPr>
              <a:t>, </a:t>
            </a:r>
            <a:r>
              <a:rPr lang="en-US" sz="900" b="1" dirty="0" err="1">
                <a:latin typeface="Arial" panose="020B0604020202020204" pitchFamily="34" charset="0"/>
                <a:cs typeface="Arial" panose="020B0604020202020204" pitchFamily="34" charset="0"/>
              </a:rPr>
              <a:t>reviews_united</a:t>
            </a:r>
            <a:r>
              <a:rPr lang="en-US" sz="900" b="1" dirty="0">
                <a:latin typeface="Arial" panose="020B0604020202020204" pitchFamily="34" charset="0"/>
                <a:cs typeface="Arial" panose="020B0604020202020204" pitchFamily="34" charset="0"/>
              </a:rPr>
              <a:t> = </a:t>
            </a:r>
            <a:r>
              <a:rPr lang="en-US" sz="900" b="1" dirty="0" err="1">
                <a:latin typeface="Arial" panose="020B0604020202020204" pitchFamily="34" charset="0"/>
                <a:cs typeface="Arial" panose="020B0604020202020204" pitchFamily="34" charset="0"/>
              </a:rPr>
              <a:t>reviews_united</a:t>
            </a:r>
            <a:r>
              <a:rPr lang="en-US" sz="900" b="1" dirty="0">
                <a:latin typeface="Arial" panose="020B0604020202020204" pitchFamily="34" charset="0"/>
                <a:cs typeface="Arial" panose="020B0604020202020204" pitchFamily="34" charset="0"/>
              </a:rPr>
              <a:t>)</a:t>
            </a:r>
          </a:p>
        </p:txBody>
      </p:sp>
      <p:sp>
        <p:nvSpPr>
          <p:cNvPr id="4" name="Slide Number Placeholder 3">
            <a:extLst>
              <a:ext uri="{FF2B5EF4-FFF2-40B4-BE49-F238E27FC236}">
                <a16:creationId xmlns:a16="http://schemas.microsoft.com/office/drawing/2014/main" id="{757FD4EA-D7CF-DA19-97E1-3015AFAEB782}"/>
              </a:ext>
            </a:extLst>
          </p:cNvPr>
          <p:cNvSpPr>
            <a:spLocks noGrp="1"/>
          </p:cNvSpPr>
          <p:nvPr>
            <p:ph type="sldNum" sz="quarter" idx="10"/>
          </p:nvPr>
        </p:nvSpPr>
        <p:spPr/>
        <p:txBody>
          <a:bodyPr/>
          <a:lstStyle/>
          <a:p>
            <a:fld id="{63708BC1-09D1-40E9-A8FE-A423E6CF6A18}" type="slidenum">
              <a:rPr lang="en-US" smtClean="0"/>
              <a:pPr/>
              <a:t>15</a:t>
            </a:fld>
            <a:endParaRPr lang="en-US"/>
          </a:p>
        </p:txBody>
      </p:sp>
      <p:sp>
        <p:nvSpPr>
          <p:cNvPr id="6" name="Content Placeholder 2">
            <a:extLst>
              <a:ext uri="{FF2B5EF4-FFF2-40B4-BE49-F238E27FC236}">
                <a16:creationId xmlns:a16="http://schemas.microsoft.com/office/drawing/2014/main" id="{90C7F278-B629-188A-C20D-648E462313DB}"/>
              </a:ext>
            </a:extLst>
          </p:cNvPr>
          <p:cNvSpPr txBox="1">
            <a:spLocks/>
          </p:cNvSpPr>
          <p:nvPr/>
        </p:nvSpPr>
        <p:spPr bwMode="auto">
          <a:xfrm>
            <a:off x="4299154" y="1371600"/>
            <a:ext cx="4766187" cy="4736690"/>
          </a:xfrm>
          <a:prstGeom prst="rect">
            <a:avLst/>
          </a:prstGeom>
          <a:noFill/>
          <a:ln>
            <a:noFill/>
          </a:ln>
          <a:effectLst/>
          <a:extLst>
            <a:ext uri="{909E8E84-426E-40DD-AFC4-6F175D3DCCD1}">
              <a14:hiddenFill xmlns:a14="http://schemas.microsoft.com/office/drawing/2010/main">
                <a:solidFill>
                  <a:srgbClr val="FFDD7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120000"/>
              </a:lnSpc>
              <a:spcBef>
                <a:spcPct val="20000"/>
              </a:spcBef>
              <a:spcAft>
                <a:spcPct val="0"/>
              </a:spcAft>
              <a:buClr>
                <a:srgbClr val="004F5A"/>
              </a:buClr>
              <a:buSzPct val="120000"/>
              <a:buFont typeface="Wingdings" panose="05000000000000000000" pitchFamily="2" charset="2"/>
              <a:buChar char="§"/>
              <a:defRPr sz="2400">
                <a:solidFill>
                  <a:schemeClr val="tx1"/>
                </a:solidFill>
                <a:latin typeface="+mn-lt"/>
                <a:ea typeface="MS PGothic" panose="020B0600070205080204" pitchFamily="34" charset="-128"/>
                <a:cs typeface="ＭＳ Ｐゴシック" charset="0"/>
              </a:defRPr>
            </a:lvl1pPr>
            <a:lvl2pPr marL="550863" indent="-207963" algn="l" rtl="0" eaLnBrk="0" fontAlgn="base" hangingPunct="0">
              <a:lnSpc>
                <a:spcPct val="120000"/>
              </a:lnSpc>
              <a:spcBef>
                <a:spcPct val="20000"/>
              </a:spcBef>
              <a:spcAft>
                <a:spcPct val="0"/>
              </a:spcAft>
              <a:buClr>
                <a:srgbClr val="004F5A"/>
              </a:buClr>
              <a:buSzPct val="120000"/>
              <a:buFont typeface="Times" panose="02020603050405020304" pitchFamily="18" charset="0"/>
              <a:buChar char="•"/>
              <a:defRPr sz="2000">
                <a:solidFill>
                  <a:schemeClr val="tx1"/>
                </a:solidFill>
                <a:latin typeface="+mn-lt"/>
                <a:ea typeface="MS PGothic" panose="020B0600070205080204" pitchFamily="34" charset="-128"/>
              </a:defRPr>
            </a:lvl2pPr>
            <a:lvl3pPr marL="838200" indent="-173038" algn="l" rtl="0" eaLnBrk="0" fontAlgn="base" hangingPunct="0">
              <a:lnSpc>
                <a:spcPct val="120000"/>
              </a:lnSpc>
              <a:spcBef>
                <a:spcPct val="20000"/>
              </a:spcBef>
              <a:spcAft>
                <a:spcPct val="0"/>
              </a:spcAft>
              <a:buClr>
                <a:srgbClr val="004F5A"/>
              </a:buClr>
              <a:buSzPct val="120000"/>
              <a:buFont typeface="Wingdings" panose="05000000000000000000" pitchFamily="2" charset="2"/>
              <a:buChar char="§"/>
              <a:defRPr>
                <a:solidFill>
                  <a:schemeClr val="tx1"/>
                </a:solidFill>
                <a:latin typeface="+mn-lt"/>
                <a:ea typeface="MS PGothic" panose="020B0600070205080204" pitchFamily="34" charset="-128"/>
              </a:defRPr>
            </a:lvl3pPr>
            <a:lvl4pPr marL="1117600" indent="-165100" algn="l" rtl="0" eaLnBrk="0" fontAlgn="base" hangingPunct="0">
              <a:spcBef>
                <a:spcPct val="20000"/>
              </a:spcBef>
              <a:spcAft>
                <a:spcPct val="0"/>
              </a:spcAft>
              <a:buClr>
                <a:srgbClr val="004F5A"/>
              </a:buClr>
              <a:buFont typeface="Times" panose="02020603050405020304" pitchFamily="18" charset="0"/>
              <a:buChar char="•"/>
              <a:defRPr sz="1600">
                <a:solidFill>
                  <a:schemeClr val="tx1"/>
                </a:solidFill>
                <a:latin typeface="+mn-lt"/>
                <a:ea typeface="MS PGothic" panose="020B0600070205080204" pitchFamily="34" charset="-128"/>
              </a:defRPr>
            </a:lvl4pPr>
            <a:lvl5pPr marL="1401763" indent="-169863" algn="l" rtl="0" eaLnBrk="0" fontAlgn="base" hangingPunct="0">
              <a:spcBef>
                <a:spcPct val="20000"/>
              </a:spcBef>
              <a:spcAft>
                <a:spcPct val="0"/>
              </a:spcAft>
              <a:buClr>
                <a:srgbClr val="004F5A"/>
              </a:buClr>
              <a:buFont typeface="Times" panose="02020603050405020304" pitchFamily="18" charset="0"/>
              <a:buChar char="•"/>
              <a:defRPr sz="1200">
                <a:solidFill>
                  <a:schemeClr val="tx1"/>
                </a:solidFill>
                <a:latin typeface="+mn-lt"/>
                <a:ea typeface="MS PGothic" panose="020B0600070205080204" pitchFamily="34" charset="-128"/>
              </a:defRPr>
            </a:lvl5pPr>
            <a:lvl6pPr marL="1858963" indent="-169863" algn="l" rtl="0" eaLnBrk="0" fontAlgn="base" hangingPunct="0">
              <a:spcBef>
                <a:spcPct val="20000"/>
              </a:spcBef>
              <a:spcAft>
                <a:spcPct val="0"/>
              </a:spcAft>
              <a:buClr>
                <a:srgbClr val="114C8A"/>
              </a:buClr>
              <a:buFont typeface="Times" charset="0"/>
              <a:buChar char="•"/>
              <a:defRPr sz="1200">
                <a:solidFill>
                  <a:schemeClr val="tx1"/>
                </a:solidFill>
                <a:latin typeface="+mn-lt"/>
                <a:ea typeface="+mn-ea"/>
              </a:defRPr>
            </a:lvl6pPr>
            <a:lvl7pPr marL="2316163" indent="-169863" algn="l" rtl="0" eaLnBrk="0" fontAlgn="base" hangingPunct="0">
              <a:spcBef>
                <a:spcPct val="20000"/>
              </a:spcBef>
              <a:spcAft>
                <a:spcPct val="0"/>
              </a:spcAft>
              <a:buClr>
                <a:srgbClr val="114C8A"/>
              </a:buClr>
              <a:buFont typeface="Times" charset="0"/>
              <a:buChar char="•"/>
              <a:defRPr sz="1200">
                <a:solidFill>
                  <a:schemeClr val="tx1"/>
                </a:solidFill>
                <a:latin typeface="+mn-lt"/>
                <a:ea typeface="+mn-ea"/>
              </a:defRPr>
            </a:lvl7pPr>
            <a:lvl8pPr marL="2773363" indent="-169863" algn="l" rtl="0" eaLnBrk="0" fontAlgn="base" hangingPunct="0">
              <a:spcBef>
                <a:spcPct val="20000"/>
              </a:spcBef>
              <a:spcAft>
                <a:spcPct val="0"/>
              </a:spcAft>
              <a:buClr>
                <a:srgbClr val="114C8A"/>
              </a:buClr>
              <a:buFont typeface="Times" charset="0"/>
              <a:buChar char="•"/>
              <a:defRPr sz="1200">
                <a:solidFill>
                  <a:schemeClr val="tx1"/>
                </a:solidFill>
                <a:latin typeface="+mn-lt"/>
                <a:ea typeface="+mn-ea"/>
              </a:defRPr>
            </a:lvl8pPr>
            <a:lvl9pPr marL="3230563" indent="-169863" algn="l" rtl="0" eaLnBrk="0" fontAlgn="base" hangingPunct="0">
              <a:spcBef>
                <a:spcPct val="20000"/>
              </a:spcBef>
              <a:spcAft>
                <a:spcPct val="0"/>
              </a:spcAft>
              <a:buClr>
                <a:srgbClr val="114C8A"/>
              </a:buClr>
              <a:buFont typeface="Times" charset="0"/>
              <a:buChar char="•"/>
              <a:defRPr sz="1200">
                <a:solidFill>
                  <a:schemeClr val="tx1"/>
                </a:solidFill>
                <a:latin typeface="+mn-lt"/>
                <a:ea typeface="+mn-ea"/>
              </a:defRPr>
            </a:lvl9pPr>
          </a:lstStyle>
          <a:p>
            <a:pPr marL="0" indent="0">
              <a:buNone/>
            </a:pPr>
            <a:r>
              <a:rPr lang="en-US" sz="900" b="1" kern="0" baseline="0" dirty="0">
                <a:highlight>
                  <a:srgbClr val="00FF00"/>
                </a:highlight>
                <a:latin typeface="Arial" panose="020B0604020202020204" pitchFamily="34" charset="0"/>
                <a:cs typeface="Arial" panose="020B0604020202020204" pitchFamily="34" charset="0"/>
              </a:rPr>
              <a:t># Box plot to show difference in </a:t>
            </a:r>
            <a:r>
              <a:rPr lang="en-US" sz="900" b="1" kern="0" baseline="0" dirty="0" err="1">
                <a:highlight>
                  <a:srgbClr val="00FF00"/>
                </a:highlight>
                <a:latin typeface="Arial" panose="020B0604020202020204" pitchFamily="34" charset="0"/>
                <a:cs typeface="Arial" panose="020B0604020202020204" pitchFamily="34" charset="0"/>
              </a:rPr>
              <a:t>Overall_Rating</a:t>
            </a:r>
            <a:r>
              <a:rPr lang="en-US" sz="900" b="1" kern="0" baseline="0" dirty="0">
                <a:highlight>
                  <a:srgbClr val="00FF00"/>
                </a:highlight>
                <a:latin typeface="Arial" panose="020B0604020202020204" pitchFamily="34" charset="0"/>
                <a:cs typeface="Arial" panose="020B0604020202020204" pitchFamily="34" charset="0"/>
              </a:rPr>
              <a:t> when Luggage mentioned vs. Not</a:t>
            </a:r>
          </a:p>
          <a:p>
            <a:pPr marL="0" indent="0">
              <a:buNone/>
            </a:pPr>
            <a:r>
              <a:rPr lang="en-US" sz="900" b="1" kern="0" baseline="0" dirty="0">
                <a:latin typeface="Arial" panose="020B0604020202020204" pitchFamily="34" charset="0"/>
                <a:cs typeface="Arial" panose="020B0604020202020204" pitchFamily="34" charset="0"/>
              </a:rPr>
              <a:t>boxplot(</a:t>
            </a:r>
            <a:r>
              <a:rPr lang="en-US" sz="900" b="1" kern="0" baseline="0" dirty="0" err="1">
                <a:latin typeface="Arial" panose="020B0604020202020204" pitchFamily="34" charset="0"/>
                <a:cs typeface="Arial" panose="020B0604020202020204" pitchFamily="34" charset="0"/>
              </a:rPr>
              <a:t>reviews_united$Overall_Rating</a:t>
            </a:r>
            <a:r>
              <a:rPr lang="en-US" sz="900" b="1" kern="0" baseline="0" dirty="0">
                <a:latin typeface="Arial" panose="020B0604020202020204" pitchFamily="34" charset="0"/>
                <a:cs typeface="Arial" panose="020B0604020202020204" pitchFamily="34" charset="0"/>
              </a:rPr>
              <a:t> ~ </a:t>
            </a:r>
            <a:r>
              <a:rPr lang="en-US" sz="900" b="1" kern="0" baseline="0" dirty="0" err="1">
                <a:latin typeface="Arial" panose="020B0604020202020204" pitchFamily="34" charset="0"/>
                <a:cs typeface="Arial" panose="020B0604020202020204" pitchFamily="34" charset="0"/>
              </a:rPr>
              <a:t>reviews_united$Mentioned_Luggage</a:t>
            </a:r>
            <a:r>
              <a:rPr lang="en-US" sz="900" b="1" kern="0" baseline="0" dirty="0">
                <a:latin typeface="Arial" panose="020B0604020202020204" pitchFamily="34" charset="0"/>
                <a:cs typeface="Arial" panose="020B0604020202020204" pitchFamily="34" charset="0"/>
              </a:rPr>
              <a:t>, </a:t>
            </a:r>
            <a:r>
              <a:rPr lang="en-US" sz="900" b="1" kern="0" baseline="0" dirty="0" err="1">
                <a:latin typeface="Arial" panose="020B0604020202020204" pitchFamily="34" charset="0"/>
                <a:cs typeface="Arial" panose="020B0604020202020204" pitchFamily="34" charset="0"/>
              </a:rPr>
              <a:t>reviews_united</a:t>
            </a:r>
            <a:r>
              <a:rPr lang="en-US" sz="900" b="1" kern="0" baseline="0" dirty="0">
                <a:latin typeface="Arial" panose="020B0604020202020204" pitchFamily="34" charset="0"/>
                <a:cs typeface="Arial" panose="020B0604020202020204" pitchFamily="34" charset="0"/>
              </a:rPr>
              <a:t> = </a:t>
            </a:r>
            <a:r>
              <a:rPr lang="en-US" sz="900" b="1" kern="0" baseline="0" dirty="0" err="1">
                <a:latin typeface="Arial" panose="020B0604020202020204" pitchFamily="34" charset="0"/>
                <a:cs typeface="Arial" panose="020B0604020202020204" pitchFamily="34" charset="0"/>
              </a:rPr>
              <a:t>reviews_united</a:t>
            </a:r>
            <a:r>
              <a:rPr lang="en-US" sz="900" b="1" kern="0" baseline="0" dirty="0">
                <a:latin typeface="Arial" panose="020B0604020202020204" pitchFamily="34" charset="0"/>
                <a:cs typeface="Arial" panose="020B0604020202020204" pitchFamily="34" charset="0"/>
              </a:rPr>
              <a:t>, </a:t>
            </a:r>
            <a:r>
              <a:rPr lang="en-US" sz="900" b="1" kern="0" baseline="0" dirty="0" err="1">
                <a:latin typeface="Arial" panose="020B0604020202020204" pitchFamily="34" charset="0"/>
                <a:cs typeface="Arial" panose="020B0604020202020204" pitchFamily="34" charset="0"/>
              </a:rPr>
              <a:t>xlab</a:t>
            </a:r>
            <a:r>
              <a:rPr lang="en-US" sz="900" b="1" kern="0" baseline="0" dirty="0">
                <a:latin typeface="Arial" panose="020B0604020202020204" pitchFamily="34" charset="0"/>
                <a:cs typeface="Arial" panose="020B0604020202020204" pitchFamily="34" charset="0"/>
              </a:rPr>
              <a:t> = "Luggage Mentioned? (0=No, 1=Yes)", </a:t>
            </a:r>
            <a:r>
              <a:rPr lang="en-US" sz="900" b="1" kern="0" baseline="0" dirty="0" err="1">
                <a:latin typeface="Arial" panose="020B0604020202020204" pitchFamily="34" charset="0"/>
                <a:cs typeface="Arial" panose="020B0604020202020204" pitchFamily="34" charset="0"/>
              </a:rPr>
              <a:t>ylab</a:t>
            </a:r>
            <a:r>
              <a:rPr lang="en-US" sz="900" b="1" kern="0" baseline="0" dirty="0">
                <a:latin typeface="Arial" panose="020B0604020202020204" pitchFamily="34" charset="0"/>
                <a:cs typeface="Arial" panose="020B0604020202020204" pitchFamily="34" charset="0"/>
              </a:rPr>
              <a:t> = "Overall Rating")</a:t>
            </a:r>
          </a:p>
          <a:p>
            <a:pPr marL="0" indent="0">
              <a:buNone/>
            </a:pPr>
            <a:endParaRPr lang="en-US" sz="900" b="1" kern="0" baseline="0" dirty="0">
              <a:latin typeface="Arial" panose="020B0604020202020204" pitchFamily="34" charset="0"/>
              <a:cs typeface="Arial" panose="020B0604020202020204" pitchFamily="34" charset="0"/>
            </a:endParaRPr>
          </a:p>
          <a:p>
            <a:pPr marL="0" indent="0">
              <a:buNone/>
            </a:pPr>
            <a:r>
              <a:rPr lang="en-US" sz="900" b="1" kern="0" baseline="0" dirty="0">
                <a:highlight>
                  <a:srgbClr val="00FF00"/>
                </a:highlight>
                <a:latin typeface="Arial" panose="020B0604020202020204" pitchFamily="34" charset="0"/>
                <a:cs typeface="Arial" panose="020B0604020202020204" pitchFamily="34" charset="0"/>
              </a:rPr>
              <a:t># Function to calculate sentiment statistics and show comparison of current Customer sentiment between each airline</a:t>
            </a:r>
          </a:p>
          <a:p>
            <a:pPr marL="0" indent="0">
              <a:buNone/>
            </a:pPr>
            <a:r>
              <a:rPr lang="en-US" sz="900" b="1" kern="0" baseline="0" dirty="0" err="1">
                <a:latin typeface="Arial" panose="020B0604020202020204" pitchFamily="34" charset="0"/>
                <a:cs typeface="Arial" panose="020B0604020202020204" pitchFamily="34" charset="0"/>
              </a:rPr>
              <a:t>calculate_sentiment_stats</a:t>
            </a:r>
            <a:r>
              <a:rPr lang="en-US" sz="900" b="1" kern="0" baseline="0" dirty="0">
                <a:latin typeface="Arial" panose="020B0604020202020204" pitchFamily="34" charset="0"/>
                <a:cs typeface="Arial" panose="020B0604020202020204" pitchFamily="34" charset="0"/>
              </a:rPr>
              <a:t> &lt;- function(data, </a:t>
            </a:r>
            <a:r>
              <a:rPr lang="en-US" sz="900" b="1" kern="0" baseline="0" dirty="0" err="1">
                <a:latin typeface="Arial" panose="020B0604020202020204" pitchFamily="34" charset="0"/>
                <a:cs typeface="Arial" panose="020B0604020202020204" pitchFamily="34" charset="0"/>
              </a:rPr>
              <a:t>airline_name</a:t>
            </a:r>
            <a:r>
              <a:rPr lang="en-US" sz="900" b="1" kern="0" baseline="0" dirty="0">
                <a:latin typeface="Arial" panose="020B0604020202020204" pitchFamily="34" charset="0"/>
                <a:cs typeface="Arial" panose="020B0604020202020204" pitchFamily="34" charset="0"/>
              </a:rPr>
              <a:t>) {</a:t>
            </a:r>
          </a:p>
          <a:p>
            <a:pPr marL="0" indent="0">
              <a:buNone/>
            </a:pPr>
            <a:r>
              <a:rPr lang="en-US" sz="900" b="1" kern="0" baseline="0" dirty="0">
                <a:latin typeface="Arial" panose="020B0604020202020204" pitchFamily="34" charset="0"/>
                <a:cs typeface="Arial" panose="020B0604020202020204" pitchFamily="34" charset="0"/>
              </a:rPr>
              <a:t>  </a:t>
            </a:r>
            <a:r>
              <a:rPr lang="en-US" sz="900" b="1" kern="0" baseline="0" dirty="0" err="1">
                <a:latin typeface="Arial" panose="020B0604020202020204" pitchFamily="34" charset="0"/>
                <a:cs typeface="Arial" panose="020B0604020202020204" pitchFamily="34" charset="0"/>
              </a:rPr>
              <a:t>current_mean_sentiment</a:t>
            </a:r>
            <a:r>
              <a:rPr lang="en-US" sz="900" b="1" kern="0" baseline="0" dirty="0">
                <a:latin typeface="Arial" panose="020B0604020202020204" pitchFamily="34" charset="0"/>
                <a:cs typeface="Arial" panose="020B0604020202020204" pitchFamily="34" charset="0"/>
              </a:rPr>
              <a:t> &lt;- mean(</a:t>
            </a:r>
            <a:r>
              <a:rPr lang="en-US" sz="900" b="1" kern="0" baseline="0" dirty="0" err="1">
                <a:latin typeface="Arial" panose="020B0604020202020204" pitchFamily="34" charset="0"/>
                <a:cs typeface="Arial" panose="020B0604020202020204" pitchFamily="34" charset="0"/>
              </a:rPr>
              <a:t>data$sentiment</a:t>
            </a:r>
            <a:r>
              <a:rPr lang="en-US" sz="900" b="1" kern="0" baseline="0" dirty="0">
                <a:latin typeface="Arial" panose="020B0604020202020204" pitchFamily="34" charset="0"/>
                <a:cs typeface="Arial" panose="020B0604020202020204" pitchFamily="34" charset="0"/>
              </a:rPr>
              <a:t>, na.rm = TRUE)</a:t>
            </a:r>
          </a:p>
          <a:p>
            <a:pPr marL="0" indent="0">
              <a:buNone/>
            </a:pPr>
            <a:r>
              <a:rPr lang="en-US" sz="900" b="1" kern="0" baseline="0" dirty="0">
                <a:latin typeface="Arial" panose="020B0604020202020204" pitchFamily="34" charset="0"/>
                <a:cs typeface="Arial" panose="020B0604020202020204" pitchFamily="34" charset="0"/>
              </a:rPr>
              <a:t>  </a:t>
            </a:r>
            <a:r>
              <a:rPr lang="en-US" sz="900" b="1" kern="0" baseline="0" dirty="0" err="1">
                <a:latin typeface="Arial" panose="020B0604020202020204" pitchFamily="34" charset="0"/>
                <a:cs typeface="Arial" panose="020B0604020202020204" pitchFamily="34" charset="0"/>
              </a:rPr>
              <a:t>data_without_negative_luggage</a:t>
            </a:r>
            <a:r>
              <a:rPr lang="en-US" sz="900" b="1" kern="0" baseline="0" dirty="0">
                <a:latin typeface="Arial" panose="020B0604020202020204" pitchFamily="34" charset="0"/>
                <a:cs typeface="Arial" panose="020B0604020202020204" pitchFamily="34" charset="0"/>
              </a:rPr>
              <a:t> &lt;- data %&gt;% filter(!(</a:t>
            </a:r>
            <a:r>
              <a:rPr lang="en-US" sz="900" b="1" kern="0" baseline="0" dirty="0" err="1">
                <a:latin typeface="Arial" panose="020B0604020202020204" pitchFamily="34" charset="0"/>
                <a:cs typeface="Arial" panose="020B0604020202020204" pitchFamily="34" charset="0"/>
              </a:rPr>
              <a:t>grepl</a:t>
            </a:r>
            <a:r>
              <a:rPr lang="en-US" sz="900" b="1" kern="0" baseline="0" dirty="0">
                <a:latin typeface="Arial" panose="020B0604020202020204" pitchFamily="34" charset="0"/>
                <a:cs typeface="Arial" panose="020B0604020202020204" pitchFamily="34" charset="0"/>
              </a:rPr>
              <a:t>("luggage", Review, </a:t>
            </a:r>
            <a:r>
              <a:rPr lang="en-US" sz="900" b="1" kern="0" baseline="0" dirty="0" err="1">
                <a:latin typeface="Arial" panose="020B0604020202020204" pitchFamily="34" charset="0"/>
                <a:cs typeface="Arial" panose="020B0604020202020204" pitchFamily="34" charset="0"/>
              </a:rPr>
              <a:t>ignore.case</a:t>
            </a:r>
            <a:r>
              <a:rPr lang="en-US" sz="900" b="1" kern="0" baseline="0" dirty="0">
                <a:latin typeface="Arial" panose="020B0604020202020204" pitchFamily="34" charset="0"/>
                <a:cs typeface="Arial" panose="020B0604020202020204" pitchFamily="34" charset="0"/>
              </a:rPr>
              <a:t> = TRUE) &amp; sentiment &lt; 0))</a:t>
            </a:r>
          </a:p>
          <a:p>
            <a:pPr marL="0" indent="0">
              <a:buNone/>
            </a:pPr>
            <a:r>
              <a:rPr lang="en-US" sz="900" b="1" kern="0" baseline="0" dirty="0">
                <a:latin typeface="Arial" panose="020B0604020202020204" pitchFamily="34" charset="0"/>
                <a:cs typeface="Arial" panose="020B0604020202020204" pitchFamily="34" charset="0"/>
              </a:rPr>
              <a:t>  </a:t>
            </a:r>
            <a:r>
              <a:rPr lang="en-US" sz="900" b="1" kern="0" baseline="0" dirty="0" err="1">
                <a:latin typeface="Arial" panose="020B0604020202020204" pitchFamily="34" charset="0"/>
                <a:cs typeface="Arial" panose="020B0604020202020204" pitchFamily="34" charset="0"/>
              </a:rPr>
              <a:t>new_mean_sentiment</a:t>
            </a:r>
            <a:r>
              <a:rPr lang="en-US" sz="900" b="1" kern="0" baseline="0" dirty="0">
                <a:latin typeface="Arial" panose="020B0604020202020204" pitchFamily="34" charset="0"/>
                <a:cs typeface="Arial" panose="020B0604020202020204" pitchFamily="34" charset="0"/>
              </a:rPr>
              <a:t> &lt;- mean(</a:t>
            </a:r>
            <a:r>
              <a:rPr lang="en-US" sz="900" b="1" kern="0" baseline="0" dirty="0" err="1">
                <a:latin typeface="Arial" panose="020B0604020202020204" pitchFamily="34" charset="0"/>
                <a:cs typeface="Arial" panose="020B0604020202020204" pitchFamily="34" charset="0"/>
              </a:rPr>
              <a:t>data_without_negative_luggage$sentiment</a:t>
            </a:r>
            <a:r>
              <a:rPr lang="en-US" sz="900" b="1" kern="0" baseline="0" dirty="0">
                <a:latin typeface="Arial" panose="020B0604020202020204" pitchFamily="34" charset="0"/>
                <a:cs typeface="Arial" panose="020B0604020202020204" pitchFamily="34" charset="0"/>
              </a:rPr>
              <a:t>, na.rm = TRUE)</a:t>
            </a:r>
          </a:p>
          <a:p>
            <a:pPr marL="0" indent="0">
              <a:buNone/>
            </a:pPr>
            <a:r>
              <a:rPr lang="en-US" sz="900" b="1" kern="0" baseline="0" dirty="0">
                <a:latin typeface="Arial" panose="020B0604020202020204" pitchFamily="34" charset="0"/>
                <a:cs typeface="Arial" panose="020B0604020202020204" pitchFamily="34" charset="0"/>
              </a:rPr>
              <a:t>  </a:t>
            </a:r>
          </a:p>
          <a:p>
            <a:pPr marL="0" indent="0">
              <a:buNone/>
            </a:pPr>
            <a:r>
              <a:rPr lang="en-US" sz="900" b="1" kern="0" baseline="0" dirty="0">
                <a:highlight>
                  <a:srgbClr val="00FF00"/>
                </a:highlight>
                <a:latin typeface="Arial" panose="020B0604020202020204" pitchFamily="34" charset="0"/>
                <a:cs typeface="Arial" panose="020B0604020202020204" pitchFamily="34" charset="0"/>
              </a:rPr>
              <a:t>  # To show increase in sentiment for united airlines in absence of negative luggage reviews</a:t>
            </a:r>
          </a:p>
          <a:p>
            <a:pPr marL="0" indent="0">
              <a:buNone/>
            </a:pPr>
            <a:r>
              <a:rPr lang="en-US" sz="900" b="1" kern="0" baseline="0" dirty="0">
                <a:latin typeface="Arial" panose="020B0604020202020204" pitchFamily="34" charset="0"/>
                <a:cs typeface="Arial" panose="020B0604020202020204" pitchFamily="34" charset="0"/>
              </a:rPr>
              <a:t>  </a:t>
            </a:r>
            <a:r>
              <a:rPr lang="en-US" sz="900" b="1" kern="0" baseline="0" dirty="0" err="1">
                <a:latin typeface="Arial" panose="020B0604020202020204" pitchFamily="34" charset="0"/>
                <a:cs typeface="Arial" panose="020B0604020202020204" pitchFamily="34" charset="0"/>
              </a:rPr>
              <a:t>increase_in_mean_sentiment</a:t>
            </a:r>
            <a:r>
              <a:rPr lang="en-US" sz="900" b="1" kern="0" baseline="0" dirty="0">
                <a:latin typeface="Arial" panose="020B0604020202020204" pitchFamily="34" charset="0"/>
                <a:cs typeface="Arial" panose="020B0604020202020204" pitchFamily="34" charset="0"/>
              </a:rPr>
              <a:t> &lt;-</a:t>
            </a:r>
            <a:r>
              <a:rPr lang="en-US" sz="900" b="1" kern="0" baseline="0" dirty="0" err="1">
                <a:latin typeface="Arial" panose="020B0604020202020204" pitchFamily="34" charset="0"/>
                <a:cs typeface="Arial" panose="020B0604020202020204" pitchFamily="34" charset="0"/>
              </a:rPr>
              <a:t>new_mean_sentiment</a:t>
            </a:r>
            <a:r>
              <a:rPr lang="en-US" sz="900" kern="0" baseline="0" dirty="0" err="1">
                <a:latin typeface="Arial" panose="020B0604020202020204" pitchFamily="34" charset="0"/>
                <a:cs typeface="Arial" panose="020B0604020202020204" pitchFamily="34" charset="0"/>
              </a:rPr>
              <a:t>-</a:t>
            </a:r>
            <a:r>
              <a:rPr lang="en-US" sz="900" b="1" kern="0" baseline="0" dirty="0" err="1">
                <a:latin typeface="Arial" panose="020B0604020202020204" pitchFamily="34" charset="0"/>
                <a:cs typeface="Arial" panose="020B0604020202020204" pitchFamily="34" charset="0"/>
              </a:rPr>
              <a:t>current_mean_sentiment</a:t>
            </a:r>
            <a:endParaRPr lang="en-US" sz="900" b="1" kern="0" baseline="0" dirty="0">
              <a:latin typeface="Arial" panose="020B0604020202020204" pitchFamily="34" charset="0"/>
              <a:cs typeface="Arial" panose="020B0604020202020204" pitchFamily="34" charset="0"/>
            </a:endParaRPr>
          </a:p>
          <a:p>
            <a:pPr marL="0" indent="0">
              <a:buNone/>
            </a:pPr>
            <a:endParaRPr lang="en-US" sz="900" b="1" kern="0" baseline="0" dirty="0">
              <a:latin typeface="Arial" panose="020B0604020202020204" pitchFamily="34" charset="0"/>
              <a:cs typeface="Arial" panose="020B0604020202020204" pitchFamily="34" charset="0"/>
            </a:endParaRPr>
          </a:p>
          <a:p>
            <a:pPr marL="0" indent="0">
              <a:buNone/>
            </a:pPr>
            <a:r>
              <a:rPr lang="en-US" sz="900" b="1" kern="0" baseline="0" dirty="0">
                <a:latin typeface="Arial" panose="020B0604020202020204" pitchFamily="34" charset="0"/>
                <a:cs typeface="Arial" panose="020B0604020202020204" pitchFamily="34" charset="0"/>
              </a:rPr>
              <a:t>  cat("Current Mean Sentiment of", </a:t>
            </a:r>
            <a:r>
              <a:rPr lang="en-US" sz="900" b="1" kern="0" baseline="0" dirty="0" err="1">
                <a:latin typeface="Arial" panose="020B0604020202020204" pitchFamily="34" charset="0"/>
                <a:cs typeface="Arial" panose="020B0604020202020204" pitchFamily="34" charset="0"/>
              </a:rPr>
              <a:t>airline_name</a:t>
            </a:r>
            <a:r>
              <a:rPr lang="en-US" sz="900" b="1" kern="0" baseline="0" dirty="0">
                <a:latin typeface="Arial" panose="020B0604020202020204" pitchFamily="34" charset="0"/>
                <a:cs typeface="Arial" panose="020B0604020202020204" pitchFamily="34" charset="0"/>
              </a:rPr>
              <a:t>, ":", </a:t>
            </a:r>
            <a:r>
              <a:rPr lang="en-US" sz="900" b="1" kern="0" baseline="0" dirty="0" err="1">
                <a:latin typeface="Arial" panose="020B0604020202020204" pitchFamily="34" charset="0"/>
                <a:cs typeface="Arial" panose="020B0604020202020204" pitchFamily="34" charset="0"/>
              </a:rPr>
              <a:t>current_mean_sentiment</a:t>
            </a:r>
            <a:r>
              <a:rPr lang="en-US" sz="900" b="1" kern="0" baseline="0" dirty="0">
                <a:latin typeface="Arial" panose="020B0604020202020204" pitchFamily="34" charset="0"/>
                <a:cs typeface="Arial" panose="020B0604020202020204" pitchFamily="34" charset="0"/>
              </a:rPr>
              <a:t>, "\n")</a:t>
            </a:r>
          </a:p>
          <a:p>
            <a:pPr marL="0" indent="0">
              <a:buNone/>
            </a:pPr>
            <a:r>
              <a:rPr lang="en-US" sz="900" b="1" kern="0" baseline="0" dirty="0">
                <a:latin typeface="Arial" panose="020B0604020202020204" pitchFamily="34" charset="0"/>
                <a:cs typeface="Arial" panose="020B0604020202020204" pitchFamily="34" charset="0"/>
              </a:rPr>
              <a:t>  </a:t>
            </a:r>
          </a:p>
          <a:p>
            <a:pPr marL="0" indent="0">
              <a:buNone/>
            </a:pPr>
            <a:r>
              <a:rPr lang="en-US" sz="900" b="1" kern="0" baseline="0" dirty="0">
                <a:latin typeface="Arial" panose="020B0604020202020204" pitchFamily="34" charset="0"/>
                <a:cs typeface="Arial" panose="020B0604020202020204" pitchFamily="34" charset="0"/>
              </a:rPr>
              <a:t>  if(</a:t>
            </a:r>
            <a:r>
              <a:rPr lang="en-US" sz="900" b="1" kern="0" baseline="0" dirty="0" err="1">
                <a:latin typeface="Arial" panose="020B0604020202020204" pitchFamily="34" charset="0"/>
                <a:cs typeface="Arial" panose="020B0604020202020204" pitchFamily="34" charset="0"/>
              </a:rPr>
              <a:t>airline_name</a:t>
            </a:r>
            <a:r>
              <a:rPr lang="en-US" sz="900" b="1" kern="0" baseline="0" dirty="0">
                <a:latin typeface="Arial" panose="020B0604020202020204" pitchFamily="34" charset="0"/>
                <a:cs typeface="Arial" panose="020B0604020202020204" pitchFamily="34" charset="0"/>
              </a:rPr>
              <a:t> == "United Airlines"){</a:t>
            </a:r>
          </a:p>
          <a:p>
            <a:pPr marL="0" indent="0">
              <a:buNone/>
            </a:pPr>
            <a:r>
              <a:rPr lang="en-US" sz="900" b="1" kern="0" baseline="0" dirty="0">
                <a:latin typeface="Arial" panose="020B0604020202020204" pitchFamily="34" charset="0"/>
                <a:cs typeface="Arial" panose="020B0604020202020204" pitchFamily="34" charset="0"/>
              </a:rPr>
              <a:t>    cat("Increase in Mean Sentiment in absence of reviews containing 'Luggage' having Negative sentiment:", </a:t>
            </a:r>
            <a:r>
              <a:rPr lang="en-US" sz="900" b="1" kern="0" baseline="0" dirty="0" err="1">
                <a:latin typeface="Arial" panose="020B0604020202020204" pitchFamily="34" charset="0"/>
                <a:cs typeface="Arial" panose="020B0604020202020204" pitchFamily="34" charset="0"/>
              </a:rPr>
              <a:t>increase_in_mean_sentiment</a:t>
            </a:r>
            <a:r>
              <a:rPr lang="en-US" sz="900" b="1" kern="0" baseline="0" dirty="0">
                <a:latin typeface="Arial" panose="020B0604020202020204" pitchFamily="34" charset="0"/>
                <a:cs typeface="Arial" panose="020B0604020202020204" pitchFamily="34" charset="0"/>
              </a:rPr>
              <a:t>, "\n")</a:t>
            </a:r>
          </a:p>
          <a:p>
            <a:pPr marL="0" indent="0">
              <a:buNone/>
            </a:pPr>
            <a:r>
              <a:rPr lang="en-US" sz="900" b="1" kern="0" baseline="0" dirty="0">
                <a:latin typeface="Arial" panose="020B0604020202020204" pitchFamily="34" charset="0"/>
                <a:cs typeface="Arial" panose="020B0604020202020204" pitchFamily="34" charset="0"/>
              </a:rPr>
              <a:t>    cat("Mean Sentiment in absence of Reviews containing 'Luggage' having negative sentiment:", </a:t>
            </a:r>
            <a:r>
              <a:rPr lang="en-US" sz="900" b="1" kern="0" baseline="0" dirty="0" err="1">
                <a:latin typeface="Arial" panose="020B0604020202020204" pitchFamily="34" charset="0"/>
                <a:cs typeface="Arial" panose="020B0604020202020204" pitchFamily="34" charset="0"/>
              </a:rPr>
              <a:t>new_mean_sentiment</a:t>
            </a:r>
            <a:r>
              <a:rPr lang="en-US" sz="900" b="1" kern="0" baseline="0" dirty="0">
                <a:latin typeface="Arial" panose="020B0604020202020204" pitchFamily="34" charset="0"/>
                <a:cs typeface="Arial" panose="020B0604020202020204" pitchFamily="34" charset="0"/>
              </a:rPr>
              <a:t>, "\n")}</a:t>
            </a:r>
          </a:p>
          <a:p>
            <a:pPr marL="0" indent="0">
              <a:buNone/>
            </a:pPr>
            <a:r>
              <a:rPr lang="en-US" sz="900" b="1" kern="0" baseline="0" dirty="0">
                <a:latin typeface="Arial" panose="020B0604020202020204" pitchFamily="34" charset="0"/>
                <a:cs typeface="Arial" panose="020B0604020202020204" pitchFamily="34" charset="0"/>
              </a:rPr>
              <a:t>}</a:t>
            </a:r>
          </a:p>
        </p:txBody>
      </p:sp>
      <p:cxnSp>
        <p:nvCxnSpPr>
          <p:cNvPr id="10" name="Straight Connector 9">
            <a:extLst>
              <a:ext uri="{FF2B5EF4-FFF2-40B4-BE49-F238E27FC236}">
                <a16:creationId xmlns:a16="http://schemas.microsoft.com/office/drawing/2014/main" id="{35A17348-191E-94F2-AEA0-D54DEC37988F}"/>
              </a:ext>
            </a:extLst>
          </p:cNvPr>
          <p:cNvCxnSpPr/>
          <p:nvPr/>
        </p:nvCxnSpPr>
        <p:spPr bwMode="auto">
          <a:xfrm>
            <a:off x="4129547" y="1371600"/>
            <a:ext cx="0" cy="48915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74000584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046A1-98E7-50E1-CBFE-00C484F214AC}"/>
              </a:ext>
            </a:extLst>
          </p:cNvPr>
          <p:cNvSpPr>
            <a:spLocks noGrp="1"/>
          </p:cNvSpPr>
          <p:nvPr>
            <p:ph type="title"/>
          </p:nvPr>
        </p:nvSpPr>
        <p:spPr/>
        <p:txBody>
          <a:bodyPr/>
          <a:lstStyle/>
          <a:p>
            <a:pPr algn="ctr"/>
            <a:r>
              <a:rPr lang="en-US" dirty="0">
                <a:cs typeface="Times New Roman" panose="02020603050405020304" pitchFamily="18" charset="0"/>
              </a:rPr>
              <a:t>Software – Part 6 </a:t>
            </a:r>
            <a:r>
              <a:rPr lang="en-US" sz="3200" dirty="0"/>
              <a:t> – [Screenshots from R]</a:t>
            </a:r>
            <a:endParaRPr lang="en-US" dirty="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57FD4EA-D7CF-DA19-97E1-3015AFAEB782}"/>
              </a:ext>
            </a:extLst>
          </p:cNvPr>
          <p:cNvSpPr>
            <a:spLocks noGrp="1"/>
          </p:cNvSpPr>
          <p:nvPr>
            <p:ph type="sldNum" sz="quarter" idx="10"/>
          </p:nvPr>
        </p:nvSpPr>
        <p:spPr/>
        <p:txBody>
          <a:bodyPr/>
          <a:lstStyle/>
          <a:p>
            <a:fld id="{63708BC1-09D1-40E9-A8FE-A423E6CF6A18}" type="slidenum">
              <a:rPr lang="en-US" smtClean="0"/>
              <a:pPr/>
              <a:t>16</a:t>
            </a:fld>
            <a:endParaRPr lang="en-US"/>
          </a:p>
        </p:txBody>
      </p:sp>
      <p:pic>
        <p:nvPicPr>
          <p:cNvPr id="8" name="Content Placeholder 7">
            <a:extLst>
              <a:ext uri="{FF2B5EF4-FFF2-40B4-BE49-F238E27FC236}">
                <a16:creationId xmlns:a16="http://schemas.microsoft.com/office/drawing/2014/main" id="{1AE75835-B36D-51AC-710A-542830E19BA2}"/>
              </a:ext>
            </a:extLst>
          </p:cNvPr>
          <p:cNvPicPr>
            <a:picLocks noGrp="1" noChangeAspect="1"/>
          </p:cNvPicPr>
          <p:nvPr>
            <p:ph idx="1"/>
          </p:nvPr>
        </p:nvPicPr>
        <p:blipFill>
          <a:blip r:embed="rId2"/>
          <a:stretch>
            <a:fillRect/>
          </a:stretch>
        </p:blipFill>
        <p:spPr>
          <a:xfrm>
            <a:off x="0" y="1371600"/>
            <a:ext cx="4557155" cy="3219190"/>
          </a:xfrm>
        </p:spPr>
      </p:pic>
      <p:pic>
        <p:nvPicPr>
          <p:cNvPr id="11" name="Picture 10">
            <a:extLst>
              <a:ext uri="{FF2B5EF4-FFF2-40B4-BE49-F238E27FC236}">
                <a16:creationId xmlns:a16="http://schemas.microsoft.com/office/drawing/2014/main" id="{028D3523-4C51-85E6-529F-24A5912EB2CF}"/>
              </a:ext>
            </a:extLst>
          </p:cNvPr>
          <p:cNvPicPr>
            <a:picLocks noChangeAspect="1"/>
          </p:cNvPicPr>
          <p:nvPr/>
        </p:nvPicPr>
        <p:blipFill>
          <a:blip r:embed="rId3"/>
          <a:stretch>
            <a:fillRect/>
          </a:stretch>
        </p:blipFill>
        <p:spPr>
          <a:xfrm>
            <a:off x="4557155" y="1371600"/>
            <a:ext cx="4557155" cy="4645665"/>
          </a:xfrm>
          <a:prstGeom prst="rect">
            <a:avLst/>
          </a:prstGeom>
        </p:spPr>
      </p:pic>
      <p:sp>
        <p:nvSpPr>
          <p:cNvPr id="12" name="TextBox 11">
            <a:extLst>
              <a:ext uri="{FF2B5EF4-FFF2-40B4-BE49-F238E27FC236}">
                <a16:creationId xmlns:a16="http://schemas.microsoft.com/office/drawing/2014/main" id="{E54C0A07-5732-AF76-A2BA-324BC03D810B}"/>
              </a:ext>
            </a:extLst>
          </p:cNvPr>
          <p:cNvSpPr txBox="1"/>
          <p:nvPr/>
        </p:nvSpPr>
        <p:spPr>
          <a:xfrm>
            <a:off x="0" y="4590790"/>
            <a:ext cx="4483510" cy="830997"/>
          </a:xfrm>
          <a:prstGeom prst="rect">
            <a:avLst/>
          </a:prstGeom>
          <a:noFill/>
        </p:spPr>
        <p:txBody>
          <a:bodyPr wrap="square" rtlCol="0">
            <a:spAutoFit/>
          </a:bodyPr>
          <a:lstStyle/>
          <a:p>
            <a:r>
              <a:rPr lang="en-US" b="1" dirty="0"/>
              <a:t>Top 10 words frequently mentioned with a negative Sentiment in reviews posted by passengers who traveled with United Airlines</a:t>
            </a:r>
          </a:p>
        </p:txBody>
      </p:sp>
      <p:sp>
        <p:nvSpPr>
          <p:cNvPr id="13" name="TextBox 12">
            <a:extLst>
              <a:ext uri="{FF2B5EF4-FFF2-40B4-BE49-F238E27FC236}">
                <a16:creationId xmlns:a16="http://schemas.microsoft.com/office/drawing/2014/main" id="{6004BBE2-2D56-2C8F-EE45-409CFC3466BC}"/>
              </a:ext>
            </a:extLst>
          </p:cNvPr>
          <p:cNvSpPr txBox="1"/>
          <p:nvPr/>
        </p:nvSpPr>
        <p:spPr>
          <a:xfrm>
            <a:off x="5230665" y="1504335"/>
            <a:ext cx="3746090" cy="584775"/>
          </a:xfrm>
          <a:prstGeom prst="rect">
            <a:avLst/>
          </a:prstGeom>
          <a:noFill/>
        </p:spPr>
        <p:txBody>
          <a:bodyPr wrap="square" rtlCol="0">
            <a:spAutoFit/>
          </a:bodyPr>
          <a:lstStyle/>
          <a:p>
            <a:r>
              <a:rPr lang="en-US" b="1" dirty="0"/>
              <a:t>Box plot of </a:t>
            </a:r>
            <a:r>
              <a:rPr lang="en-US" b="1" dirty="0" err="1"/>
              <a:t>Overall_Rating</a:t>
            </a:r>
            <a:r>
              <a:rPr lang="en-US" b="1" dirty="0"/>
              <a:t> when “luggage” not Mentioned vs. Mentioned</a:t>
            </a:r>
          </a:p>
        </p:txBody>
      </p:sp>
    </p:spTree>
    <p:extLst>
      <p:ext uri="{BB962C8B-B14F-4D97-AF65-F5344CB8AC3E}">
        <p14:creationId xmlns:p14="http://schemas.microsoft.com/office/powerpoint/2010/main" val="245340197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046A1-98E7-50E1-CBFE-00C484F214AC}"/>
              </a:ext>
            </a:extLst>
          </p:cNvPr>
          <p:cNvSpPr>
            <a:spLocks noGrp="1"/>
          </p:cNvSpPr>
          <p:nvPr>
            <p:ph type="title"/>
          </p:nvPr>
        </p:nvSpPr>
        <p:spPr/>
        <p:txBody>
          <a:bodyPr/>
          <a:lstStyle/>
          <a:p>
            <a:pPr algn="ctr"/>
            <a:r>
              <a:rPr lang="en-US" dirty="0">
                <a:cs typeface="Times New Roman" panose="02020603050405020304" pitchFamily="18" charset="0"/>
              </a:rPr>
              <a:t>Software – Part 7 [Code snippets]</a:t>
            </a:r>
          </a:p>
        </p:txBody>
      </p:sp>
      <p:sp>
        <p:nvSpPr>
          <p:cNvPr id="3" name="Content Placeholder 2">
            <a:extLst>
              <a:ext uri="{FF2B5EF4-FFF2-40B4-BE49-F238E27FC236}">
                <a16:creationId xmlns:a16="http://schemas.microsoft.com/office/drawing/2014/main" id="{D7B895D1-D180-0A38-C3D5-B20BFDC28899}"/>
              </a:ext>
            </a:extLst>
          </p:cNvPr>
          <p:cNvSpPr>
            <a:spLocks noGrp="1"/>
          </p:cNvSpPr>
          <p:nvPr>
            <p:ph idx="1"/>
          </p:nvPr>
        </p:nvSpPr>
        <p:spPr>
          <a:xfrm>
            <a:off x="78659" y="1371600"/>
            <a:ext cx="3962400" cy="4891548"/>
          </a:xfrm>
        </p:spPr>
        <p:txBody>
          <a:bodyPr/>
          <a:lstStyle/>
          <a:p>
            <a:pPr marL="0" indent="0">
              <a:buNone/>
            </a:pPr>
            <a:r>
              <a:rPr lang="en-US" sz="1050" b="1" dirty="0">
                <a:latin typeface="Arial" panose="020B0604020202020204" pitchFamily="34" charset="0"/>
                <a:cs typeface="Arial" panose="020B0604020202020204" pitchFamily="34" charset="0"/>
              </a:rPr>
              <a:t># For Recommendations to United to resolve their Luggage issues based on Reviews:</a:t>
            </a:r>
          </a:p>
          <a:p>
            <a:pPr marL="0" indent="0">
              <a:buNone/>
            </a:pPr>
            <a:r>
              <a:rPr lang="en-US" sz="1050" b="1" dirty="0">
                <a:latin typeface="Arial" panose="020B0604020202020204" pitchFamily="34" charset="0"/>
                <a:cs typeface="Arial" panose="020B0604020202020204" pitchFamily="34" charset="0"/>
              </a:rPr>
              <a:t># Filter the data for reviews mentioning Luggage and Sentiment &lt; 0</a:t>
            </a:r>
          </a:p>
          <a:p>
            <a:pPr marL="0" indent="0">
              <a:buNone/>
            </a:pPr>
            <a:r>
              <a:rPr lang="en-US" sz="1050" b="1" dirty="0" err="1">
                <a:latin typeface="Arial" panose="020B0604020202020204" pitchFamily="34" charset="0"/>
                <a:cs typeface="Arial" panose="020B0604020202020204" pitchFamily="34" charset="0"/>
              </a:rPr>
              <a:t>filtered_data</a:t>
            </a:r>
            <a:r>
              <a:rPr lang="en-US" sz="1050" b="1" dirty="0">
                <a:latin typeface="Arial" panose="020B0604020202020204" pitchFamily="34" charset="0"/>
                <a:cs typeface="Arial" panose="020B0604020202020204" pitchFamily="34" charset="0"/>
              </a:rPr>
              <a:t> &lt;- subset(</a:t>
            </a:r>
            <a:r>
              <a:rPr lang="en-US" sz="1050" b="1" dirty="0" err="1">
                <a:latin typeface="Arial" panose="020B0604020202020204" pitchFamily="34" charset="0"/>
                <a:cs typeface="Arial" panose="020B0604020202020204" pitchFamily="34" charset="0"/>
              </a:rPr>
              <a:t>reviews_united</a:t>
            </a:r>
            <a:r>
              <a:rPr lang="en-US" sz="1050" b="1" dirty="0">
                <a:latin typeface="Arial" panose="020B0604020202020204" pitchFamily="34" charset="0"/>
                <a:cs typeface="Arial" panose="020B0604020202020204" pitchFamily="34" charset="0"/>
              </a:rPr>
              <a:t>, </a:t>
            </a:r>
            <a:r>
              <a:rPr lang="en-US" sz="1050" b="1" dirty="0" err="1">
                <a:latin typeface="Arial" panose="020B0604020202020204" pitchFamily="34" charset="0"/>
                <a:cs typeface="Arial" panose="020B0604020202020204" pitchFamily="34" charset="0"/>
              </a:rPr>
              <a:t>grepl</a:t>
            </a:r>
            <a:r>
              <a:rPr lang="en-US" sz="1050" b="1" dirty="0">
                <a:latin typeface="Arial" panose="020B0604020202020204" pitchFamily="34" charset="0"/>
                <a:cs typeface="Arial" panose="020B0604020202020204" pitchFamily="34" charset="0"/>
              </a:rPr>
              <a:t>("luggage", </a:t>
            </a:r>
            <a:r>
              <a:rPr lang="en-US" sz="1050" b="1" dirty="0" err="1">
                <a:latin typeface="Arial" panose="020B0604020202020204" pitchFamily="34" charset="0"/>
                <a:cs typeface="Arial" panose="020B0604020202020204" pitchFamily="34" charset="0"/>
              </a:rPr>
              <a:t>reviews_united$Review</a:t>
            </a:r>
            <a:r>
              <a:rPr lang="en-US" sz="1050" b="1" dirty="0">
                <a:latin typeface="Arial" panose="020B0604020202020204" pitchFamily="34" charset="0"/>
                <a:cs typeface="Arial" panose="020B0604020202020204" pitchFamily="34" charset="0"/>
              </a:rPr>
              <a:t>, </a:t>
            </a:r>
            <a:r>
              <a:rPr lang="en-US" sz="1050" b="1" dirty="0" err="1">
                <a:latin typeface="Arial" panose="020B0604020202020204" pitchFamily="34" charset="0"/>
                <a:cs typeface="Arial" panose="020B0604020202020204" pitchFamily="34" charset="0"/>
              </a:rPr>
              <a:t>ignore.case</a:t>
            </a:r>
            <a:r>
              <a:rPr lang="en-US" sz="1050" b="1" dirty="0">
                <a:latin typeface="Arial" panose="020B0604020202020204" pitchFamily="34" charset="0"/>
                <a:cs typeface="Arial" panose="020B0604020202020204" pitchFamily="34" charset="0"/>
              </a:rPr>
              <a:t> = TRUE) &amp; </a:t>
            </a:r>
            <a:r>
              <a:rPr lang="en-US" sz="1050" b="1" dirty="0" err="1">
                <a:latin typeface="Arial" panose="020B0604020202020204" pitchFamily="34" charset="0"/>
                <a:cs typeface="Arial" panose="020B0604020202020204" pitchFamily="34" charset="0"/>
              </a:rPr>
              <a:t>reviews_united$sentiment</a:t>
            </a:r>
            <a:r>
              <a:rPr lang="en-US" sz="1050" b="1" dirty="0">
                <a:latin typeface="Arial" panose="020B0604020202020204" pitchFamily="34" charset="0"/>
                <a:cs typeface="Arial" panose="020B0604020202020204" pitchFamily="34" charset="0"/>
              </a:rPr>
              <a:t> &lt; 0)</a:t>
            </a:r>
          </a:p>
          <a:p>
            <a:pPr marL="0" indent="0">
              <a:buNone/>
            </a:pPr>
            <a:endParaRPr lang="en-US" sz="1050" b="1" dirty="0">
              <a:latin typeface="Arial" panose="020B0604020202020204" pitchFamily="34" charset="0"/>
              <a:cs typeface="Arial" panose="020B0604020202020204" pitchFamily="34" charset="0"/>
            </a:endParaRPr>
          </a:p>
          <a:p>
            <a:pPr marL="0" indent="0">
              <a:buNone/>
            </a:pPr>
            <a:r>
              <a:rPr lang="en-US" sz="1050" b="1" dirty="0">
                <a:latin typeface="Arial" panose="020B0604020202020204" pitchFamily="34" charset="0"/>
                <a:cs typeface="Arial" panose="020B0604020202020204" pitchFamily="34" charset="0"/>
              </a:rPr>
              <a:t># Read custom stop words</a:t>
            </a:r>
          </a:p>
          <a:p>
            <a:pPr marL="0" indent="0">
              <a:buNone/>
            </a:pPr>
            <a:r>
              <a:rPr lang="en-US" sz="1050" b="1" dirty="0" err="1">
                <a:latin typeface="Arial" panose="020B0604020202020204" pitchFamily="34" charset="0"/>
                <a:cs typeface="Arial" panose="020B0604020202020204" pitchFamily="34" charset="0"/>
              </a:rPr>
              <a:t>custom_stopwords</a:t>
            </a:r>
            <a:r>
              <a:rPr lang="en-US" sz="1050" b="1" dirty="0">
                <a:latin typeface="Arial" panose="020B0604020202020204" pitchFamily="34" charset="0"/>
                <a:cs typeface="Arial" panose="020B0604020202020204" pitchFamily="34" charset="0"/>
              </a:rPr>
              <a:t> &lt;- </a:t>
            </a:r>
            <a:r>
              <a:rPr lang="en-US" sz="1050" b="1" dirty="0" err="1">
                <a:latin typeface="Arial" panose="020B0604020202020204" pitchFamily="34" charset="0"/>
                <a:cs typeface="Arial" panose="020B0604020202020204" pitchFamily="34" charset="0"/>
              </a:rPr>
              <a:t>readLines</a:t>
            </a:r>
            <a:r>
              <a:rPr lang="en-US" sz="1050" b="1" dirty="0">
                <a:latin typeface="Arial" panose="020B0604020202020204" pitchFamily="34" charset="0"/>
                <a:cs typeface="Arial" panose="020B0604020202020204" pitchFamily="34" charset="0"/>
              </a:rPr>
              <a:t>("custom_stopwords_luggage.txt")</a:t>
            </a:r>
          </a:p>
          <a:p>
            <a:pPr marL="0" indent="0">
              <a:buNone/>
            </a:pPr>
            <a:endParaRPr lang="en-US" sz="1050" b="1" dirty="0">
              <a:latin typeface="Arial" panose="020B0604020202020204" pitchFamily="34" charset="0"/>
              <a:cs typeface="Arial" panose="020B0604020202020204" pitchFamily="34" charset="0"/>
            </a:endParaRPr>
          </a:p>
          <a:p>
            <a:pPr marL="0" indent="0">
              <a:buNone/>
            </a:pPr>
            <a:r>
              <a:rPr lang="en-US" sz="1050" b="1" dirty="0">
                <a:latin typeface="Arial" panose="020B0604020202020204" pitchFamily="34" charset="0"/>
                <a:cs typeface="Arial" panose="020B0604020202020204" pitchFamily="34" charset="0"/>
              </a:rPr>
              <a:t># Combine with English stop words</a:t>
            </a:r>
          </a:p>
          <a:p>
            <a:pPr marL="0" indent="0">
              <a:buNone/>
            </a:pPr>
            <a:r>
              <a:rPr lang="en-US" sz="1050" b="1" dirty="0" err="1">
                <a:latin typeface="Arial" panose="020B0604020202020204" pitchFamily="34" charset="0"/>
                <a:cs typeface="Arial" panose="020B0604020202020204" pitchFamily="34" charset="0"/>
              </a:rPr>
              <a:t>all_stopwords</a:t>
            </a:r>
            <a:r>
              <a:rPr lang="en-US" sz="1050" b="1" dirty="0">
                <a:latin typeface="Arial" panose="020B0604020202020204" pitchFamily="34" charset="0"/>
                <a:cs typeface="Arial" panose="020B0604020202020204" pitchFamily="34" charset="0"/>
              </a:rPr>
              <a:t> &lt;- c(</a:t>
            </a:r>
            <a:r>
              <a:rPr lang="en-US" sz="1050" b="1" dirty="0" err="1">
                <a:latin typeface="Arial" panose="020B0604020202020204" pitchFamily="34" charset="0"/>
                <a:cs typeface="Arial" panose="020B0604020202020204" pitchFamily="34" charset="0"/>
              </a:rPr>
              <a:t>stopwords</a:t>
            </a:r>
            <a:r>
              <a:rPr lang="en-US" sz="1050" b="1" dirty="0">
                <a:latin typeface="Arial" panose="020B0604020202020204" pitchFamily="34" charset="0"/>
                <a:cs typeface="Arial" panose="020B0604020202020204" pitchFamily="34" charset="0"/>
              </a:rPr>
              <a:t>("</a:t>
            </a:r>
            <a:r>
              <a:rPr lang="en-US" sz="1050" b="1" dirty="0" err="1">
                <a:latin typeface="Arial" panose="020B0604020202020204" pitchFamily="34" charset="0"/>
                <a:cs typeface="Arial" panose="020B0604020202020204" pitchFamily="34" charset="0"/>
              </a:rPr>
              <a:t>english</a:t>
            </a:r>
            <a:r>
              <a:rPr lang="en-US" sz="1050" b="1" dirty="0">
                <a:latin typeface="Arial" panose="020B0604020202020204" pitchFamily="34" charset="0"/>
                <a:cs typeface="Arial" panose="020B0604020202020204" pitchFamily="34" charset="0"/>
              </a:rPr>
              <a:t>"), </a:t>
            </a:r>
            <a:r>
              <a:rPr lang="en-US" sz="1050" b="1" dirty="0" err="1">
                <a:latin typeface="Arial" panose="020B0604020202020204" pitchFamily="34" charset="0"/>
                <a:cs typeface="Arial" panose="020B0604020202020204" pitchFamily="34" charset="0"/>
              </a:rPr>
              <a:t>custom_stopwords</a:t>
            </a:r>
            <a:r>
              <a:rPr lang="en-US" sz="1050" b="1" dirty="0">
                <a:latin typeface="Arial" panose="020B0604020202020204" pitchFamily="34" charset="0"/>
                <a:cs typeface="Arial" panose="020B0604020202020204" pitchFamily="34" charset="0"/>
              </a:rPr>
              <a:t>)</a:t>
            </a:r>
          </a:p>
          <a:p>
            <a:pPr marL="0" indent="0">
              <a:buNone/>
            </a:pPr>
            <a:endParaRPr lang="en-US" sz="1050" b="1" dirty="0">
              <a:latin typeface="Arial" panose="020B0604020202020204" pitchFamily="34" charset="0"/>
              <a:cs typeface="Arial" panose="020B0604020202020204" pitchFamily="34" charset="0"/>
            </a:endParaRPr>
          </a:p>
          <a:p>
            <a:pPr marL="0" indent="0">
              <a:buNone/>
            </a:pPr>
            <a:r>
              <a:rPr lang="en-US" sz="1050" b="1" dirty="0">
                <a:latin typeface="Arial" panose="020B0604020202020204" pitchFamily="34" charset="0"/>
                <a:cs typeface="Arial" panose="020B0604020202020204" pitchFamily="34" charset="0"/>
              </a:rPr>
              <a:t># Prepare the corpus</a:t>
            </a:r>
          </a:p>
          <a:p>
            <a:pPr marL="0" indent="0">
              <a:buNone/>
            </a:pPr>
            <a:r>
              <a:rPr lang="en-US" sz="1050" b="1" dirty="0">
                <a:latin typeface="Arial" panose="020B0604020202020204" pitchFamily="34" charset="0"/>
                <a:cs typeface="Arial" panose="020B0604020202020204" pitchFamily="34" charset="0"/>
              </a:rPr>
              <a:t>corpus &lt;- Corpus(</a:t>
            </a:r>
            <a:r>
              <a:rPr lang="en-US" sz="1050" b="1" dirty="0" err="1">
                <a:latin typeface="Arial" panose="020B0604020202020204" pitchFamily="34" charset="0"/>
                <a:cs typeface="Arial" panose="020B0604020202020204" pitchFamily="34" charset="0"/>
              </a:rPr>
              <a:t>VectorSource</a:t>
            </a:r>
            <a:r>
              <a:rPr lang="en-US" sz="1050" b="1" dirty="0">
                <a:latin typeface="Arial" panose="020B0604020202020204" pitchFamily="34" charset="0"/>
                <a:cs typeface="Arial" panose="020B0604020202020204" pitchFamily="34" charset="0"/>
              </a:rPr>
              <a:t>(</a:t>
            </a:r>
            <a:r>
              <a:rPr lang="en-US" sz="1050" b="1" dirty="0" err="1">
                <a:latin typeface="Arial" panose="020B0604020202020204" pitchFamily="34" charset="0"/>
                <a:cs typeface="Arial" panose="020B0604020202020204" pitchFamily="34" charset="0"/>
              </a:rPr>
              <a:t>filtered_data$Review</a:t>
            </a:r>
            <a:r>
              <a:rPr lang="en-US" sz="1050" b="1" dirty="0">
                <a:latin typeface="Arial" panose="020B0604020202020204" pitchFamily="34" charset="0"/>
                <a:cs typeface="Arial" panose="020B0604020202020204" pitchFamily="34" charset="0"/>
              </a:rPr>
              <a:t>))</a:t>
            </a:r>
          </a:p>
          <a:p>
            <a:pPr marL="0" indent="0">
              <a:buNone/>
            </a:pPr>
            <a:r>
              <a:rPr lang="en-US" sz="1050" b="1" dirty="0">
                <a:latin typeface="Arial" panose="020B0604020202020204" pitchFamily="34" charset="0"/>
                <a:cs typeface="Arial" panose="020B0604020202020204" pitchFamily="34" charset="0"/>
              </a:rPr>
              <a:t>corpus &lt;- </a:t>
            </a:r>
            <a:r>
              <a:rPr lang="en-US" sz="1050" b="1" dirty="0" err="1">
                <a:latin typeface="Arial" panose="020B0604020202020204" pitchFamily="34" charset="0"/>
                <a:cs typeface="Arial" panose="020B0604020202020204" pitchFamily="34" charset="0"/>
              </a:rPr>
              <a:t>tm_map</a:t>
            </a:r>
            <a:r>
              <a:rPr lang="en-US" sz="1050" b="1" dirty="0">
                <a:latin typeface="Arial" panose="020B0604020202020204" pitchFamily="34" charset="0"/>
                <a:cs typeface="Arial" panose="020B0604020202020204" pitchFamily="34" charset="0"/>
              </a:rPr>
              <a:t>(corpus, </a:t>
            </a:r>
            <a:r>
              <a:rPr lang="en-US" sz="1050" b="1" dirty="0" err="1">
                <a:latin typeface="Arial" panose="020B0604020202020204" pitchFamily="34" charset="0"/>
                <a:cs typeface="Arial" panose="020B0604020202020204" pitchFamily="34" charset="0"/>
              </a:rPr>
              <a:t>content_transformer</a:t>
            </a:r>
            <a:r>
              <a:rPr lang="en-US" sz="1050" b="1" dirty="0">
                <a:latin typeface="Arial" panose="020B0604020202020204" pitchFamily="34" charset="0"/>
                <a:cs typeface="Arial" panose="020B0604020202020204" pitchFamily="34" charset="0"/>
              </a:rPr>
              <a:t>(</a:t>
            </a:r>
            <a:r>
              <a:rPr lang="en-US" sz="1050" b="1" dirty="0" err="1">
                <a:latin typeface="Arial" panose="020B0604020202020204" pitchFamily="34" charset="0"/>
                <a:cs typeface="Arial" panose="020B0604020202020204" pitchFamily="34" charset="0"/>
              </a:rPr>
              <a:t>tolower</a:t>
            </a:r>
            <a:r>
              <a:rPr lang="en-US" sz="1050" b="1" dirty="0">
                <a:latin typeface="Arial" panose="020B0604020202020204" pitchFamily="34" charset="0"/>
                <a:cs typeface="Arial" panose="020B0604020202020204" pitchFamily="34" charset="0"/>
              </a:rPr>
              <a:t>))</a:t>
            </a:r>
          </a:p>
          <a:p>
            <a:pPr marL="0" indent="0">
              <a:buNone/>
            </a:pPr>
            <a:r>
              <a:rPr lang="en-US" sz="1050" b="1" dirty="0">
                <a:latin typeface="Arial" panose="020B0604020202020204" pitchFamily="34" charset="0"/>
                <a:cs typeface="Arial" panose="020B0604020202020204" pitchFamily="34" charset="0"/>
              </a:rPr>
              <a:t>corpus &lt;- </a:t>
            </a:r>
            <a:r>
              <a:rPr lang="en-US" sz="1050" b="1" dirty="0" err="1">
                <a:latin typeface="Arial" panose="020B0604020202020204" pitchFamily="34" charset="0"/>
                <a:cs typeface="Arial" panose="020B0604020202020204" pitchFamily="34" charset="0"/>
              </a:rPr>
              <a:t>tm_map</a:t>
            </a:r>
            <a:r>
              <a:rPr lang="en-US" sz="1050" b="1" dirty="0">
                <a:latin typeface="Arial" panose="020B0604020202020204" pitchFamily="34" charset="0"/>
                <a:cs typeface="Arial" panose="020B0604020202020204" pitchFamily="34" charset="0"/>
              </a:rPr>
              <a:t>(corpus, </a:t>
            </a:r>
            <a:r>
              <a:rPr lang="en-US" sz="1050" b="1" dirty="0" err="1">
                <a:latin typeface="Arial" panose="020B0604020202020204" pitchFamily="34" charset="0"/>
                <a:cs typeface="Arial" panose="020B0604020202020204" pitchFamily="34" charset="0"/>
              </a:rPr>
              <a:t>removePunctuation</a:t>
            </a:r>
            <a:r>
              <a:rPr lang="en-US" sz="1050" b="1" dirty="0">
                <a:latin typeface="Arial" panose="020B0604020202020204" pitchFamily="34" charset="0"/>
                <a:cs typeface="Arial" panose="020B0604020202020204" pitchFamily="34" charset="0"/>
              </a:rPr>
              <a:t>)</a:t>
            </a:r>
          </a:p>
          <a:p>
            <a:pPr marL="0" indent="0">
              <a:buNone/>
            </a:pPr>
            <a:r>
              <a:rPr lang="en-US" sz="1050" b="1" dirty="0">
                <a:latin typeface="Arial" panose="020B0604020202020204" pitchFamily="34" charset="0"/>
                <a:cs typeface="Arial" panose="020B0604020202020204" pitchFamily="34" charset="0"/>
              </a:rPr>
              <a:t>corpus &lt;- </a:t>
            </a:r>
            <a:r>
              <a:rPr lang="en-US" sz="1050" b="1" dirty="0" err="1">
                <a:latin typeface="Arial" panose="020B0604020202020204" pitchFamily="34" charset="0"/>
                <a:cs typeface="Arial" panose="020B0604020202020204" pitchFamily="34" charset="0"/>
              </a:rPr>
              <a:t>tm_map</a:t>
            </a:r>
            <a:r>
              <a:rPr lang="en-US" sz="1050" b="1" dirty="0">
                <a:latin typeface="Arial" panose="020B0604020202020204" pitchFamily="34" charset="0"/>
                <a:cs typeface="Arial" panose="020B0604020202020204" pitchFamily="34" charset="0"/>
              </a:rPr>
              <a:t>(corpus, </a:t>
            </a:r>
            <a:r>
              <a:rPr lang="en-US" sz="1050" b="1" dirty="0" err="1">
                <a:latin typeface="Arial" panose="020B0604020202020204" pitchFamily="34" charset="0"/>
                <a:cs typeface="Arial" panose="020B0604020202020204" pitchFamily="34" charset="0"/>
              </a:rPr>
              <a:t>removeWords</a:t>
            </a:r>
            <a:r>
              <a:rPr lang="en-US" sz="1050" b="1" dirty="0">
                <a:latin typeface="Arial" panose="020B0604020202020204" pitchFamily="34" charset="0"/>
                <a:cs typeface="Arial" panose="020B0604020202020204" pitchFamily="34" charset="0"/>
              </a:rPr>
              <a:t>, </a:t>
            </a:r>
            <a:r>
              <a:rPr lang="en-US" sz="1050" b="1" dirty="0" err="1">
                <a:latin typeface="Arial" panose="020B0604020202020204" pitchFamily="34" charset="0"/>
                <a:cs typeface="Arial" panose="020B0604020202020204" pitchFamily="34" charset="0"/>
              </a:rPr>
              <a:t>all_stopwords</a:t>
            </a:r>
            <a:r>
              <a:rPr lang="en-US" sz="1050" b="1" dirty="0">
                <a:latin typeface="Arial" panose="020B0604020202020204" pitchFamily="34" charset="0"/>
                <a:cs typeface="Arial" panose="020B0604020202020204" pitchFamily="34" charset="0"/>
              </a:rPr>
              <a:t>)</a:t>
            </a:r>
          </a:p>
        </p:txBody>
      </p:sp>
      <p:sp>
        <p:nvSpPr>
          <p:cNvPr id="4" name="Slide Number Placeholder 3">
            <a:extLst>
              <a:ext uri="{FF2B5EF4-FFF2-40B4-BE49-F238E27FC236}">
                <a16:creationId xmlns:a16="http://schemas.microsoft.com/office/drawing/2014/main" id="{757FD4EA-D7CF-DA19-97E1-3015AFAEB782}"/>
              </a:ext>
            </a:extLst>
          </p:cNvPr>
          <p:cNvSpPr>
            <a:spLocks noGrp="1"/>
          </p:cNvSpPr>
          <p:nvPr>
            <p:ph type="sldNum" sz="quarter" idx="10"/>
          </p:nvPr>
        </p:nvSpPr>
        <p:spPr/>
        <p:txBody>
          <a:bodyPr/>
          <a:lstStyle/>
          <a:p>
            <a:fld id="{63708BC1-09D1-40E9-A8FE-A423E6CF6A18}" type="slidenum">
              <a:rPr lang="en-US" smtClean="0"/>
              <a:pPr/>
              <a:t>17</a:t>
            </a:fld>
            <a:endParaRPr lang="en-US"/>
          </a:p>
        </p:txBody>
      </p:sp>
      <p:sp>
        <p:nvSpPr>
          <p:cNvPr id="6" name="Content Placeholder 2">
            <a:extLst>
              <a:ext uri="{FF2B5EF4-FFF2-40B4-BE49-F238E27FC236}">
                <a16:creationId xmlns:a16="http://schemas.microsoft.com/office/drawing/2014/main" id="{90C7F278-B629-188A-C20D-648E462313DB}"/>
              </a:ext>
            </a:extLst>
          </p:cNvPr>
          <p:cNvSpPr txBox="1">
            <a:spLocks/>
          </p:cNvSpPr>
          <p:nvPr/>
        </p:nvSpPr>
        <p:spPr bwMode="auto">
          <a:xfrm>
            <a:off x="4299154" y="1371600"/>
            <a:ext cx="4766187" cy="4736690"/>
          </a:xfrm>
          <a:prstGeom prst="rect">
            <a:avLst/>
          </a:prstGeom>
          <a:noFill/>
          <a:ln>
            <a:noFill/>
          </a:ln>
          <a:effectLst/>
          <a:extLst>
            <a:ext uri="{909E8E84-426E-40DD-AFC4-6F175D3DCCD1}">
              <a14:hiddenFill xmlns:a14="http://schemas.microsoft.com/office/drawing/2010/main">
                <a:solidFill>
                  <a:srgbClr val="FFDD7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120000"/>
              </a:lnSpc>
              <a:spcBef>
                <a:spcPct val="20000"/>
              </a:spcBef>
              <a:spcAft>
                <a:spcPct val="0"/>
              </a:spcAft>
              <a:buClr>
                <a:srgbClr val="004F5A"/>
              </a:buClr>
              <a:buSzPct val="120000"/>
              <a:buFont typeface="Wingdings" panose="05000000000000000000" pitchFamily="2" charset="2"/>
              <a:buChar char="§"/>
              <a:defRPr sz="2400">
                <a:solidFill>
                  <a:schemeClr val="tx1"/>
                </a:solidFill>
                <a:latin typeface="+mn-lt"/>
                <a:ea typeface="MS PGothic" panose="020B0600070205080204" pitchFamily="34" charset="-128"/>
                <a:cs typeface="ＭＳ Ｐゴシック" charset="0"/>
              </a:defRPr>
            </a:lvl1pPr>
            <a:lvl2pPr marL="550863" indent="-207963" algn="l" rtl="0" eaLnBrk="0" fontAlgn="base" hangingPunct="0">
              <a:lnSpc>
                <a:spcPct val="120000"/>
              </a:lnSpc>
              <a:spcBef>
                <a:spcPct val="20000"/>
              </a:spcBef>
              <a:spcAft>
                <a:spcPct val="0"/>
              </a:spcAft>
              <a:buClr>
                <a:srgbClr val="004F5A"/>
              </a:buClr>
              <a:buSzPct val="120000"/>
              <a:buFont typeface="Times" panose="02020603050405020304" pitchFamily="18" charset="0"/>
              <a:buChar char="•"/>
              <a:defRPr sz="2000">
                <a:solidFill>
                  <a:schemeClr val="tx1"/>
                </a:solidFill>
                <a:latin typeface="+mn-lt"/>
                <a:ea typeface="MS PGothic" panose="020B0600070205080204" pitchFamily="34" charset="-128"/>
              </a:defRPr>
            </a:lvl2pPr>
            <a:lvl3pPr marL="838200" indent="-173038" algn="l" rtl="0" eaLnBrk="0" fontAlgn="base" hangingPunct="0">
              <a:lnSpc>
                <a:spcPct val="120000"/>
              </a:lnSpc>
              <a:spcBef>
                <a:spcPct val="20000"/>
              </a:spcBef>
              <a:spcAft>
                <a:spcPct val="0"/>
              </a:spcAft>
              <a:buClr>
                <a:srgbClr val="004F5A"/>
              </a:buClr>
              <a:buSzPct val="120000"/>
              <a:buFont typeface="Wingdings" panose="05000000000000000000" pitchFamily="2" charset="2"/>
              <a:buChar char="§"/>
              <a:defRPr>
                <a:solidFill>
                  <a:schemeClr val="tx1"/>
                </a:solidFill>
                <a:latin typeface="+mn-lt"/>
                <a:ea typeface="MS PGothic" panose="020B0600070205080204" pitchFamily="34" charset="-128"/>
              </a:defRPr>
            </a:lvl3pPr>
            <a:lvl4pPr marL="1117600" indent="-165100" algn="l" rtl="0" eaLnBrk="0" fontAlgn="base" hangingPunct="0">
              <a:spcBef>
                <a:spcPct val="20000"/>
              </a:spcBef>
              <a:spcAft>
                <a:spcPct val="0"/>
              </a:spcAft>
              <a:buClr>
                <a:srgbClr val="004F5A"/>
              </a:buClr>
              <a:buFont typeface="Times" panose="02020603050405020304" pitchFamily="18" charset="0"/>
              <a:buChar char="•"/>
              <a:defRPr sz="1600">
                <a:solidFill>
                  <a:schemeClr val="tx1"/>
                </a:solidFill>
                <a:latin typeface="+mn-lt"/>
                <a:ea typeface="MS PGothic" panose="020B0600070205080204" pitchFamily="34" charset="-128"/>
              </a:defRPr>
            </a:lvl4pPr>
            <a:lvl5pPr marL="1401763" indent="-169863" algn="l" rtl="0" eaLnBrk="0" fontAlgn="base" hangingPunct="0">
              <a:spcBef>
                <a:spcPct val="20000"/>
              </a:spcBef>
              <a:spcAft>
                <a:spcPct val="0"/>
              </a:spcAft>
              <a:buClr>
                <a:srgbClr val="004F5A"/>
              </a:buClr>
              <a:buFont typeface="Times" panose="02020603050405020304" pitchFamily="18" charset="0"/>
              <a:buChar char="•"/>
              <a:defRPr sz="1200">
                <a:solidFill>
                  <a:schemeClr val="tx1"/>
                </a:solidFill>
                <a:latin typeface="+mn-lt"/>
                <a:ea typeface="MS PGothic" panose="020B0600070205080204" pitchFamily="34" charset="-128"/>
              </a:defRPr>
            </a:lvl5pPr>
            <a:lvl6pPr marL="1858963" indent="-169863" algn="l" rtl="0" eaLnBrk="0" fontAlgn="base" hangingPunct="0">
              <a:spcBef>
                <a:spcPct val="20000"/>
              </a:spcBef>
              <a:spcAft>
                <a:spcPct val="0"/>
              </a:spcAft>
              <a:buClr>
                <a:srgbClr val="114C8A"/>
              </a:buClr>
              <a:buFont typeface="Times" charset="0"/>
              <a:buChar char="•"/>
              <a:defRPr sz="1200">
                <a:solidFill>
                  <a:schemeClr val="tx1"/>
                </a:solidFill>
                <a:latin typeface="+mn-lt"/>
                <a:ea typeface="+mn-ea"/>
              </a:defRPr>
            </a:lvl6pPr>
            <a:lvl7pPr marL="2316163" indent="-169863" algn="l" rtl="0" eaLnBrk="0" fontAlgn="base" hangingPunct="0">
              <a:spcBef>
                <a:spcPct val="20000"/>
              </a:spcBef>
              <a:spcAft>
                <a:spcPct val="0"/>
              </a:spcAft>
              <a:buClr>
                <a:srgbClr val="114C8A"/>
              </a:buClr>
              <a:buFont typeface="Times" charset="0"/>
              <a:buChar char="•"/>
              <a:defRPr sz="1200">
                <a:solidFill>
                  <a:schemeClr val="tx1"/>
                </a:solidFill>
                <a:latin typeface="+mn-lt"/>
                <a:ea typeface="+mn-ea"/>
              </a:defRPr>
            </a:lvl7pPr>
            <a:lvl8pPr marL="2773363" indent="-169863" algn="l" rtl="0" eaLnBrk="0" fontAlgn="base" hangingPunct="0">
              <a:spcBef>
                <a:spcPct val="20000"/>
              </a:spcBef>
              <a:spcAft>
                <a:spcPct val="0"/>
              </a:spcAft>
              <a:buClr>
                <a:srgbClr val="114C8A"/>
              </a:buClr>
              <a:buFont typeface="Times" charset="0"/>
              <a:buChar char="•"/>
              <a:defRPr sz="1200">
                <a:solidFill>
                  <a:schemeClr val="tx1"/>
                </a:solidFill>
                <a:latin typeface="+mn-lt"/>
                <a:ea typeface="+mn-ea"/>
              </a:defRPr>
            </a:lvl8pPr>
            <a:lvl9pPr marL="3230563" indent="-169863" algn="l" rtl="0" eaLnBrk="0" fontAlgn="base" hangingPunct="0">
              <a:spcBef>
                <a:spcPct val="20000"/>
              </a:spcBef>
              <a:spcAft>
                <a:spcPct val="0"/>
              </a:spcAft>
              <a:buClr>
                <a:srgbClr val="114C8A"/>
              </a:buClr>
              <a:buFont typeface="Times" charset="0"/>
              <a:buChar char="•"/>
              <a:defRPr sz="1200">
                <a:solidFill>
                  <a:schemeClr val="tx1"/>
                </a:solidFill>
                <a:latin typeface="+mn-lt"/>
                <a:ea typeface="+mn-ea"/>
              </a:defRPr>
            </a:lvl9pPr>
          </a:lstStyle>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 Create a document-term matrix</a:t>
            </a:r>
          </a:p>
          <a:p>
            <a:pPr marL="0" indent="0">
              <a:buNone/>
            </a:pPr>
            <a:r>
              <a:rPr lang="en-US" sz="1800" b="1" dirty="0" err="1">
                <a:latin typeface="Arial" panose="020B0604020202020204" pitchFamily="34" charset="0"/>
                <a:cs typeface="Arial" panose="020B0604020202020204" pitchFamily="34" charset="0"/>
              </a:rPr>
              <a:t>dtm</a:t>
            </a:r>
            <a:r>
              <a:rPr lang="en-US" sz="1800" b="1" dirty="0">
                <a:latin typeface="Arial" panose="020B0604020202020204" pitchFamily="34" charset="0"/>
                <a:cs typeface="Arial" panose="020B0604020202020204" pitchFamily="34" charset="0"/>
              </a:rPr>
              <a:t> &lt;- </a:t>
            </a:r>
            <a:r>
              <a:rPr lang="en-US" sz="1800" b="1" dirty="0" err="1">
                <a:latin typeface="Arial" panose="020B0604020202020204" pitchFamily="34" charset="0"/>
                <a:cs typeface="Arial" panose="020B0604020202020204" pitchFamily="34" charset="0"/>
              </a:rPr>
              <a:t>TermDocumentMatrix</a:t>
            </a:r>
            <a:r>
              <a:rPr lang="en-US" sz="1800" b="1" dirty="0">
                <a:latin typeface="Arial" panose="020B0604020202020204" pitchFamily="34" charset="0"/>
                <a:cs typeface="Arial" panose="020B0604020202020204" pitchFamily="34" charset="0"/>
              </a:rPr>
              <a:t>(corpus)</a:t>
            </a:r>
          </a:p>
          <a:p>
            <a:pPr marL="0" indent="0">
              <a:buNone/>
            </a:pPr>
            <a:r>
              <a:rPr lang="en-US" sz="1800" b="1" dirty="0">
                <a:latin typeface="Arial" panose="020B0604020202020204" pitchFamily="34" charset="0"/>
                <a:cs typeface="Arial" panose="020B0604020202020204" pitchFamily="34" charset="0"/>
              </a:rPr>
              <a:t>m &lt;- </a:t>
            </a:r>
            <a:r>
              <a:rPr lang="en-US" sz="1800" b="1" dirty="0" err="1">
                <a:latin typeface="Arial" panose="020B0604020202020204" pitchFamily="34" charset="0"/>
                <a:cs typeface="Arial" panose="020B0604020202020204" pitchFamily="34" charset="0"/>
              </a:rPr>
              <a:t>as.matrix</a:t>
            </a:r>
            <a:r>
              <a:rPr lang="en-US" sz="1800" b="1" dirty="0">
                <a:latin typeface="Arial" panose="020B0604020202020204" pitchFamily="34" charset="0"/>
                <a:cs typeface="Arial" panose="020B0604020202020204" pitchFamily="34" charset="0"/>
              </a:rPr>
              <a:t>(</a:t>
            </a:r>
            <a:r>
              <a:rPr lang="en-US" sz="1800" b="1" dirty="0" err="1">
                <a:latin typeface="Arial" panose="020B0604020202020204" pitchFamily="34" charset="0"/>
                <a:cs typeface="Arial" panose="020B0604020202020204" pitchFamily="34" charset="0"/>
              </a:rPr>
              <a:t>dtm</a:t>
            </a:r>
            <a:r>
              <a:rPr lang="en-US" sz="1800" b="1" dirty="0">
                <a:latin typeface="Arial" panose="020B0604020202020204" pitchFamily="34" charset="0"/>
                <a:cs typeface="Arial" panose="020B0604020202020204" pitchFamily="34" charset="0"/>
              </a:rPr>
              <a:t>)</a:t>
            </a:r>
          </a:p>
          <a:p>
            <a:pPr marL="0" indent="0">
              <a:buNone/>
            </a:pPr>
            <a:r>
              <a:rPr lang="en-US" sz="1800" b="1" dirty="0" err="1">
                <a:latin typeface="Arial" panose="020B0604020202020204" pitchFamily="34" charset="0"/>
                <a:cs typeface="Arial" panose="020B0604020202020204" pitchFamily="34" charset="0"/>
              </a:rPr>
              <a:t>word_freq</a:t>
            </a:r>
            <a:r>
              <a:rPr lang="en-US" sz="1800" b="1" dirty="0">
                <a:latin typeface="Arial" panose="020B0604020202020204" pitchFamily="34" charset="0"/>
                <a:cs typeface="Arial" panose="020B0604020202020204" pitchFamily="34" charset="0"/>
              </a:rPr>
              <a:t> &lt;- sort(</a:t>
            </a:r>
            <a:r>
              <a:rPr lang="en-US" sz="1800" b="1" dirty="0" err="1">
                <a:latin typeface="Arial" panose="020B0604020202020204" pitchFamily="34" charset="0"/>
                <a:cs typeface="Arial" panose="020B0604020202020204" pitchFamily="34" charset="0"/>
              </a:rPr>
              <a:t>rowSums</a:t>
            </a:r>
            <a:r>
              <a:rPr lang="en-US" sz="1800" b="1" dirty="0">
                <a:latin typeface="Arial" panose="020B0604020202020204" pitchFamily="34" charset="0"/>
                <a:cs typeface="Arial" panose="020B0604020202020204" pitchFamily="34" charset="0"/>
              </a:rPr>
              <a:t>(m), decreasing = TRUE)</a:t>
            </a: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 Get the most frequent words causing Luggage handling issues</a:t>
            </a:r>
          </a:p>
          <a:p>
            <a:pPr marL="0" indent="0">
              <a:buNone/>
            </a:pPr>
            <a:r>
              <a:rPr lang="en-US" sz="1800" b="1" dirty="0" err="1">
                <a:latin typeface="Arial" panose="020B0604020202020204" pitchFamily="34" charset="0"/>
                <a:cs typeface="Arial" panose="020B0604020202020204" pitchFamily="34" charset="0"/>
              </a:rPr>
              <a:t>top_luggage_handling_issues</a:t>
            </a:r>
            <a:r>
              <a:rPr lang="en-US" sz="1800" b="1" dirty="0">
                <a:latin typeface="Arial" panose="020B0604020202020204" pitchFamily="34" charset="0"/>
                <a:cs typeface="Arial" panose="020B0604020202020204" pitchFamily="34" charset="0"/>
              </a:rPr>
              <a:t> &lt;- head(</a:t>
            </a:r>
            <a:r>
              <a:rPr lang="en-US" sz="1800" b="1" dirty="0" err="1">
                <a:latin typeface="Arial" panose="020B0604020202020204" pitchFamily="34" charset="0"/>
                <a:cs typeface="Arial" panose="020B0604020202020204" pitchFamily="34" charset="0"/>
              </a:rPr>
              <a:t>word_freq</a:t>
            </a:r>
            <a:r>
              <a:rPr lang="en-US" sz="1800" b="1" dirty="0">
                <a:latin typeface="Arial" panose="020B0604020202020204" pitchFamily="34" charset="0"/>
                <a:cs typeface="Arial" panose="020B0604020202020204" pitchFamily="34" charset="0"/>
              </a:rPr>
              <a:t>, 10)</a:t>
            </a:r>
          </a:p>
          <a:p>
            <a:pPr marL="0" indent="0">
              <a:buNone/>
            </a:pPr>
            <a:r>
              <a:rPr lang="en-US" sz="1800" b="1" dirty="0">
                <a:latin typeface="Arial" panose="020B0604020202020204" pitchFamily="34" charset="0"/>
                <a:cs typeface="Arial" panose="020B0604020202020204" pitchFamily="34" charset="0"/>
              </a:rPr>
              <a:t>print("\n")</a:t>
            </a:r>
          </a:p>
          <a:p>
            <a:pPr marL="0" indent="0">
              <a:buNone/>
            </a:pPr>
            <a:r>
              <a:rPr lang="en-US" sz="1800" b="1" dirty="0">
                <a:latin typeface="Arial" panose="020B0604020202020204" pitchFamily="34" charset="0"/>
                <a:cs typeface="Arial" panose="020B0604020202020204" pitchFamily="34" charset="0"/>
              </a:rPr>
              <a:t>print(</a:t>
            </a:r>
            <a:r>
              <a:rPr lang="en-US" sz="1800" b="1" dirty="0" err="1">
                <a:latin typeface="Arial" panose="020B0604020202020204" pitchFamily="34" charset="0"/>
                <a:cs typeface="Arial" panose="020B0604020202020204" pitchFamily="34" charset="0"/>
              </a:rPr>
              <a:t>top_luggage_handling_issues</a:t>
            </a:r>
            <a:r>
              <a:rPr lang="en-US" sz="1800" b="1" dirty="0">
                <a:latin typeface="Arial" panose="020B0604020202020204" pitchFamily="34" charset="0"/>
                <a:cs typeface="Arial" panose="020B0604020202020204" pitchFamily="34" charset="0"/>
              </a:rPr>
              <a:t>)</a:t>
            </a: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 Create a pie chart showing top luggage handling issues</a:t>
            </a:r>
          </a:p>
          <a:p>
            <a:pPr marL="0" indent="0">
              <a:buNone/>
            </a:pPr>
            <a:r>
              <a:rPr lang="en-US" sz="1800" b="1" dirty="0">
                <a:latin typeface="Arial" panose="020B0604020202020204" pitchFamily="34" charset="0"/>
                <a:cs typeface="Arial" panose="020B0604020202020204" pitchFamily="34" charset="0"/>
              </a:rPr>
              <a:t>pie(</a:t>
            </a:r>
            <a:r>
              <a:rPr lang="en-US" sz="1800" b="1" dirty="0" err="1">
                <a:latin typeface="Arial" panose="020B0604020202020204" pitchFamily="34" charset="0"/>
                <a:cs typeface="Arial" panose="020B0604020202020204" pitchFamily="34" charset="0"/>
              </a:rPr>
              <a:t>top_luggage_handling_issues</a:t>
            </a:r>
            <a:r>
              <a:rPr lang="en-US" sz="1800" b="1" dirty="0">
                <a:latin typeface="Arial" panose="020B0604020202020204" pitchFamily="34" charset="0"/>
                <a:cs typeface="Arial" panose="020B0604020202020204" pitchFamily="34" charset="0"/>
              </a:rPr>
              <a:t>, </a:t>
            </a:r>
          </a:p>
          <a:p>
            <a:pPr marL="0" indent="0">
              <a:buNone/>
            </a:pPr>
            <a:r>
              <a:rPr lang="en-US" sz="1800" b="1" dirty="0">
                <a:latin typeface="Arial" panose="020B0604020202020204" pitchFamily="34" charset="0"/>
                <a:cs typeface="Arial" panose="020B0604020202020204" pitchFamily="34" charset="0"/>
              </a:rPr>
              <a:t>    labels = names(</a:t>
            </a:r>
            <a:r>
              <a:rPr lang="en-US" sz="1800" b="1" dirty="0" err="1">
                <a:latin typeface="Arial" panose="020B0604020202020204" pitchFamily="34" charset="0"/>
                <a:cs typeface="Arial" panose="020B0604020202020204" pitchFamily="34" charset="0"/>
              </a:rPr>
              <a:t>top_luggage_handling_issues</a:t>
            </a:r>
            <a:r>
              <a:rPr lang="en-US" sz="1800" b="1" dirty="0">
                <a:latin typeface="Arial" panose="020B0604020202020204" pitchFamily="34" charset="0"/>
                <a:cs typeface="Arial" panose="020B0604020202020204" pitchFamily="34" charset="0"/>
              </a:rPr>
              <a:t>), </a:t>
            </a:r>
          </a:p>
          <a:p>
            <a:pPr marL="0" indent="0">
              <a:buNone/>
            </a:pPr>
            <a:r>
              <a:rPr lang="en-US" sz="1800" b="1" dirty="0">
                <a:latin typeface="Arial" panose="020B0604020202020204" pitchFamily="34" charset="0"/>
                <a:cs typeface="Arial" panose="020B0604020202020204" pitchFamily="34" charset="0"/>
              </a:rPr>
              <a:t>    main = "Top 10 Words in Luggage Handling Issues",</a:t>
            </a:r>
          </a:p>
          <a:p>
            <a:pPr marL="0" indent="0">
              <a:buNone/>
            </a:pPr>
            <a:r>
              <a:rPr lang="en-US" sz="1800" b="1" dirty="0">
                <a:latin typeface="Arial" panose="020B0604020202020204" pitchFamily="34" charset="0"/>
                <a:cs typeface="Arial" panose="020B0604020202020204" pitchFamily="34" charset="0"/>
              </a:rPr>
              <a:t>    col = rainbow(length(</a:t>
            </a:r>
            <a:r>
              <a:rPr lang="en-US" sz="1800" b="1" dirty="0" err="1">
                <a:latin typeface="Arial" panose="020B0604020202020204" pitchFamily="34" charset="0"/>
                <a:cs typeface="Arial" panose="020B0604020202020204" pitchFamily="34" charset="0"/>
              </a:rPr>
              <a:t>top_luggage_handling_issues</a:t>
            </a:r>
            <a:r>
              <a:rPr lang="en-US" sz="1800" b="1" dirty="0">
                <a:latin typeface="Arial" panose="020B0604020202020204" pitchFamily="34" charset="0"/>
                <a:cs typeface="Arial" panose="020B0604020202020204" pitchFamily="34" charset="0"/>
              </a:rPr>
              <a:t>)))</a:t>
            </a:r>
            <a:endParaRPr lang="en-US" sz="1800" b="1" kern="0" baseline="0" dirty="0">
              <a:latin typeface="Arial" panose="020B0604020202020204" pitchFamily="34" charset="0"/>
              <a:cs typeface="Arial" panose="020B0604020202020204" pitchFamily="34" charset="0"/>
            </a:endParaRPr>
          </a:p>
        </p:txBody>
      </p:sp>
      <p:cxnSp>
        <p:nvCxnSpPr>
          <p:cNvPr id="10" name="Straight Connector 9">
            <a:extLst>
              <a:ext uri="{FF2B5EF4-FFF2-40B4-BE49-F238E27FC236}">
                <a16:creationId xmlns:a16="http://schemas.microsoft.com/office/drawing/2014/main" id="{35A17348-191E-94F2-AEA0-D54DEC37988F}"/>
              </a:ext>
            </a:extLst>
          </p:cNvPr>
          <p:cNvCxnSpPr/>
          <p:nvPr/>
        </p:nvCxnSpPr>
        <p:spPr bwMode="auto">
          <a:xfrm>
            <a:off x="4129547" y="1371600"/>
            <a:ext cx="0" cy="48915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68865042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ACA09-FA29-5F51-9CD8-6E52DEE1ABAA}"/>
              </a:ext>
            </a:extLst>
          </p:cNvPr>
          <p:cNvSpPr>
            <a:spLocks noGrp="1"/>
          </p:cNvSpPr>
          <p:nvPr>
            <p:ph type="title"/>
          </p:nvPr>
        </p:nvSpPr>
        <p:spPr>
          <a:xfrm>
            <a:off x="685800" y="381000"/>
            <a:ext cx="7772400" cy="990600"/>
          </a:xfrm>
        </p:spPr>
        <p:txBody>
          <a:bodyPr wrap="square" anchor="ctr">
            <a:normAutofit/>
          </a:bodyPr>
          <a:lstStyle/>
          <a:p>
            <a:pPr>
              <a:lnSpc>
                <a:spcPct val="90000"/>
              </a:lnSpc>
            </a:pPr>
            <a:r>
              <a:rPr lang="en-US" sz="2100" dirty="0"/>
              <a:t>Software – Part 8 (Top 10 words mentioned with Negative Sentiment </a:t>
            </a:r>
            <a:r>
              <a:rPr lang="en-US" sz="2100" dirty="0" err="1"/>
              <a:t>w.r.t.</a:t>
            </a:r>
            <a:r>
              <a:rPr lang="en-US" sz="2100" dirty="0"/>
              <a:t> Luggage handling issues for United Airlines) – [Screenshot from R]</a:t>
            </a:r>
          </a:p>
        </p:txBody>
      </p:sp>
      <p:pic>
        <p:nvPicPr>
          <p:cNvPr id="12" name="Picture 11" descr="A colorful wheel with words in it&#10;&#10;Description automatically generated">
            <a:extLst>
              <a:ext uri="{FF2B5EF4-FFF2-40B4-BE49-F238E27FC236}">
                <a16:creationId xmlns:a16="http://schemas.microsoft.com/office/drawing/2014/main" id="{ED6F4937-6282-CF2C-EC35-31E489585E59}"/>
              </a:ext>
            </a:extLst>
          </p:cNvPr>
          <p:cNvPicPr>
            <a:picLocks noChangeAspect="1"/>
          </p:cNvPicPr>
          <p:nvPr/>
        </p:nvPicPr>
        <p:blipFill>
          <a:blip r:embed="rId2"/>
          <a:stretch>
            <a:fillRect/>
          </a:stretch>
        </p:blipFill>
        <p:spPr>
          <a:xfrm>
            <a:off x="1590261" y="1600200"/>
            <a:ext cx="5963478" cy="4114800"/>
          </a:xfrm>
          <a:prstGeom prst="rect">
            <a:avLst/>
          </a:prstGeom>
          <a:noFill/>
        </p:spPr>
      </p:pic>
      <p:sp>
        <p:nvSpPr>
          <p:cNvPr id="4" name="Slide Number Placeholder 3">
            <a:extLst>
              <a:ext uri="{FF2B5EF4-FFF2-40B4-BE49-F238E27FC236}">
                <a16:creationId xmlns:a16="http://schemas.microsoft.com/office/drawing/2014/main" id="{7B2755B7-A51F-ECA7-29A1-DC5CECBCC7F5}"/>
              </a:ext>
            </a:extLst>
          </p:cNvPr>
          <p:cNvSpPr>
            <a:spLocks noGrp="1"/>
          </p:cNvSpPr>
          <p:nvPr>
            <p:ph type="sldNum" sz="quarter" idx="10"/>
          </p:nvPr>
        </p:nvSpPr>
        <p:spPr>
          <a:xfrm>
            <a:off x="0" y="6553200"/>
            <a:ext cx="927100" cy="304800"/>
          </a:xfrm>
        </p:spPr>
        <p:txBody>
          <a:bodyPr wrap="square" anchor="t">
            <a:normAutofit/>
          </a:bodyPr>
          <a:lstStyle/>
          <a:p>
            <a:pPr>
              <a:spcAft>
                <a:spcPts val="600"/>
              </a:spcAft>
            </a:pPr>
            <a:fld id="{63708BC1-09D1-40E9-A8FE-A423E6CF6A18}" type="slidenum">
              <a:rPr lang="en-US" smtClean="0"/>
              <a:pPr>
                <a:spcAft>
                  <a:spcPts val="600"/>
                </a:spcAft>
              </a:pPr>
              <a:t>18</a:t>
            </a:fld>
            <a:endParaRPr lang="en-US"/>
          </a:p>
        </p:txBody>
      </p:sp>
    </p:spTree>
    <p:extLst>
      <p:ext uri="{BB962C8B-B14F-4D97-AF65-F5344CB8AC3E}">
        <p14:creationId xmlns:p14="http://schemas.microsoft.com/office/powerpoint/2010/main" val="18327709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0E066F-74BE-9A1B-C336-59C84E49B231}"/>
              </a:ext>
            </a:extLst>
          </p:cNvPr>
          <p:cNvSpPr>
            <a:spLocks noGrp="1"/>
          </p:cNvSpPr>
          <p:nvPr>
            <p:ph type="sldNum" sz="quarter" idx="10"/>
          </p:nvPr>
        </p:nvSpPr>
        <p:spPr/>
        <p:txBody>
          <a:bodyPr/>
          <a:lstStyle/>
          <a:p>
            <a:fld id="{63708BC1-09D1-40E9-A8FE-A423E6CF6A18}" type="slidenum">
              <a:rPr lang="en-US" sz="1600" smtClean="0"/>
              <a:pPr/>
              <a:t>19</a:t>
            </a:fld>
            <a:endParaRPr lang="en-US" sz="1600"/>
          </a:p>
        </p:txBody>
      </p:sp>
      <p:sp>
        <p:nvSpPr>
          <p:cNvPr id="9" name="Title 1">
            <a:extLst>
              <a:ext uri="{FF2B5EF4-FFF2-40B4-BE49-F238E27FC236}">
                <a16:creationId xmlns:a16="http://schemas.microsoft.com/office/drawing/2014/main" id="{B92FA64C-C8E0-D733-08E4-F07D52F920A1}"/>
              </a:ext>
            </a:extLst>
          </p:cNvPr>
          <p:cNvSpPr>
            <a:spLocks noGrp="1"/>
          </p:cNvSpPr>
          <p:nvPr>
            <p:ph type="title"/>
          </p:nvPr>
        </p:nvSpPr>
        <p:spPr>
          <a:xfrm>
            <a:off x="216309" y="133172"/>
            <a:ext cx="8514735" cy="1238428"/>
          </a:xfrm>
        </p:spPr>
        <p:txBody>
          <a:bodyPr/>
          <a:lstStyle/>
          <a:p>
            <a:r>
              <a:rPr lang="en-US" sz="3200" u="sng" dirty="0">
                <a:solidFill>
                  <a:srgbClr val="282828"/>
                </a:solidFill>
                <a:latin typeface="Times New Roman"/>
                <a:ea typeface="MS PGothic"/>
              </a:rPr>
              <a:t>Model Results – Part 1:</a:t>
            </a:r>
            <a:br>
              <a:rPr lang="en-US" sz="2000" u="sng" dirty="0">
                <a:solidFill>
                  <a:srgbClr val="282828"/>
                </a:solidFill>
                <a:latin typeface="Times New Roman"/>
                <a:ea typeface="MS PGothic"/>
              </a:rPr>
            </a:br>
            <a:r>
              <a:rPr lang="en-US" sz="1800" b="0" dirty="0">
                <a:solidFill>
                  <a:srgbClr val="282828"/>
                </a:solidFill>
                <a:latin typeface="Times New Roman"/>
                <a:ea typeface="MS PGothic"/>
              </a:rPr>
              <a:t>Showing current mean sentiment of United Airlines, its competitors and also the increase in mean Sentiment in absence of Reviews mentioning “Luggage” with negative Sentiment </a:t>
            </a:r>
            <a:endParaRPr lang="en-US" sz="1700" b="0" i="0" dirty="0">
              <a:solidFill>
                <a:srgbClr val="282828"/>
              </a:solidFill>
              <a:effectLst/>
              <a:latin typeface="Times New Roman"/>
              <a:ea typeface="MS PGothic"/>
            </a:endParaRPr>
          </a:p>
        </p:txBody>
      </p:sp>
      <p:pic>
        <p:nvPicPr>
          <p:cNvPr id="11" name="Picture 10">
            <a:extLst>
              <a:ext uri="{FF2B5EF4-FFF2-40B4-BE49-F238E27FC236}">
                <a16:creationId xmlns:a16="http://schemas.microsoft.com/office/drawing/2014/main" id="{613FC105-977F-219A-E4F7-2D8704044CC4}"/>
              </a:ext>
            </a:extLst>
          </p:cNvPr>
          <p:cNvPicPr>
            <a:picLocks noChangeAspect="1"/>
          </p:cNvPicPr>
          <p:nvPr/>
        </p:nvPicPr>
        <p:blipFill>
          <a:blip r:embed="rId2"/>
          <a:stretch>
            <a:fillRect/>
          </a:stretch>
        </p:blipFill>
        <p:spPr>
          <a:xfrm>
            <a:off x="0" y="2079958"/>
            <a:ext cx="9144000" cy="3199965"/>
          </a:xfrm>
          <a:prstGeom prst="rect">
            <a:avLst/>
          </a:prstGeom>
        </p:spPr>
      </p:pic>
      <p:cxnSp>
        <p:nvCxnSpPr>
          <p:cNvPr id="15" name="Straight Connector 14">
            <a:extLst>
              <a:ext uri="{FF2B5EF4-FFF2-40B4-BE49-F238E27FC236}">
                <a16:creationId xmlns:a16="http://schemas.microsoft.com/office/drawing/2014/main" id="{C315CAE2-DC81-F541-CAD0-658960FA0129}"/>
              </a:ext>
            </a:extLst>
          </p:cNvPr>
          <p:cNvCxnSpPr/>
          <p:nvPr/>
        </p:nvCxnSpPr>
        <p:spPr bwMode="auto">
          <a:xfrm>
            <a:off x="5152103" y="2556387"/>
            <a:ext cx="12192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Connector 16">
            <a:extLst>
              <a:ext uri="{FF2B5EF4-FFF2-40B4-BE49-F238E27FC236}">
                <a16:creationId xmlns:a16="http://schemas.microsoft.com/office/drawing/2014/main" id="{F9C4C54C-A2A7-1270-FC23-1D1582CA1DA9}"/>
              </a:ext>
            </a:extLst>
          </p:cNvPr>
          <p:cNvCxnSpPr/>
          <p:nvPr/>
        </p:nvCxnSpPr>
        <p:spPr bwMode="auto">
          <a:xfrm>
            <a:off x="5043949" y="4503174"/>
            <a:ext cx="117003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8" name="Straight Connector 17">
            <a:extLst>
              <a:ext uri="{FF2B5EF4-FFF2-40B4-BE49-F238E27FC236}">
                <a16:creationId xmlns:a16="http://schemas.microsoft.com/office/drawing/2014/main" id="{FA347854-6761-73E3-E88F-9E3BEC85B50B}"/>
              </a:ext>
            </a:extLst>
          </p:cNvPr>
          <p:cNvCxnSpPr/>
          <p:nvPr/>
        </p:nvCxnSpPr>
        <p:spPr bwMode="auto">
          <a:xfrm>
            <a:off x="5491316" y="4911213"/>
            <a:ext cx="117003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a:extLst>
              <a:ext uri="{FF2B5EF4-FFF2-40B4-BE49-F238E27FC236}">
                <a16:creationId xmlns:a16="http://schemas.microsoft.com/office/drawing/2014/main" id="{1198D2B9-8162-7DF4-8ABF-EE51491AEDAE}"/>
              </a:ext>
            </a:extLst>
          </p:cNvPr>
          <p:cNvCxnSpPr/>
          <p:nvPr/>
        </p:nvCxnSpPr>
        <p:spPr bwMode="auto">
          <a:xfrm>
            <a:off x="5560142" y="5363497"/>
            <a:ext cx="117003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0" name="Straight Connector 19">
            <a:extLst>
              <a:ext uri="{FF2B5EF4-FFF2-40B4-BE49-F238E27FC236}">
                <a16:creationId xmlns:a16="http://schemas.microsoft.com/office/drawing/2014/main" id="{A296D9CD-E2CC-E1F1-0198-E019420B0E9D}"/>
              </a:ext>
            </a:extLst>
          </p:cNvPr>
          <p:cNvCxnSpPr/>
          <p:nvPr/>
        </p:nvCxnSpPr>
        <p:spPr bwMode="auto">
          <a:xfrm>
            <a:off x="2335162" y="3338051"/>
            <a:ext cx="117003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1" name="Straight Connector 20">
            <a:extLst>
              <a:ext uri="{FF2B5EF4-FFF2-40B4-BE49-F238E27FC236}">
                <a16:creationId xmlns:a16="http://schemas.microsoft.com/office/drawing/2014/main" id="{47054AF9-96C5-3F21-1A01-CEECCEC08E48}"/>
              </a:ext>
            </a:extLst>
          </p:cNvPr>
          <p:cNvCxnSpPr/>
          <p:nvPr/>
        </p:nvCxnSpPr>
        <p:spPr bwMode="auto">
          <a:xfrm>
            <a:off x="1278194" y="4139380"/>
            <a:ext cx="117003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416939833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E271E-F62C-4D9F-AB2E-40083B76234E}"/>
              </a:ext>
            </a:extLst>
          </p:cNvPr>
          <p:cNvSpPr>
            <a:spLocks noGrp="1"/>
          </p:cNvSpPr>
          <p:nvPr>
            <p:ph type="title"/>
          </p:nvPr>
        </p:nvSpPr>
        <p:spPr/>
        <p:txBody>
          <a:bodyPr/>
          <a:lstStyle/>
          <a:p>
            <a:pPr algn="ctr"/>
            <a:r>
              <a:rPr lang="en-US" sz="3200" dirty="0">
                <a:solidFill>
                  <a:srgbClr val="282828"/>
                </a:solidFill>
                <a:ea typeface="MS PGothic"/>
              </a:rPr>
              <a:t>Agenda</a:t>
            </a:r>
            <a:endParaRPr lang="en-US" sz="3200" i="0" dirty="0">
              <a:solidFill>
                <a:srgbClr val="282828"/>
              </a:solidFill>
              <a:effectLst/>
              <a:ea typeface="MS PGothic"/>
            </a:endParaRPr>
          </a:p>
        </p:txBody>
      </p:sp>
      <p:sp>
        <p:nvSpPr>
          <p:cNvPr id="4" name="Slide Number Placeholder 3">
            <a:extLst>
              <a:ext uri="{FF2B5EF4-FFF2-40B4-BE49-F238E27FC236}">
                <a16:creationId xmlns:a16="http://schemas.microsoft.com/office/drawing/2014/main" id="{A571CAB8-9B59-4458-9796-12D4167BDBF5}"/>
              </a:ext>
            </a:extLst>
          </p:cNvPr>
          <p:cNvSpPr>
            <a:spLocks noGrp="1"/>
          </p:cNvSpPr>
          <p:nvPr>
            <p:ph type="sldNum" sz="quarter" idx="10"/>
          </p:nvPr>
        </p:nvSpPr>
        <p:spPr/>
        <p:txBody>
          <a:bodyPr/>
          <a:lstStyle/>
          <a:p>
            <a:fld id="{63708BC1-09D1-40E9-A8FE-A423E6CF6A18}" type="slidenum">
              <a:rPr lang="en-US" smtClean="0"/>
              <a:pPr/>
              <a:t>2</a:t>
            </a:fld>
            <a:endParaRPr lang="en-US"/>
          </a:p>
        </p:txBody>
      </p:sp>
      <p:sp>
        <p:nvSpPr>
          <p:cNvPr id="3" name="Content Placeholder 2">
            <a:extLst>
              <a:ext uri="{FF2B5EF4-FFF2-40B4-BE49-F238E27FC236}">
                <a16:creationId xmlns:a16="http://schemas.microsoft.com/office/drawing/2014/main" id="{80AFBE66-1928-AD1A-E6B6-FA6B989811C1}"/>
              </a:ext>
            </a:extLst>
          </p:cNvPr>
          <p:cNvSpPr>
            <a:spLocks noGrp="1"/>
          </p:cNvSpPr>
          <p:nvPr>
            <p:ph idx="1"/>
          </p:nvPr>
        </p:nvSpPr>
        <p:spPr>
          <a:xfrm>
            <a:off x="252247" y="1492044"/>
            <a:ext cx="8468966" cy="4544961"/>
          </a:xfrm>
        </p:spPr>
        <p:txBody>
          <a:bodyPr/>
          <a:lstStyle/>
          <a:p>
            <a:r>
              <a:rPr lang="en-US" sz="1800" dirty="0">
                <a:solidFill>
                  <a:srgbClr val="282828"/>
                </a:solidFill>
                <a:latin typeface="+mj-lt"/>
                <a:ea typeface="MS PGothic"/>
              </a:rPr>
              <a:t>Situation ()</a:t>
            </a:r>
            <a:endParaRPr lang="en-US" dirty="0">
              <a:latin typeface="+mj-lt"/>
            </a:endParaRPr>
          </a:p>
          <a:p>
            <a:r>
              <a:rPr lang="en-US" sz="1800" dirty="0">
                <a:solidFill>
                  <a:srgbClr val="282828"/>
                </a:solidFill>
                <a:latin typeface="+mj-lt"/>
                <a:ea typeface="MS PGothic"/>
              </a:rPr>
              <a:t>Problem Statement ()</a:t>
            </a:r>
          </a:p>
          <a:p>
            <a:r>
              <a:rPr lang="en-US" sz="1800" dirty="0">
                <a:solidFill>
                  <a:srgbClr val="282828"/>
                </a:solidFill>
                <a:latin typeface="+mj-lt"/>
                <a:ea typeface="MS PGothic"/>
              </a:rPr>
              <a:t>Model Selection ()</a:t>
            </a:r>
          </a:p>
          <a:p>
            <a:r>
              <a:rPr lang="en-US" sz="1800" dirty="0">
                <a:solidFill>
                  <a:srgbClr val="282828"/>
                </a:solidFill>
                <a:latin typeface="+mj-lt"/>
                <a:ea typeface="MS PGothic"/>
              </a:rPr>
              <a:t>Solution Process ()</a:t>
            </a:r>
          </a:p>
          <a:p>
            <a:r>
              <a:rPr lang="en-US" sz="1800" dirty="0">
                <a:solidFill>
                  <a:srgbClr val="282828"/>
                </a:solidFill>
                <a:latin typeface="+mj-lt"/>
                <a:ea typeface="MS PGothic"/>
              </a:rPr>
              <a:t>Research ()</a:t>
            </a:r>
          </a:p>
          <a:p>
            <a:r>
              <a:rPr lang="en-US" sz="1800" dirty="0">
                <a:solidFill>
                  <a:srgbClr val="282828"/>
                </a:solidFill>
                <a:latin typeface="+mj-lt"/>
                <a:ea typeface="MS PGothic"/>
              </a:rPr>
              <a:t>Software ()</a:t>
            </a:r>
          </a:p>
          <a:p>
            <a:r>
              <a:rPr lang="en-US" sz="1800" dirty="0">
                <a:solidFill>
                  <a:srgbClr val="282828"/>
                </a:solidFill>
                <a:latin typeface="+mj-lt"/>
                <a:ea typeface="MS PGothic"/>
              </a:rPr>
              <a:t>Model Results ()</a:t>
            </a:r>
          </a:p>
          <a:p>
            <a:r>
              <a:rPr lang="en-US" sz="1800" dirty="0">
                <a:solidFill>
                  <a:srgbClr val="282828"/>
                </a:solidFill>
                <a:latin typeface="+mj-lt"/>
                <a:ea typeface="MS PGothic"/>
              </a:rPr>
              <a:t>Visualization ()</a:t>
            </a:r>
          </a:p>
          <a:p>
            <a:r>
              <a:rPr lang="en-US" sz="1800" dirty="0">
                <a:solidFill>
                  <a:srgbClr val="282828"/>
                </a:solidFill>
                <a:latin typeface="+mj-lt"/>
                <a:ea typeface="MS PGothic"/>
              </a:rPr>
              <a:t>Results Interpretation ()</a:t>
            </a:r>
          </a:p>
          <a:p>
            <a:r>
              <a:rPr lang="en-US" sz="1800" dirty="0">
                <a:solidFill>
                  <a:srgbClr val="282828"/>
                </a:solidFill>
                <a:latin typeface="+mj-lt"/>
                <a:ea typeface="MS PGothic"/>
              </a:rPr>
              <a:t>Situation Comparison ()</a:t>
            </a:r>
          </a:p>
          <a:p>
            <a:r>
              <a:rPr lang="en-US" sz="1800" dirty="0">
                <a:solidFill>
                  <a:srgbClr val="282828"/>
                </a:solidFill>
                <a:latin typeface="+mj-lt"/>
                <a:ea typeface="MS PGothic"/>
              </a:rPr>
              <a:t>Conclusion ()</a:t>
            </a:r>
          </a:p>
          <a:p>
            <a:r>
              <a:rPr lang="en-US" sz="1800" dirty="0">
                <a:solidFill>
                  <a:srgbClr val="282828"/>
                </a:solidFill>
                <a:latin typeface="+mj-lt"/>
                <a:ea typeface="MS PGothic"/>
              </a:rPr>
              <a:t>Recommendation ()</a:t>
            </a:r>
          </a:p>
        </p:txBody>
      </p:sp>
    </p:spTree>
    <p:extLst>
      <p:ext uri="{BB962C8B-B14F-4D97-AF65-F5344CB8AC3E}">
        <p14:creationId xmlns:p14="http://schemas.microsoft.com/office/powerpoint/2010/main" val="94360181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ADFBECA-FD5E-2FA5-64AB-9D66A9210518}"/>
              </a:ext>
            </a:extLst>
          </p:cNvPr>
          <p:cNvSpPr>
            <a:spLocks noGrp="1"/>
          </p:cNvSpPr>
          <p:nvPr>
            <p:ph type="title"/>
          </p:nvPr>
        </p:nvSpPr>
        <p:spPr>
          <a:xfrm>
            <a:off x="685800" y="381000"/>
            <a:ext cx="7772400" cy="990600"/>
          </a:xfrm>
        </p:spPr>
        <p:txBody>
          <a:bodyPr wrap="square" anchor="ctr">
            <a:normAutofit/>
          </a:bodyPr>
          <a:lstStyle/>
          <a:p>
            <a:pPr>
              <a:lnSpc>
                <a:spcPct val="90000"/>
              </a:lnSpc>
            </a:pPr>
            <a:r>
              <a:rPr lang="en-US" sz="1400" u="sng" dirty="0"/>
              <a:t>Model Results – Part 2:</a:t>
            </a:r>
            <a:br>
              <a:rPr lang="en-US" sz="1400" u="sng" dirty="0"/>
            </a:br>
            <a:r>
              <a:rPr lang="en-US" sz="1400" b="0" dirty="0"/>
              <a:t>On a bar chart, Showing current mean sentiment of United Airlines, its competitors and also the increase in mean Sentiment in absence of Reviews mentioning “Luggage” with negative Sentiment for United Airlines.</a:t>
            </a:r>
            <a:endParaRPr lang="en-US" sz="1400" b="0" i="0" dirty="0">
              <a:effectLst/>
            </a:endParaRPr>
          </a:p>
        </p:txBody>
      </p:sp>
      <p:pic>
        <p:nvPicPr>
          <p:cNvPr id="3" name="Picture 2">
            <a:extLst>
              <a:ext uri="{FF2B5EF4-FFF2-40B4-BE49-F238E27FC236}">
                <a16:creationId xmlns:a16="http://schemas.microsoft.com/office/drawing/2014/main" id="{AF7FFA25-A30E-5C35-148B-6C1364856036}"/>
              </a:ext>
            </a:extLst>
          </p:cNvPr>
          <p:cNvPicPr>
            <a:picLocks noChangeAspect="1"/>
          </p:cNvPicPr>
          <p:nvPr/>
        </p:nvPicPr>
        <p:blipFill>
          <a:blip r:embed="rId2"/>
          <a:stretch>
            <a:fillRect/>
          </a:stretch>
        </p:blipFill>
        <p:spPr>
          <a:xfrm>
            <a:off x="280219" y="1590368"/>
            <a:ext cx="8583561" cy="4595254"/>
          </a:xfrm>
          <a:prstGeom prst="rect">
            <a:avLst/>
          </a:prstGeom>
          <a:noFill/>
        </p:spPr>
      </p:pic>
      <p:sp>
        <p:nvSpPr>
          <p:cNvPr id="4" name="Slide Number Placeholder 3">
            <a:extLst>
              <a:ext uri="{FF2B5EF4-FFF2-40B4-BE49-F238E27FC236}">
                <a16:creationId xmlns:a16="http://schemas.microsoft.com/office/drawing/2014/main" id="{CAEF2AF5-BC92-943A-1CD5-CC01ECF3C53C}"/>
              </a:ext>
            </a:extLst>
          </p:cNvPr>
          <p:cNvSpPr>
            <a:spLocks noGrp="1"/>
          </p:cNvSpPr>
          <p:nvPr>
            <p:ph type="sldNum" sz="quarter" idx="10"/>
          </p:nvPr>
        </p:nvSpPr>
        <p:spPr>
          <a:xfrm>
            <a:off x="0" y="6553200"/>
            <a:ext cx="927100" cy="304800"/>
          </a:xfrm>
        </p:spPr>
        <p:txBody>
          <a:bodyPr wrap="square" anchor="t">
            <a:normAutofit/>
          </a:bodyPr>
          <a:lstStyle/>
          <a:p>
            <a:pPr>
              <a:spcAft>
                <a:spcPts val="600"/>
              </a:spcAft>
            </a:pPr>
            <a:fld id="{63708BC1-09D1-40E9-A8FE-A423E6CF6A18}" type="slidenum">
              <a:rPr lang="en-US" smtClean="0"/>
              <a:pPr>
                <a:spcAft>
                  <a:spcPts val="600"/>
                </a:spcAft>
              </a:pPr>
              <a:t>20</a:t>
            </a:fld>
            <a:endParaRPr lang="en-US"/>
          </a:p>
        </p:txBody>
      </p:sp>
    </p:spTree>
    <p:extLst>
      <p:ext uri="{BB962C8B-B14F-4D97-AF65-F5344CB8AC3E}">
        <p14:creationId xmlns:p14="http://schemas.microsoft.com/office/powerpoint/2010/main" val="275284285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E271E-F62C-4D9F-AB2E-40083B76234E}"/>
              </a:ext>
            </a:extLst>
          </p:cNvPr>
          <p:cNvSpPr>
            <a:spLocks noGrp="1"/>
          </p:cNvSpPr>
          <p:nvPr>
            <p:ph type="title"/>
          </p:nvPr>
        </p:nvSpPr>
        <p:spPr>
          <a:xfrm>
            <a:off x="0" y="381000"/>
            <a:ext cx="9144000" cy="990600"/>
          </a:xfrm>
        </p:spPr>
        <p:txBody>
          <a:bodyPr/>
          <a:lstStyle/>
          <a:p>
            <a:pPr algn="ctr"/>
            <a:r>
              <a:rPr lang="en-US" sz="2800" u="sng" dirty="0">
                <a:solidFill>
                  <a:srgbClr val="282828"/>
                </a:solidFill>
                <a:ea typeface="MS PGothic"/>
              </a:rPr>
              <a:t>Model Visualizations: Part 1</a:t>
            </a:r>
            <a:r>
              <a:rPr lang="en-US" sz="2800" dirty="0">
                <a:solidFill>
                  <a:srgbClr val="282828"/>
                </a:solidFill>
                <a:ea typeface="MS PGothic"/>
              </a:rPr>
              <a:t> </a:t>
            </a:r>
            <a:r>
              <a:rPr lang="en-US" sz="2000" dirty="0">
                <a:solidFill>
                  <a:srgbClr val="282828"/>
                </a:solidFill>
                <a:ea typeface="MS PGothic"/>
              </a:rPr>
              <a:t>– </a:t>
            </a:r>
            <a:r>
              <a:rPr lang="en-US" sz="1700" dirty="0">
                <a:solidFill>
                  <a:srgbClr val="282828"/>
                </a:solidFill>
                <a:ea typeface="MS PGothic"/>
              </a:rPr>
              <a:t>How “luggage” is being mentioned with negative sentiment over Years for United Airlines</a:t>
            </a:r>
            <a:endParaRPr lang="en-US" sz="1700" i="0" dirty="0">
              <a:solidFill>
                <a:srgbClr val="282828"/>
              </a:solidFill>
              <a:effectLst/>
              <a:ea typeface="MS PGothic"/>
            </a:endParaRPr>
          </a:p>
        </p:txBody>
      </p:sp>
      <p:sp>
        <p:nvSpPr>
          <p:cNvPr id="4" name="Slide Number Placeholder 3">
            <a:extLst>
              <a:ext uri="{FF2B5EF4-FFF2-40B4-BE49-F238E27FC236}">
                <a16:creationId xmlns:a16="http://schemas.microsoft.com/office/drawing/2014/main" id="{A571CAB8-9B59-4458-9796-12D4167BDBF5}"/>
              </a:ext>
            </a:extLst>
          </p:cNvPr>
          <p:cNvSpPr>
            <a:spLocks noGrp="1"/>
          </p:cNvSpPr>
          <p:nvPr>
            <p:ph type="sldNum" sz="quarter" idx="10"/>
          </p:nvPr>
        </p:nvSpPr>
        <p:spPr/>
        <p:txBody>
          <a:bodyPr/>
          <a:lstStyle/>
          <a:p>
            <a:fld id="{63708BC1-09D1-40E9-A8FE-A423E6CF6A18}" type="slidenum">
              <a:rPr lang="en-US" smtClean="0"/>
              <a:pPr/>
              <a:t>21</a:t>
            </a:fld>
            <a:endParaRPr lang="en-US"/>
          </a:p>
        </p:txBody>
      </p:sp>
      <p:pic>
        <p:nvPicPr>
          <p:cNvPr id="5" name="Content Placeholder 9">
            <a:extLst>
              <a:ext uri="{FF2B5EF4-FFF2-40B4-BE49-F238E27FC236}">
                <a16:creationId xmlns:a16="http://schemas.microsoft.com/office/drawing/2014/main" id="{613D7010-90AF-8904-101A-D67484098318}"/>
              </a:ext>
            </a:extLst>
          </p:cNvPr>
          <p:cNvPicPr>
            <a:picLocks noChangeAspect="1"/>
          </p:cNvPicPr>
          <p:nvPr/>
        </p:nvPicPr>
        <p:blipFill>
          <a:blip r:embed="rId3"/>
          <a:stretch>
            <a:fillRect/>
          </a:stretch>
        </p:blipFill>
        <p:spPr bwMode="auto">
          <a:xfrm>
            <a:off x="816145" y="1570702"/>
            <a:ext cx="7285635" cy="4497201"/>
          </a:xfrm>
          <a:prstGeom prst="rect">
            <a:avLst/>
          </a:prstGeom>
          <a:noFill/>
          <a:ln>
            <a:noFill/>
          </a:ln>
          <a:effectLst/>
          <a:extLst>
            <a:ext uri="{909E8E84-426E-40DD-AFC4-6F175D3DCCD1}">
              <a14:hiddenFill xmlns:a14="http://schemas.microsoft.com/office/drawing/2010/main">
                <a:solidFill>
                  <a:srgbClr val="FFDD7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pic>
    </p:spTree>
    <p:extLst>
      <p:ext uri="{BB962C8B-B14F-4D97-AF65-F5344CB8AC3E}">
        <p14:creationId xmlns:p14="http://schemas.microsoft.com/office/powerpoint/2010/main" val="304451297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FEA1B-74AA-2573-B39B-732262C4ECBE}"/>
              </a:ext>
            </a:extLst>
          </p:cNvPr>
          <p:cNvSpPr>
            <a:spLocks noGrp="1"/>
          </p:cNvSpPr>
          <p:nvPr>
            <p:ph type="title"/>
          </p:nvPr>
        </p:nvSpPr>
        <p:spPr>
          <a:xfrm>
            <a:off x="1" y="381000"/>
            <a:ext cx="9144000" cy="990600"/>
          </a:xfrm>
        </p:spPr>
        <p:txBody>
          <a:bodyPr/>
          <a:lstStyle/>
          <a:p>
            <a:pPr algn="ctr"/>
            <a:r>
              <a:rPr lang="en-US" sz="2800" u="sng" dirty="0">
                <a:solidFill>
                  <a:srgbClr val="282828"/>
                </a:solidFill>
                <a:ea typeface="MS PGothic"/>
              </a:rPr>
              <a:t>Model Visualizations – Part 2</a:t>
            </a:r>
            <a:r>
              <a:rPr lang="en-US" sz="2000" dirty="0">
                <a:solidFill>
                  <a:srgbClr val="282828"/>
                </a:solidFill>
                <a:ea typeface="MS PGothic"/>
              </a:rPr>
              <a:t>: (Luggage mentions over Years for Delta vs. American vs. Southwest Airlines)</a:t>
            </a:r>
            <a:endParaRPr lang="en-US" sz="2400" dirty="0"/>
          </a:p>
        </p:txBody>
      </p:sp>
      <p:sp>
        <p:nvSpPr>
          <p:cNvPr id="4" name="Slide Number Placeholder 3">
            <a:extLst>
              <a:ext uri="{FF2B5EF4-FFF2-40B4-BE49-F238E27FC236}">
                <a16:creationId xmlns:a16="http://schemas.microsoft.com/office/drawing/2014/main" id="{AD0E9601-D69B-BD79-A31D-CB48696DA64E}"/>
              </a:ext>
            </a:extLst>
          </p:cNvPr>
          <p:cNvSpPr>
            <a:spLocks noGrp="1"/>
          </p:cNvSpPr>
          <p:nvPr>
            <p:ph type="sldNum" sz="quarter" idx="10"/>
          </p:nvPr>
        </p:nvSpPr>
        <p:spPr/>
        <p:txBody>
          <a:bodyPr/>
          <a:lstStyle/>
          <a:p>
            <a:fld id="{63708BC1-09D1-40E9-A8FE-A423E6CF6A18}" type="slidenum">
              <a:rPr lang="en-US" smtClean="0"/>
              <a:pPr/>
              <a:t>22</a:t>
            </a:fld>
            <a:endParaRPr lang="en-US"/>
          </a:p>
        </p:txBody>
      </p:sp>
      <p:pic>
        <p:nvPicPr>
          <p:cNvPr id="6" name="Picture 5">
            <a:extLst>
              <a:ext uri="{FF2B5EF4-FFF2-40B4-BE49-F238E27FC236}">
                <a16:creationId xmlns:a16="http://schemas.microsoft.com/office/drawing/2014/main" id="{2B20033A-7F06-B4D5-6812-65437008A1AD}"/>
              </a:ext>
            </a:extLst>
          </p:cNvPr>
          <p:cNvPicPr>
            <a:picLocks noChangeAspect="1"/>
          </p:cNvPicPr>
          <p:nvPr/>
        </p:nvPicPr>
        <p:blipFill>
          <a:blip r:embed="rId2"/>
          <a:stretch>
            <a:fillRect/>
          </a:stretch>
        </p:blipFill>
        <p:spPr>
          <a:xfrm>
            <a:off x="137652" y="1472381"/>
            <a:ext cx="3991896" cy="2391697"/>
          </a:xfrm>
          <a:prstGeom prst="rect">
            <a:avLst/>
          </a:prstGeom>
        </p:spPr>
      </p:pic>
      <p:pic>
        <p:nvPicPr>
          <p:cNvPr id="8" name="Picture 7">
            <a:extLst>
              <a:ext uri="{FF2B5EF4-FFF2-40B4-BE49-F238E27FC236}">
                <a16:creationId xmlns:a16="http://schemas.microsoft.com/office/drawing/2014/main" id="{09B99F6B-4CE0-4992-F93A-B931B571F84A}"/>
              </a:ext>
            </a:extLst>
          </p:cNvPr>
          <p:cNvPicPr>
            <a:picLocks noChangeAspect="1"/>
          </p:cNvPicPr>
          <p:nvPr/>
        </p:nvPicPr>
        <p:blipFill>
          <a:blip r:embed="rId3"/>
          <a:stretch>
            <a:fillRect/>
          </a:stretch>
        </p:blipFill>
        <p:spPr>
          <a:xfrm>
            <a:off x="4837471" y="1564160"/>
            <a:ext cx="3991896" cy="2299918"/>
          </a:xfrm>
          <a:prstGeom prst="rect">
            <a:avLst/>
          </a:prstGeom>
        </p:spPr>
      </p:pic>
      <p:pic>
        <p:nvPicPr>
          <p:cNvPr id="11" name="Picture 10">
            <a:extLst>
              <a:ext uri="{FF2B5EF4-FFF2-40B4-BE49-F238E27FC236}">
                <a16:creationId xmlns:a16="http://schemas.microsoft.com/office/drawing/2014/main" id="{7890CDF3-BA47-3FB2-1EDF-B5288B53C7C5}"/>
              </a:ext>
            </a:extLst>
          </p:cNvPr>
          <p:cNvPicPr>
            <a:picLocks noChangeAspect="1"/>
          </p:cNvPicPr>
          <p:nvPr/>
        </p:nvPicPr>
        <p:blipFill>
          <a:blip r:embed="rId4"/>
          <a:stretch>
            <a:fillRect/>
          </a:stretch>
        </p:blipFill>
        <p:spPr>
          <a:xfrm>
            <a:off x="2281084" y="3864079"/>
            <a:ext cx="4807974" cy="2391696"/>
          </a:xfrm>
          <a:prstGeom prst="rect">
            <a:avLst/>
          </a:prstGeom>
        </p:spPr>
      </p:pic>
    </p:spTree>
    <p:extLst>
      <p:ext uri="{BB962C8B-B14F-4D97-AF65-F5344CB8AC3E}">
        <p14:creationId xmlns:p14="http://schemas.microsoft.com/office/powerpoint/2010/main" val="199972339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D597E-DDD2-F624-F5C1-7FC2B50FB601}"/>
              </a:ext>
            </a:extLst>
          </p:cNvPr>
          <p:cNvSpPr>
            <a:spLocks noGrp="1"/>
          </p:cNvSpPr>
          <p:nvPr>
            <p:ph type="title"/>
          </p:nvPr>
        </p:nvSpPr>
        <p:spPr>
          <a:xfrm>
            <a:off x="0" y="351503"/>
            <a:ext cx="8996516" cy="990600"/>
          </a:xfrm>
        </p:spPr>
        <p:txBody>
          <a:bodyPr/>
          <a:lstStyle/>
          <a:p>
            <a:r>
              <a:rPr lang="en-US" sz="2800" u="sng" dirty="0"/>
              <a:t>Model Visualizations: Part 3</a:t>
            </a:r>
            <a:r>
              <a:rPr lang="en-US" sz="1800" dirty="0"/>
              <a:t>: </a:t>
            </a:r>
            <a:r>
              <a:rPr lang="en-US" sz="1700" dirty="0"/>
              <a:t>T-test results: Difference in </a:t>
            </a:r>
            <a:r>
              <a:rPr lang="en-US" sz="1700" dirty="0" err="1"/>
              <a:t>Overall_Rating</a:t>
            </a:r>
            <a:r>
              <a:rPr lang="en-US" sz="1700" dirty="0"/>
              <a:t> range when “Luggage” wasn’t mentioned (Class-1) versus when “Luggage” was mentioned (Class -2)</a:t>
            </a:r>
          </a:p>
        </p:txBody>
      </p:sp>
      <p:pic>
        <p:nvPicPr>
          <p:cNvPr id="6" name="Content Placeholder 5">
            <a:extLst>
              <a:ext uri="{FF2B5EF4-FFF2-40B4-BE49-F238E27FC236}">
                <a16:creationId xmlns:a16="http://schemas.microsoft.com/office/drawing/2014/main" id="{46C25D1A-FC70-57B0-7E62-08F6E9004E3E}"/>
              </a:ext>
            </a:extLst>
          </p:cNvPr>
          <p:cNvPicPr>
            <a:picLocks noGrp="1" noChangeAspect="1"/>
          </p:cNvPicPr>
          <p:nvPr>
            <p:ph idx="1"/>
          </p:nvPr>
        </p:nvPicPr>
        <p:blipFill>
          <a:blip r:embed="rId2"/>
          <a:stretch>
            <a:fillRect/>
          </a:stretch>
        </p:blipFill>
        <p:spPr>
          <a:xfrm>
            <a:off x="1238934" y="1600200"/>
            <a:ext cx="6666131" cy="4114800"/>
          </a:xfrm>
        </p:spPr>
      </p:pic>
      <p:sp>
        <p:nvSpPr>
          <p:cNvPr id="4" name="Slide Number Placeholder 3">
            <a:extLst>
              <a:ext uri="{FF2B5EF4-FFF2-40B4-BE49-F238E27FC236}">
                <a16:creationId xmlns:a16="http://schemas.microsoft.com/office/drawing/2014/main" id="{9E00F62B-96CA-45A2-3466-4536B437111C}"/>
              </a:ext>
            </a:extLst>
          </p:cNvPr>
          <p:cNvSpPr>
            <a:spLocks noGrp="1"/>
          </p:cNvSpPr>
          <p:nvPr>
            <p:ph type="sldNum" sz="quarter" idx="10"/>
          </p:nvPr>
        </p:nvSpPr>
        <p:spPr/>
        <p:txBody>
          <a:bodyPr/>
          <a:lstStyle/>
          <a:p>
            <a:fld id="{63708BC1-09D1-40E9-A8FE-A423E6CF6A18}" type="slidenum">
              <a:rPr lang="en-US" smtClean="0"/>
              <a:pPr/>
              <a:t>23</a:t>
            </a:fld>
            <a:endParaRPr lang="en-US"/>
          </a:p>
        </p:txBody>
      </p:sp>
    </p:spTree>
    <p:extLst>
      <p:ext uri="{BB962C8B-B14F-4D97-AF65-F5344CB8AC3E}">
        <p14:creationId xmlns:p14="http://schemas.microsoft.com/office/powerpoint/2010/main" val="413152246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26C61-8980-BDA9-E235-81F616E11A0D}"/>
              </a:ext>
            </a:extLst>
          </p:cNvPr>
          <p:cNvSpPr>
            <a:spLocks noGrp="1"/>
          </p:cNvSpPr>
          <p:nvPr>
            <p:ph type="title"/>
          </p:nvPr>
        </p:nvSpPr>
        <p:spPr>
          <a:xfrm>
            <a:off x="147483" y="333778"/>
            <a:ext cx="8731045" cy="990600"/>
          </a:xfrm>
        </p:spPr>
        <p:txBody>
          <a:bodyPr/>
          <a:lstStyle/>
          <a:p>
            <a:r>
              <a:rPr lang="en-US" sz="2800" u="sng" dirty="0">
                <a:latin typeface="Times New Roman" panose="02020603050405020304" pitchFamily="18" charset="0"/>
                <a:cs typeface="Times New Roman" panose="02020603050405020304" pitchFamily="18" charset="0"/>
              </a:rPr>
              <a:t>Model Visualization: Part 4</a:t>
            </a:r>
            <a:r>
              <a:rPr lang="en-US" sz="1800" dirty="0">
                <a:latin typeface="Times New Roman" panose="02020603050405020304" pitchFamily="18" charset="0"/>
                <a:cs typeface="Times New Roman" panose="02020603050405020304" pitchFamily="18" charset="0"/>
              </a:rPr>
              <a:t> - After analyzing reviews mentioning “luggage” with a negative sentiment, these were the top 10 most frequently mentioned words, highlighting top factors causing the luggage handling issues:</a:t>
            </a:r>
          </a:p>
        </p:txBody>
      </p:sp>
      <p:sp>
        <p:nvSpPr>
          <p:cNvPr id="4" name="Slide Number Placeholder 3">
            <a:extLst>
              <a:ext uri="{FF2B5EF4-FFF2-40B4-BE49-F238E27FC236}">
                <a16:creationId xmlns:a16="http://schemas.microsoft.com/office/drawing/2014/main" id="{F3E22305-7D8A-4A02-E3B2-F64E5964ED80}"/>
              </a:ext>
            </a:extLst>
          </p:cNvPr>
          <p:cNvSpPr>
            <a:spLocks noGrp="1"/>
          </p:cNvSpPr>
          <p:nvPr>
            <p:ph type="sldNum" sz="quarter" idx="10"/>
          </p:nvPr>
        </p:nvSpPr>
        <p:spPr/>
        <p:txBody>
          <a:bodyPr/>
          <a:lstStyle/>
          <a:p>
            <a:fld id="{63708BC1-09D1-40E9-A8FE-A423E6CF6A18}" type="slidenum">
              <a:rPr lang="en-US" smtClean="0"/>
              <a:pPr/>
              <a:t>24</a:t>
            </a:fld>
            <a:endParaRPr lang="en-US"/>
          </a:p>
        </p:txBody>
      </p:sp>
      <p:pic>
        <p:nvPicPr>
          <p:cNvPr id="9" name="Picture 8">
            <a:extLst>
              <a:ext uri="{FF2B5EF4-FFF2-40B4-BE49-F238E27FC236}">
                <a16:creationId xmlns:a16="http://schemas.microsoft.com/office/drawing/2014/main" id="{74D750DA-376F-B52F-3F36-D9669FDA831B}"/>
              </a:ext>
            </a:extLst>
          </p:cNvPr>
          <p:cNvPicPr>
            <a:picLocks noChangeAspect="1"/>
          </p:cNvPicPr>
          <p:nvPr/>
        </p:nvPicPr>
        <p:blipFill>
          <a:blip r:embed="rId2"/>
          <a:stretch>
            <a:fillRect/>
          </a:stretch>
        </p:blipFill>
        <p:spPr>
          <a:xfrm>
            <a:off x="1424669" y="1371600"/>
            <a:ext cx="6294661" cy="4657322"/>
          </a:xfrm>
          <a:prstGeom prst="rect">
            <a:avLst/>
          </a:prstGeom>
        </p:spPr>
      </p:pic>
    </p:spTree>
    <p:extLst>
      <p:ext uri="{BB962C8B-B14F-4D97-AF65-F5344CB8AC3E}">
        <p14:creationId xmlns:p14="http://schemas.microsoft.com/office/powerpoint/2010/main" val="308582175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E271E-F62C-4D9F-AB2E-40083B76234E}"/>
              </a:ext>
            </a:extLst>
          </p:cNvPr>
          <p:cNvSpPr>
            <a:spLocks noGrp="1"/>
          </p:cNvSpPr>
          <p:nvPr>
            <p:ph type="title"/>
          </p:nvPr>
        </p:nvSpPr>
        <p:spPr/>
        <p:txBody>
          <a:bodyPr/>
          <a:lstStyle/>
          <a:p>
            <a:pPr algn="ctr"/>
            <a:r>
              <a:rPr lang="en-US" sz="3200" b="0">
                <a:solidFill>
                  <a:srgbClr val="282828"/>
                </a:solidFill>
                <a:latin typeface="Times New Roman"/>
                <a:ea typeface="MS PGothic"/>
              </a:rPr>
              <a:t>Results Interpretation</a:t>
            </a:r>
            <a:endParaRPr lang="en-US" sz="3200" b="0" i="0">
              <a:solidFill>
                <a:srgbClr val="282828"/>
              </a:solidFill>
              <a:effectLst/>
              <a:latin typeface="Times New Roman"/>
              <a:ea typeface="MS PGothic"/>
            </a:endParaRPr>
          </a:p>
        </p:txBody>
      </p:sp>
      <p:sp>
        <p:nvSpPr>
          <p:cNvPr id="4" name="Slide Number Placeholder 3">
            <a:extLst>
              <a:ext uri="{FF2B5EF4-FFF2-40B4-BE49-F238E27FC236}">
                <a16:creationId xmlns:a16="http://schemas.microsoft.com/office/drawing/2014/main" id="{A571CAB8-9B59-4458-9796-12D4167BDBF5}"/>
              </a:ext>
            </a:extLst>
          </p:cNvPr>
          <p:cNvSpPr>
            <a:spLocks noGrp="1"/>
          </p:cNvSpPr>
          <p:nvPr>
            <p:ph type="sldNum" sz="quarter" idx="10"/>
          </p:nvPr>
        </p:nvSpPr>
        <p:spPr/>
        <p:txBody>
          <a:bodyPr/>
          <a:lstStyle/>
          <a:p>
            <a:fld id="{63708BC1-09D1-40E9-A8FE-A423E6CF6A18}" type="slidenum">
              <a:rPr lang="en-US" smtClean="0"/>
              <a:pPr/>
              <a:t>25</a:t>
            </a:fld>
            <a:endParaRPr lang="en-US"/>
          </a:p>
        </p:txBody>
      </p:sp>
      <p:sp>
        <p:nvSpPr>
          <p:cNvPr id="3" name="Content Placeholder 2">
            <a:extLst>
              <a:ext uri="{FF2B5EF4-FFF2-40B4-BE49-F238E27FC236}">
                <a16:creationId xmlns:a16="http://schemas.microsoft.com/office/drawing/2014/main" id="{80AFBE66-1928-AD1A-E6B6-FA6B989811C1}"/>
              </a:ext>
            </a:extLst>
          </p:cNvPr>
          <p:cNvSpPr>
            <a:spLocks noGrp="1"/>
          </p:cNvSpPr>
          <p:nvPr>
            <p:ph idx="1"/>
          </p:nvPr>
        </p:nvSpPr>
        <p:spPr>
          <a:xfrm>
            <a:off x="244365" y="1531374"/>
            <a:ext cx="8655269" cy="4574458"/>
          </a:xfrm>
        </p:spPr>
        <p:txBody>
          <a:bodyPr/>
          <a:lstStyle/>
          <a:p>
            <a:r>
              <a:rPr lang="en-US" sz="1800" dirty="0">
                <a:solidFill>
                  <a:srgbClr val="282828"/>
                </a:solidFill>
                <a:latin typeface="Times New Roman"/>
                <a:ea typeface="MS PGothic"/>
              </a:rPr>
              <a:t>Thus, we see that United Airlines has a problem with its Baggage Handling that is causing Negative sentiment among its Customers in an increasing manner over the years.</a:t>
            </a:r>
          </a:p>
          <a:p>
            <a:r>
              <a:rPr lang="en-US" sz="1800" dirty="0">
                <a:solidFill>
                  <a:srgbClr val="282828"/>
                </a:solidFill>
                <a:latin typeface="Times New Roman"/>
                <a:ea typeface="MS PGothic"/>
              </a:rPr>
              <a:t>This trend is not found with other competing Airlines with similar market share such as Delta Airlines, American Airlines or Southwest Airlines.</a:t>
            </a:r>
          </a:p>
          <a:p>
            <a:r>
              <a:rPr lang="en-US" sz="1800" dirty="0">
                <a:solidFill>
                  <a:srgbClr val="282828"/>
                </a:solidFill>
                <a:latin typeface="Times New Roman"/>
                <a:ea typeface="MS PGothic"/>
              </a:rPr>
              <a:t>This suggests that Luggage handling problems are unique to United Airlines and not rectifying them would result in declining market share for United Airlines.</a:t>
            </a:r>
          </a:p>
          <a:p>
            <a:r>
              <a:rPr lang="en-US" sz="1800" dirty="0">
                <a:solidFill>
                  <a:srgbClr val="282828"/>
                </a:solidFill>
                <a:latin typeface="Times New Roman"/>
                <a:ea typeface="MS PGothic"/>
              </a:rPr>
              <a:t>Current mean sentiment of United Airlines is </a:t>
            </a:r>
            <a:r>
              <a:rPr lang="en-US" sz="1800" b="1" dirty="0">
                <a:solidFill>
                  <a:srgbClr val="282828"/>
                </a:solidFill>
                <a:latin typeface="Times New Roman"/>
                <a:ea typeface="MS PGothic"/>
              </a:rPr>
              <a:t>0.9447816</a:t>
            </a:r>
            <a:r>
              <a:rPr lang="en-US" sz="1800" dirty="0">
                <a:solidFill>
                  <a:srgbClr val="282828"/>
                </a:solidFill>
                <a:latin typeface="Times New Roman"/>
                <a:ea typeface="MS PGothic"/>
              </a:rPr>
              <a:t>, measured on the </a:t>
            </a:r>
            <a:r>
              <a:rPr lang="en-US" sz="1800" dirty="0" err="1">
                <a:solidFill>
                  <a:srgbClr val="282828"/>
                </a:solidFill>
                <a:latin typeface="Times New Roman"/>
                <a:ea typeface="MS PGothic"/>
              </a:rPr>
              <a:t>Syuzhet</a:t>
            </a:r>
            <a:r>
              <a:rPr lang="en-US" sz="1800" dirty="0">
                <a:solidFill>
                  <a:srgbClr val="282828"/>
                </a:solidFill>
                <a:latin typeface="Times New Roman"/>
                <a:ea typeface="MS PGothic"/>
              </a:rPr>
              <a:t> scale. In the absence of Reviews mentioning “luggage” with negative sentiment, there is an increase of mean Sentiment of reviews posted on AirlineQuality.com to </a:t>
            </a:r>
            <a:r>
              <a:rPr lang="en-US" sz="1800" b="1" dirty="0">
                <a:solidFill>
                  <a:srgbClr val="282828"/>
                </a:solidFill>
                <a:latin typeface="Times New Roman"/>
                <a:ea typeface="MS PGothic"/>
              </a:rPr>
              <a:t>1.091336</a:t>
            </a:r>
            <a:r>
              <a:rPr lang="en-US" sz="1800" dirty="0">
                <a:solidFill>
                  <a:srgbClr val="282828"/>
                </a:solidFill>
                <a:latin typeface="Times New Roman"/>
                <a:ea typeface="MS PGothic"/>
              </a:rPr>
              <a:t>.</a:t>
            </a:r>
          </a:p>
          <a:p>
            <a:r>
              <a:rPr lang="en-US" sz="1800" dirty="0">
                <a:solidFill>
                  <a:srgbClr val="282828"/>
                </a:solidFill>
                <a:latin typeface="Times New Roman"/>
                <a:ea typeface="MS PGothic"/>
              </a:rPr>
              <a:t>The competitor airlines Delta, American and Southwest Airlines have </a:t>
            </a:r>
            <a:r>
              <a:rPr lang="en-US" sz="1800" b="1" dirty="0">
                <a:solidFill>
                  <a:srgbClr val="282828"/>
                </a:solidFill>
                <a:latin typeface="Times New Roman"/>
                <a:ea typeface="MS PGothic"/>
              </a:rPr>
              <a:t>1.304609</a:t>
            </a:r>
            <a:r>
              <a:rPr lang="en-US" sz="1800" dirty="0">
                <a:solidFill>
                  <a:srgbClr val="282828"/>
                </a:solidFill>
                <a:latin typeface="Times New Roman"/>
                <a:ea typeface="MS PGothic"/>
              </a:rPr>
              <a:t>, </a:t>
            </a:r>
            <a:r>
              <a:rPr lang="en-US" sz="1800" b="1" dirty="0">
                <a:solidFill>
                  <a:srgbClr val="282828"/>
                </a:solidFill>
                <a:latin typeface="Times New Roman"/>
                <a:ea typeface="MS PGothic"/>
              </a:rPr>
              <a:t>0.3390005</a:t>
            </a:r>
            <a:r>
              <a:rPr lang="en-US" sz="1800" dirty="0">
                <a:solidFill>
                  <a:srgbClr val="282828"/>
                </a:solidFill>
                <a:latin typeface="Times New Roman"/>
                <a:ea typeface="MS PGothic"/>
              </a:rPr>
              <a:t>, </a:t>
            </a:r>
            <a:r>
              <a:rPr lang="en-US" sz="1800" b="1" dirty="0">
                <a:solidFill>
                  <a:srgbClr val="282828"/>
                </a:solidFill>
                <a:latin typeface="Times New Roman"/>
                <a:ea typeface="MS PGothic"/>
              </a:rPr>
              <a:t>0.9168685</a:t>
            </a:r>
            <a:r>
              <a:rPr lang="en-US" sz="1800" dirty="0">
                <a:solidFill>
                  <a:srgbClr val="282828"/>
                </a:solidFill>
                <a:latin typeface="Times New Roman"/>
                <a:ea typeface="MS PGothic"/>
              </a:rPr>
              <a:t> respectively, suggesting that if the luggage handling issues are resolved, mean Sentiment on AirlineQuality.com will be improved and thus Brand Recognition of United Airlines can sustain and eventually overtake its competitors..</a:t>
            </a:r>
          </a:p>
        </p:txBody>
      </p:sp>
    </p:spTree>
    <p:extLst>
      <p:ext uri="{BB962C8B-B14F-4D97-AF65-F5344CB8AC3E}">
        <p14:creationId xmlns:p14="http://schemas.microsoft.com/office/powerpoint/2010/main" val="158329395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E271E-F62C-4D9F-AB2E-40083B76234E}"/>
              </a:ext>
            </a:extLst>
          </p:cNvPr>
          <p:cNvSpPr>
            <a:spLocks noGrp="1"/>
          </p:cNvSpPr>
          <p:nvPr>
            <p:ph type="title"/>
          </p:nvPr>
        </p:nvSpPr>
        <p:spPr/>
        <p:txBody>
          <a:bodyPr/>
          <a:lstStyle/>
          <a:p>
            <a:pPr algn="ctr"/>
            <a:r>
              <a:rPr lang="en-US" sz="3200" b="0">
                <a:solidFill>
                  <a:srgbClr val="282828"/>
                </a:solidFill>
                <a:latin typeface="Times New Roman"/>
                <a:ea typeface="MS PGothic"/>
              </a:rPr>
              <a:t>Situation Comparison</a:t>
            </a:r>
            <a:endParaRPr lang="en-US" sz="3200" b="0" i="0">
              <a:solidFill>
                <a:srgbClr val="282828"/>
              </a:solidFill>
              <a:effectLst/>
              <a:latin typeface="Times New Roman"/>
              <a:ea typeface="MS PGothic"/>
            </a:endParaRPr>
          </a:p>
        </p:txBody>
      </p:sp>
      <p:sp>
        <p:nvSpPr>
          <p:cNvPr id="4" name="Slide Number Placeholder 3">
            <a:extLst>
              <a:ext uri="{FF2B5EF4-FFF2-40B4-BE49-F238E27FC236}">
                <a16:creationId xmlns:a16="http://schemas.microsoft.com/office/drawing/2014/main" id="{A571CAB8-9B59-4458-9796-12D4167BDBF5}"/>
              </a:ext>
            </a:extLst>
          </p:cNvPr>
          <p:cNvSpPr>
            <a:spLocks noGrp="1"/>
          </p:cNvSpPr>
          <p:nvPr>
            <p:ph type="sldNum" sz="quarter" idx="10"/>
          </p:nvPr>
        </p:nvSpPr>
        <p:spPr/>
        <p:txBody>
          <a:bodyPr/>
          <a:lstStyle/>
          <a:p>
            <a:fld id="{63708BC1-09D1-40E9-A8FE-A423E6CF6A18}" type="slidenum">
              <a:rPr lang="en-US" smtClean="0"/>
              <a:pPr/>
              <a:t>26</a:t>
            </a:fld>
            <a:endParaRPr lang="en-US"/>
          </a:p>
        </p:txBody>
      </p:sp>
      <p:sp>
        <p:nvSpPr>
          <p:cNvPr id="3" name="Content Placeholder 2">
            <a:extLst>
              <a:ext uri="{FF2B5EF4-FFF2-40B4-BE49-F238E27FC236}">
                <a16:creationId xmlns:a16="http://schemas.microsoft.com/office/drawing/2014/main" id="{80AFBE66-1928-AD1A-E6B6-FA6B989811C1}"/>
              </a:ext>
            </a:extLst>
          </p:cNvPr>
          <p:cNvSpPr>
            <a:spLocks noGrp="1"/>
          </p:cNvSpPr>
          <p:nvPr>
            <p:ph idx="1"/>
          </p:nvPr>
        </p:nvSpPr>
        <p:spPr>
          <a:xfrm>
            <a:off x="1" y="1600200"/>
            <a:ext cx="9144000" cy="4453825"/>
          </a:xfrm>
        </p:spPr>
        <p:txBody>
          <a:bodyPr/>
          <a:lstStyle/>
          <a:p>
            <a:r>
              <a:rPr lang="en-US" sz="2000" dirty="0">
                <a:solidFill>
                  <a:srgbClr val="282828"/>
                </a:solidFill>
                <a:latin typeface="Times New Roman"/>
                <a:ea typeface="MS PGothic"/>
              </a:rPr>
              <a:t>We compared these results against the competing Airlines which have an equivalent dominant market share, such as Southwest Airlines, American Airlines, Delta Airlines.</a:t>
            </a:r>
          </a:p>
          <a:p>
            <a:r>
              <a:rPr lang="en-US" sz="2000" dirty="0">
                <a:solidFill>
                  <a:srgbClr val="282828"/>
                </a:solidFill>
                <a:latin typeface="Times New Roman"/>
                <a:ea typeface="MS PGothic"/>
              </a:rPr>
              <a:t>Unlike United Airlines, these Airlines do not have an increasing Negative sentiment among Customers with respect to their Luggage handling systems.</a:t>
            </a:r>
          </a:p>
          <a:p>
            <a:r>
              <a:rPr lang="en-US" sz="2000" b="1" dirty="0">
                <a:solidFill>
                  <a:srgbClr val="282828"/>
                </a:solidFill>
                <a:latin typeface="Times New Roman"/>
                <a:ea typeface="MS PGothic"/>
              </a:rPr>
              <a:t>Over the past 4 years, only United has had an increase in Reviews mentioning “Luggage” with a negative sentiment, increasing each year by 5, while for other Airlines have seen drops in it, such as Delta by a decrease of 6, American by 26, Southwest by 19.</a:t>
            </a:r>
          </a:p>
          <a:p>
            <a:r>
              <a:rPr lang="en-US" sz="2000" dirty="0">
                <a:solidFill>
                  <a:srgbClr val="282828"/>
                </a:solidFill>
                <a:latin typeface="Times New Roman"/>
                <a:ea typeface="MS PGothic"/>
              </a:rPr>
              <a:t>This suggests that Luggage handling problems are unique to United Airlines and not rectifying them would result in declining Brand Recognition for United Airlines.</a:t>
            </a:r>
          </a:p>
        </p:txBody>
      </p:sp>
    </p:spTree>
    <p:extLst>
      <p:ext uri="{BB962C8B-B14F-4D97-AF65-F5344CB8AC3E}">
        <p14:creationId xmlns:p14="http://schemas.microsoft.com/office/powerpoint/2010/main" val="275249604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E271E-F62C-4D9F-AB2E-40083B76234E}"/>
              </a:ext>
            </a:extLst>
          </p:cNvPr>
          <p:cNvSpPr>
            <a:spLocks noGrp="1"/>
          </p:cNvSpPr>
          <p:nvPr>
            <p:ph type="title"/>
          </p:nvPr>
        </p:nvSpPr>
        <p:spPr/>
        <p:txBody>
          <a:bodyPr/>
          <a:lstStyle/>
          <a:p>
            <a:pPr algn="ctr"/>
            <a:r>
              <a:rPr lang="en-US" sz="3200" b="0">
                <a:solidFill>
                  <a:srgbClr val="282828"/>
                </a:solidFill>
                <a:latin typeface="Times New Roman"/>
                <a:ea typeface="MS PGothic"/>
              </a:rPr>
              <a:t>Conclusion</a:t>
            </a:r>
            <a:endParaRPr lang="en-US" sz="3200" b="0" i="0">
              <a:solidFill>
                <a:srgbClr val="282828"/>
              </a:solidFill>
              <a:effectLst/>
              <a:latin typeface="Times New Roman"/>
              <a:ea typeface="MS PGothic"/>
            </a:endParaRPr>
          </a:p>
        </p:txBody>
      </p:sp>
      <p:sp>
        <p:nvSpPr>
          <p:cNvPr id="4" name="Slide Number Placeholder 3">
            <a:extLst>
              <a:ext uri="{FF2B5EF4-FFF2-40B4-BE49-F238E27FC236}">
                <a16:creationId xmlns:a16="http://schemas.microsoft.com/office/drawing/2014/main" id="{A571CAB8-9B59-4458-9796-12D4167BDBF5}"/>
              </a:ext>
            </a:extLst>
          </p:cNvPr>
          <p:cNvSpPr>
            <a:spLocks noGrp="1"/>
          </p:cNvSpPr>
          <p:nvPr>
            <p:ph type="sldNum" sz="quarter" idx="10"/>
          </p:nvPr>
        </p:nvSpPr>
        <p:spPr/>
        <p:txBody>
          <a:bodyPr/>
          <a:lstStyle/>
          <a:p>
            <a:fld id="{63708BC1-09D1-40E9-A8FE-A423E6CF6A18}" type="slidenum">
              <a:rPr lang="en-US" smtClean="0"/>
              <a:pPr/>
              <a:t>27</a:t>
            </a:fld>
            <a:endParaRPr lang="en-US"/>
          </a:p>
        </p:txBody>
      </p:sp>
      <p:sp>
        <p:nvSpPr>
          <p:cNvPr id="3" name="Content Placeholder 2">
            <a:extLst>
              <a:ext uri="{FF2B5EF4-FFF2-40B4-BE49-F238E27FC236}">
                <a16:creationId xmlns:a16="http://schemas.microsoft.com/office/drawing/2014/main" id="{80AFBE66-1928-AD1A-E6B6-FA6B989811C1}"/>
              </a:ext>
            </a:extLst>
          </p:cNvPr>
          <p:cNvSpPr>
            <a:spLocks noGrp="1"/>
          </p:cNvSpPr>
          <p:nvPr>
            <p:ph idx="1"/>
          </p:nvPr>
        </p:nvSpPr>
        <p:spPr>
          <a:xfrm>
            <a:off x="-44245" y="1371600"/>
            <a:ext cx="9232490" cy="4822723"/>
          </a:xfrm>
        </p:spPr>
        <p:txBody>
          <a:bodyPr/>
          <a:lstStyle/>
          <a:p>
            <a:pPr marL="0" indent="0">
              <a:buNone/>
            </a:pPr>
            <a:r>
              <a:rPr lang="en-US" sz="1510" b="1" u="sng" dirty="0">
                <a:solidFill>
                  <a:srgbClr val="282828"/>
                </a:solidFill>
                <a:highlight>
                  <a:srgbClr val="00FF00"/>
                </a:highlight>
                <a:latin typeface="Times New Roman"/>
                <a:ea typeface="MS PGothic"/>
              </a:rPr>
              <a:t>Problem Solved</a:t>
            </a:r>
            <a:r>
              <a:rPr lang="en-US" sz="1510" dirty="0">
                <a:solidFill>
                  <a:srgbClr val="282828"/>
                </a:solidFill>
                <a:latin typeface="Times New Roman"/>
                <a:ea typeface="MS PGothic"/>
              </a:rPr>
              <a:t>: We see that United Airlines has a unique problem with its Baggage Handling that is causing Negative sentiment among its Customers in an increasing manner over the years.</a:t>
            </a:r>
          </a:p>
          <a:p>
            <a:r>
              <a:rPr lang="en-US" sz="1510" dirty="0">
                <a:solidFill>
                  <a:srgbClr val="282828"/>
                </a:solidFill>
                <a:latin typeface="Times New Roman"/>
                <a:ea typeface="MS PGothic"/>
              </a:rPr>
              <a:t>The word “</a:t>
            </a:r>
            <a:r>
              <a:rPr lang="en-US" sz="1510" dirty="0">
                <a:solidFill>
                  <a:srgbClr val="282828"/>
                </a:solidFill>
                <a:highlight>
                  <a:srgbClr val="00FF00"/>
                </a:highlight>
                <a:latin typeface="Times New Roman"/>
                <a:ea typeface="MS PGothic"/>
              </a:rPr>
              <a:t>luggage</a:t>
            </a:r>
            <a:r>
              <a:rPr lang="en-US" sz="1510" dirty="0">
                <a:solidFill>
                  <a:srgbClr val="282828"/>
                </a:solidFill>
                <a:latin typeface="Times New Roman"/>
                <a:ea typeface="MS PGothic"/>
              </a:rPr>
              <a:t>” has been mentioned with a negative sentiment increasingly over the past 4 years.</a:t>
            </a:r>
          </a:p>
          <a:p>
            <a:r>
              <a:rPr lang="en-US" sz="1510" dirty="0">
                <a:solidFill>
                  <a:srgbClr val="282828"/>
                </a:solidFill>
                <a:latin typeface="Times New Roman"/>
                <a:ea typeface="MS PGothic"/>
              </a:rPr>
              <a:t>We also notice that the reviews mentioning “luggage”, irrespective of its sentiment have a low average </a:t>
            </a:r>
            <a:r>
              <a:rPr lang="en-US" sz="1510" dirty="0" err="1">
                <a:solidFill>
                  <a:srgbClr val="282828"/>
                </a:solidFill>
                <a:latin typeface="Times New Roman"/>
                <a:ea typeface="MS PGothic"/>
              </a:rPr>
              <a:t>Overall_Rating</a:t>
            </a:r>
            <a:r>
              <a:rPr lang="en-US" sz="1510" dirty="0">
                <a:solidFill>
                  <a:srgbClr val="282828"/>
                </a:solidFill>
                <a:latin typeface="Times New Roman"/>
                <a:ea typeface="MS PGothic"/>
              </a:rPr>
              <a:t> over reviews that don’t mention “luggage” as seen by the t-test results interpreted by the boxplot.</a:t>
            </a:r>
          </a:p>
          <a:p>
            <a:r>
              <a:rPr lang="en-US" sz="1510" dirty="0">
                <a:solidFill>
                  <a:srgbClr val="282828"/>
                </a:solidFill>
                <a:latin typeface="Times New Roman"/>
                <a:ea typeface="MS PGothic"/>
              </a:rPr>
              <a:t>More importantly, the Current Mean Sentiment of United Airlines: </a:t>
            </a:r>
            <a:r>
              <a:rPr lang="en-US" sz="1510" b="1" dirty="0">
                <a:solidFill>
                  <a:srgbClr val="282828"/>
                </a:solidFill>
                <a:latin typeface="Times New Roman"/>
                <a:ea typeface="MS PGothic"/>
              </a:rPr>
              <a:t>0.9447816</a:t>
            </a:r>
            <a:r>
              <a:rPr lang="en-US" sz="1510" dirty="0">
                <a:solidFill>
                  <a:srgbClr val="282828"/>
                </a:solidFill>
                <a:latin typeface="Times New Roman"/>
                <a:ea typeface="MS PGothic"/>
              </a:rPr>
              <a:t> </a:t>
            </a:r>
          </a:p>
          <a:p>
            <a:r>
              <a:rPr lang="en-US" sz="1510" dirty="0">
                <a:solidFill>
                  <a:srgbClr val="282828"/>
                </a:solidFill>
                <a:latin typeface="Times New Roman"/>
                <a:ea typeface="MS PGothic"/>
              </a:rPr>
              <a:t>Increase in Mean Sentiment </a:t>
            </a:r>
            <a:r>
              <a:rPr lang="en-US" sz="1510" u="sng" dirty="0">
                <a:solidFill>
                  <a:srgbClr val="282828"/>
                </a:solidFill>
                <a:latin typeface="Times New Roman"/>
                <a:ea typeface="MS PGothic"/>
              </a:rPr>
              <a:t>in absence of reviews containing 'Luggage' having Negative sentiment</a:t>
            </a:r>
            <a:r>
              <a:rPr lang="en-US" sz="1510" dirty="0">
                <a:solidFill>
                  <a:srgbClr val="282828"/>
                </a:solidFill>
                <a:latin typeface="Times New Roman"/>
                <a:ea typeface="MS PGothic"/>
              </a:rPr>
              <a:t>: </a:t>
            </a:r>
            <a:r>
              <a:rPr lang="en-US" sz="1510" b="1" dirty="0">
                <a:solidFill>
                  <a:srgbClr val="282828"/>
                </a:solidFill>
                <a:latin typeface="Times New Roman"/>
                <a:ea typeface="MS PGothic"/>
              </a:rPr>
              <a:t>0.1465544</a:t>
            </a:r>
            <a:r>
              <a:rPr lang="en-US" sz="1510" dirty="0">
                <a:solidFill>
                  <a:srgbClr val="282828"/>
                </a:solidFill>
                <a:latin typeface="Times New Roman"/>
                <a:ea typeface="MS PGothic"/>
              </a:rPr>
              <a:t> </a:t>
            </a:r>
          </a:p>
          <a:p>
            <a:r>
              <a:rPr lang="en-US" sz="1510" dirty="0">
                <a:solidFill>
                  <a:srgbClr val="282828"/>
                </a:solidFill>
                <a:highlight>
                  <a:srgbClr val="00FF00"/>
                </a:highlight>
                <a:latin typeface="Times New Roman"/>
                <a:ea typeface="MS PGothic"/>
              </a:rPr>
              <a:t>Mean Sentiment for United </a:t>
            </a:r>
            <a:r>
              <a:rPr lang="en-US" sz="1510" u="sng" dirty="0">
                <a:solidFill>
                  <a:srgbClr val="282828"/>
                </a:solidFill>
                <a:highlight>
                  <a:srgbClr val="00FF00"/>
                </a:highlight>
                <a:latin typeface="Times New Roman"/>
                <a:ea typeface="MS PGothic"/>
              </a:rPr>
              <a:t>in absence of Reviews containing 'Luggage' having negative sentiment</a:t>
            </a:r>
            <a:r>
              <a:rPr lang="en-US" sz="1510" dirty="0">
                <a:solidFill>
                  <a:srgbClr val="282828"/>
                </a:solidFill>
                <a:highlight>
                  <a:srgbClr val="00FF00"/>
                </a:highlight>
                <a:latin typeface="Times New Roman"/>
                <a:ea typeface="MS PGothic"/>
              </a:rPr>
              <a:t>: </a:t>
            </a:r>
            <a:r>
              <a:rPr lang="en-US" sz="1510" b="1" dirty="0">
                <a:solidFill>
                  <a:srgbClr val="282828"/>
                </a:solidFill>
                <a:highlight>
                  <a:srgbClr val="00FF00"/>
                </a:highlight>
                <a:latin typeface="Times New Roman"/>
                <a:ea typeface="MS PGothic"/>
              </a:rPr>
              <a:t>1.091336</a:t>
            </a:r>
            <a:r>
              <a:rPr lang="en-US" sz="1510" dirty="0">
                <a:solidFill>
                  <a:srgbClr val="282828"/>
                </a:solidFill>
                <a:highlight>
                  <a:srgbClr val="00FF00"/>
                </a:highlight>
                <a:latin typeface="Times New Roman"/>
                <a:ea typeface="MS PGothic"/>
              </a:rPr>
              <a:t> </a:t>
            </a:r>
          </a:p>
          <a:p>
            <a:r>
              <a:rPr lang="en-US" sz="1510" dirty="0">
                <a:solidFill>
                  <a:srgbClr val="282828"/>
                </a:solidFill>
                <a:latin typeface="Times New Roman"/>
                <a:ea typeface="MS PGothic"/>
              </a:rPr>
              <a:t>Current Mean Sentiment of </a:t>
            </a:r>
            <a:r>
              <a:rPr lang="en-US" sz="1510" u="sng" dirty="0">
                <a:solidFill>
                  <a:srgbClr val="282828"/>
                </a:solidFill>
                <a:latin typeface="Times New Roman"/>
                <a:ea typeface="MS PGothic"/>
              </a:rPr>
              <a:t>Delta Airlines</a:t>
            </a:r>
            <a:r>
              <a:rPr lang="en-US" sz="1510" dirty="0">
                <a:solidFill>
                  <a:srgbClr val="282828"/>
                </a:solidFill>
                <a:latin typeface="Times New Roman"/>
                <a:ea typeface="MS PGothic"/>
              </a:rPr>
              <a:t>: </a:t>
            </a:r>
            <a:r>
              <a:rPr lang="en-US" sz="1510" b="1" dirty="0">
                <a:solidFill>
                  <a:srgbClr val="282828"/>
                </a:solidFill>
                <a:latin typeface="Times New Roman"/>
                <a:ea typeface="MS PGothic"/>
              </a:rPr>
              <a:t>1.304609</a:t>
            </a:r>
            <a:r>
              <a:rPr lang="en-US" sz="1510" dirty="0">
                <a:solidFill>
                  <a:srgbClr val="282828"/>
                </a:solidFill>
                <a:latin typeface="Times New Roman"/>
                <a:ea typeface="MS PGothic"/>
              </a:rPr>
              <a:t>;</a:t>
            </a:r>
            <a:r>
              <a:rPr lang="en-US" sz="1510" b="1" dirty="0">
                <a:solidFill>
                  <a:srgbClr val="282828"/>
                </a:solidFill>
                <a:latin typeface="Times New Roman"/>
                <a:ea typeface="MS PGothic"/>
              </a:rPr>
              <a:t> </a:t>
            </a:r>
            <a:r>
              <a:rPr lang="en-US" sz="1510" dirty="0">
                <a:solidFill>
                  <a:srgbClr val="282828"/>
                </a:solidFill>
                <a:latin typeface="Times New Roman"/>
                <a:ea typeface="MS PGothic"/>
              </a:rPr>
              <a:t>Current Mean Sentiment of </a:t>
            </a:r>
            <a:r>
              <a:rPr lang="en-US" sz="1510" u="sng" dirty="0">
                <a:solidFill>
                  <a:srgbClr val="282828"/>
                </a:solidFill>
                <a:latin typeface="Times New Roman"/>
                <a:ea typeface="MS PGothic"/>
              </a:rPr>
              <a:t>American Airlines</a:t>
            </a:r>
            <a:r>
              <a:rPr lang="en-US" sz="1510" dirty="0">
                <a:solidFill>
                  <a:srgbClr val="282828"/>
                </a:solidFill>
                <a:latin typeface="Times New Roman"/>
                <a:ea typeface="MS PGothic"/>
              </a:rPr>
              <a:t>: </a:t>
            </a:r>
            <a:r>
              <a:rPr lang="en-US" sz="1510" b="1" dirty="0">
                <a:solidFill>
                  <a:srgbClr val="282828"/>
                </a:solidFill>
                <a:latin typeface="Times New Roman"/>
                <a:ea typeface="MS PGothic"/>
              </a:rPr>
              <a:t>0.3390005</a:t>
            </a:r>
            <a:r>
              <a:rPr lang="en-US" sz="1510" dirty="0">
                <a:solidFill>
                  <a:srgbClr val="282828"/>
                </a:solidFill>
                <a:latin typeface="Times New Roman"/>
                <a:ea typeface="MS PGothic"/>
              </a:rPr>
              <a:t> </a:t>
            </a:r>
          </a:p>
          <a:p>
            <a:r>
              <a:rPr lang="en-US" sz="1510" dirty="0">
                <a:solidFill>
                  <a:srgbClr val="282828"/>
                </a:solidFill>
                <a:latin typeface="Times New Roman"/>
                <a:ea typeface="MS PGothic"/>
              </a:rPr>
              <a:t>Current Mean Sentiment of </a:t>
            </a:r>
            <a:r>
              <a:rPr lang="en-US" sz="1510" u="sng" dirty="0">
                <a:solidFill>
                  <a:srgbClr val="282828"/>
                </a:solidFill>
                <a:latin typeface="Times New Roman"/>
                <a:ea typeface="MS PGothic"/>
              </a:rPr>
              <a:t>Southwest Airlines</a:t>
            </a:r>
            <a:r>
              <a:rPr lang="en-US" sz="1510" dirty="0">
                <a:solidFill>
                  <a:srgbClr val="282828"/>
                </a:solidFill>
                <a:latin typeface="Times New Roman"/>
                <a:ea typeface="MS PGothic"/>
              </a:rPr>
              <a:t>: </a:t>
            </a:r>
            <a:r>
              <a:rPr lang="en-US" sz="1510" b="1" dirty="0">
                <a:solidFill>
                  <a:srgbClr val="282828"/>
                </a:solidFill>
                <a:latin typeface="Times New Roman"/>
                <a:ea typeface="MS PGothic"/>
              </a:rPr>
              <a:t>0.9168685</a:t>
            </a:r>
            <a:r>
              <a:rPr lang="en-US" sz="1510" dirty="0">
                <a:solidFill>
                  <a:srgbClr val="282828"/>
                </a:solidFill>
                <a:latin typeface="Times New Roman"/>
                <a:ea typeface="MS PGothic"/>
              </a:rPr>
              <a:t> </a:t>
            </a:r>
          </a:p>
          <a:p>
            <a:pPr marL="0" indent="0">
              <a:buNone/>
            </a:pPr>
            <a:r>
              <a:rPr lang="en-US" sz="1510" b="1" u="sng" dirty="0">
                <a:solidFill>
                  <a:srgbClr val="282828"/>
                </a:solidFill>
                <a:highlight>
                  <a:srgbClr val="00FF00"/>
                </a:highlight>
                <a:latin typeface="Times New Roman"/>
                <a:ea typeface="MS PGothic"/>
              </a:rPr>
              <a:t>Lessons Learnt</a:t>
            </a:r>
            <a:r>
              <a:rPr lang="en-US" sz="1510" dirty="0">
                <a:solidFill>
                  <a:srgbClr val="282828"/>
                </a:solidFill>
                <a:latin typeface="Times New Roman"/>
                <a:ea typeface="MS PGothic"/>
              </a:rPr>
              <a:t>:</a:t>
            </a:r>
          </a:p>
          <a:p>
            <a:r>
              <a:rPr lang="en-US" sz="1510" b="1" dirty="0">
                <a:solidFill>
                  <a:srgbClr val="282828"/>
                </a:solidFill>
                <a:latin typeface="Times New Roman"/>
                <a:ea typeface="MS PGothic"/>
              </a:rPr>
              <a:t>Importance of increasing Customer sentiment on AirlineQuality.com to improve Brand Recognition.</a:t>
            </a:r>
          </a:p>
          <a:p>
            <a:r>
              <a:rPr lang="en-US" sz="1510" b="1" dirty="0">
                <a:solidFill>
                  <a:srgbClr val="282828"/>
                </a:solidFill>
                <a:latin typeface="Times New Roman"/>
                <a:ea typeface="MS PGothic"/>
              </a:rPr>
              <a:t>When United Airlines rectifies this issues flagged here, and follows the Recommendations, they will see an </a:t>
            </a:r>
            <a:r>
              <a:rPr lang="en-US" sz="1510" b="1" dirty="0">
                <a:solidFill>
                  <a:srgbClr val="282828"/>
                </a:solidFill>
                <a:highlight>
                  <a:srgbClr val="00FF00"/>
                </a:highlight>
                <a:latin typeface="Times New Roman"/>
                <a:ea typeface="MS PGothic"/>
              </a:rPr>
              <a:t>increase to at least 1.091336 in the mean Sentiment</a:t>
            </a:r>
            <a:r>
              <a:rPr lang="en-US" sz="1510" b="1" dirty="0">
                <a:solidFill>
                  <a:srgbClr val="282828"/>
                </a:solidFill>
                <a:latin typeface="Times New Roman"/>
                <a:ea typeface="MS PGothic"/>
              </a:rPr>
              <a:t>, which would stop its dropping negative sentiment due to its luggage handling issues, and sustain its Brand Recognition among its competitors.</a:t>
            </a:r>
          </a:p>
        </p:txBody>
      </p:sp>
    </p:spTree>
    <p:extLst>
      <p:ext uri="{BB962C8B-B14F-4D97-AF65-F5344CB8AC3E}">
        <p14:creationId xmlns:p14="http://schemas.microsoft.com/office/powerpoint/2010/main" val="111689832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E271E-F62C-4D9F-AB2E-40083B76234E}"/>
              </a:ext>
            </a:extLst>
          </p:cNvPr>
          <p:cNvSpPr>
            <a:spLocks noGrp="1"/>
          </p:cNvSpPr>
          <p:nvPr>
            <p:ph type="title"/>
          </p:nvPr>
        </p:nvSpPr>
        <p:spPr/>
        <p:txBody>
          <a:bodyPr/>
          <a:lstStyle/>
          <a:p>
            <a:pPr algn="ctr"/>
            <a:r>
              <a:rPr lang="en-US" sz="3200" b="0" dirty="0">
                <a:solidFill>
                  <a:srgbClr val="282828"/>
                </a:solidFill>
                <a:latin typeface="Times New Roman"/>
                <a:ea typeface="MS PGothic"/>
              </a:rPr>
              <a:t>Recommendation</a:t>
            </a:r>
            <a:endParaRPr lang="en-US" sz="3200" b="0" i="0" dirty="0">
              <a:solidFill>
                <a:srgbClr val="282828"/>
              </a:solidFill>
              <a:effectLst/>
              <a:latin typeface="Times New Roman"/>
              <a:ea typeface="MS PGothic"/>
            </a:endParaRPr>
          </a:p>
        </p:txBody>
      </p:sp>
      <p:sp>
        <p:nvSpPr>
          <p:cNvPr id="4" name="Slide Number Placeholder 3">
            <a:extLst>
              <a:ext uri="{FF2B5EF4-FFF2-40B4-BE49-F238E27FC236}">
                <a16:creationId xmlns:a16="http://schemas.microsoft.com/office/drawing/2014/main" id="{A571CAB8-9B59-4458-9796-12D4167BDBF5}"/>
              </a:ext>
            </a:extLst>
          </p:cNvPr>
          <p:cNvSpPr>
            <a:spLocks noGrp="1"/>
          </p:cNvSpPr>
          <p:nvPr>
            <p:ph type="sldNum" sz="quarter" idx="10"/>
          </p:nvPr>
        </p:nvSpPr>
        <p:spPr/>
        <p:txBody>
          <a:bodyPr/>
          <a:lstStyle/>
          <a:p>
            <a:fld id="{63708BC1-09D1-40E9-A8FE-A423E6CF6A18}" type="slidenum">
              <a:rPr lang="en-US" smtClean="0"/>
              <a:pPr/>
              <a:t>28</a:t>
            </a:fld>
            <a:endParaRPr lang="en-US"/>
          </a:p>
        </p:txBody>
      </p:sp>
      <p:sp>
        <p:nvSpPr>
          <p:cNvPr id="3" name="Content Placeholder 2">
            <a:extLst>
              <a:ext uri="{FF2B5EF4-FFF2-40B4-BE49-F238E27FC236}">
                <a16:creationId xmlns:a16="http://schemas.microsoft.com/office/drawing/2014/main" id="{80AFBE66-1928-AD1A-E6B6-FA6B989811C1}"/>
              </a:ext>
            </a:extLst>
          </p:cNvPr>
          <p:cNvSpPr>
            <a:spLocks noGrp="1"/>
          </p:cNvSpPr>
          <p:nvPr>
            <p:ph idx="1"/>
          </p:nvPr>
        </p:nvSpPr>
        <p:spPr>
          <a:xfrm>
            <a:off x="0" y="1371600"/>
            <a:ext cx="9291484" cy="4734232"/>
          </a:xfrm>
        </p:spPr>
        <p:txBody>
          <a:bodyPr/>
          <a:lstStyle/>
          <a:p>
            <a:pPr marL="0" indent="0">
              <a:buNone/>
            </a:pPr>
            <a:r>
              <a:rPr lang="en-US" sz="1600" b="1" u="sng" dirty="0">
                <a:latin typeface="Times New Roman" panose="02020603050405020304" pitchFamily="18" charset="0"/>
                <a:cs typeface="Times New Roman" panose="02020603050405020304" pitchFamily="18" charset="0"/>
              </a:rPr>
              <a:t>Based on analyzing the reviews with negative sentiment </a:t>
            </a:r>
            <a:r>
              <a:rPr lang="en-US" sz="1600" b="1" u="sng" dirty="0" err="1">
                <a:latin typeface="Times New Roman" panose="02020603050405020304" pitchFamily="18" charset="0"/>
                <a:cs typeface="Times New Roman" panose="02020603050405020304" pitchFamily="18" charset="0"/>
              </a:rPr>
              <a:t>w.r.t.</a:t>
            </a:r>
            <a:r>
              <a:rPr lang="en-US" sz="1600" b="1" u="sng" dirty="0">
                <a:latin typeface="Times New Roman" panose="02020603050405020304" pitchFamily="18" charset="0"/>
                <a:cs typeface="Times New Roman" panose="02020603050405020304" pitchFamily="18" charset="0"/>
              </a:rPr>
              <a:t> Luggage handling and study by (Athreya, Kumar, 2024), these are the top factors causing distress to customers &amp; suggested remedial measures</a:t>
            </a:r>
            <a:r>
              <a:rPr lang="en-US" sz="1600" u="sng" dirty="0">
                <a:latin typeface="Times New Roman" panose="02020603050405020304" pitchFamily="18" charset="0"/>
                <a:cs typeface="Times New Roman" panose="02020603050405020304" pitchFamily="18" charset="0"/>
              </a:rPr>
              <a:t>:</a:t>
            </a:r>
            <a:endParaRPr lang="en-US" sz="1600" u="sng" dirty="0">
              <a:solidFill>
                <a:srgbClr val="282828"/>
              </a:solidFill>
              <a:latin typeface="Times New Roman" panose="02020603050405020304" pitchFamily="18" charset="0"/>
              <a:ea typeface="MS PGothic"/>
              <a:cs typeface="Times New Roman" panose="02020603050405020304" pitchFamily="18" charset="0"/>
            </a:endParaRPr>
          </a:p>
          <a:p>
            <a:pPr marL="342900" indent="-342900">
              <a:buFont typeface="+mj-lt"/>
              <a:buAutoNum type="arabicPeriod"/>
            </a:pPr>
            <a:r>
              <a:rPr lang="en-US" sz="1600" dirty="0">
                <a:solidFill>
                  <a:srgbClr val="282828"/>
                </a:solidFill>
                <a:latin typeface="Times New Roman"/>
                <a:ea typeface="MS PGothic"/>
              </a:rPr>
              <a:t>Refunds are running late or never given - Refunds after claim should not be more than 20 days, work with bank providers and internally.</a:t>
            </a:r>
          </a:p>
          <a:p>
            <a:pPr marL="342900" indent="-342900">
              <a:buFont typeface="+mj-lt"/>
              <a:buAutoNum type="arabicPeriod"/>
            </a:pPr>
            <a:r>
              <a:rPr lang="en-US" sz="1600" dirty="0">
                <a:solidFill>
                  <a:srgbClr val="282828"/>
                </a:solidFill>
                <a:latin typeface="Times New Roman"/>
                <a:ea typeface="MS PGothic"/>
              </a:rPr>
              <a:t>No updates on lost bags - If passenger claims the bags are lost, update them timely with assurances or future measures. The customer care wait time must be decreased to less than 30 mins. (Reviews say that some waited up to 4 hours)</a:t>
            </a:r>
          </a:p>
          <a:p>
            <a:pPr marL="342900" indent="-342900">
              <a:buFont typeface="+mj-lt"/>
              <a:buAutoNum type="arabicPeriod"/>
            </a:pPr>
            <a:r>
              <a:rPr lang="en-US" sz="1600" dirty="0">
                <a:solidFill>
                  <a:srgbClr val="282828"/>
                </a:solidFill>
                <a:latin typeface="Times New Roman"/>
                <a:ea typeface="MS PGothic"/>
              </a:rPr>
              <a:t>Charging for Carry-on bags checked in at the gate - If the offer was to check in carry on bags free of charge as flight storage is full. Credit cards should not be charged for the same. </a:t>
            </a:r>
          </a:p>
          <a:p>
            <a:pPr marL="342900" indent="-342900">
              <a:buFont typeface="+mj-lt"/>
              <a:buAutoNum type="arabicPeriod"/>
            </a:pPr>
            <a:r>
              <a:rPr lang="en-US" sz="1600" dirty="0">
                <a:solidFill>
                  <a:srgbClr val="282828"/>
                </a:solidFill>
                <a:latin typeface="Times New Roman"/>
                <a:ea typeface="MS PGothic"/>
              </a:rPr>
              <a:t>Better compensations - A person losing the bags and a person losing bags with delayed flights must be compensated fairly and differently. The number of receipts that can be submitted for reimbursements must be increased to 20 (currently it is 10) while claiming for reimbursements.</a:t>
            </a:r>
          </a:p>
          <a:p>
            <a:pPr marL="342900" indent="-342900">
              <a:buFont typeface="+mj-lt"/>
              <a:buAutoNum type="arabicPeriod"/>
            </a:pPr>
            <a:r>
              <a:rPr lang="en-US" sz="1600" dirty="0">
                <a:solidFill>
                  <a:srgbClr val="282828"/>
                </a:solidFill>
                <a:latin typeface="Times New Roman"/>
                <a:ea typeface="MS PGothic"/>
              </a:rPr>
              <a:t>Cleaner dialogue by ground staff - Complaints on ground staff's service are greater in numbers, either passengers are informed incorrectly or generally ignorant. Hiring more employees to serve better and re-training of employees frequently.</a:t>
            </a:r>
          </a:p>
        </p:txBody>
      </p:sp>
    </p:spTree>
    <p:extLst>
      <p:ext uri="{BB962C8B-B14F-4D97-AF65-F5344CB8AC3E}">
        <p14:creationId xmlns:p14="http://schemas.microsoft.com/office/powerpoint/2010/main" val="12822139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6"/>
          <p:cNvSpPr>
            <a:spLocks noGrp="1" noChangeArrowheads="1"/>
          </p:cNvSpPr>
          <p:nvPr>
            <p:ph type="ctrTitle"/>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lgn="ctr">
              <a:defRPr/>
            </a:pPr>
            <a:r>
              <a:rPr lang="en-US" sz="3200" b="0" dirty="0">
                <a:latin typeface="Times New Roman"/>
                <a:ea typeface="MS PGothic"/>
              </a:rPr>
              <a:t>References</a:t>
            </a:r>
            <a:endParaRPr lang="en-US" sz="3200" b="0" dirty="0">
              <a:latin typeface="Times New Roman"/>
              <a:ea typeface="+mj-ea"/>
              <a:cs typeface="+mj-cs"/>
            </a:endParaRPr>
          </a:p>
        </p:txBody>
      </p:sp>
      <p:sp>
        <p:nvSpPr>
          <p:cNvPr id="27655" name="Rectangle 7"/>
          <p:cNvSpPr>
            <a:spLocks noGrp="1" noChangeArrowheads="1"/>
          </p:cNvSpPr>
          <p:nvPr>
            <p:ph type="subTitle" idx="1"/>
          </p:nvPr>
        </p:nvSpPr>
        <p:spPr>
          <a:xfrm>
            <a:off x="0" y="1936955"/>
            <a:ext cx="9144000" cy="4271758"/>
          </a:xfrm>
          <a:extLst>
            <a:ext uri="{909E8E84-426E-40DD-AFC4-6F175D3DCCD1}">
              <a14:hiddenFill xmlns:a14="http://schemas.microsoft.com/office/drawing/2010/main">
                <a:solidFill>
                  <a:schemeClr val="accent1"/>
                </a:solidFill>
              </a14:hiddenFill>
            </a:ext>
          </a:extLst>
        </p:spPr>
        <p:txBody>
          <a:bodyPr/>
          <a:lstStyle/>
          <a:p>
            <a:pPr marL="342900" indent="-342900">
              <a:lnSpc>
                <a:spcPct val="150000"/>
              </a:lnSpc>
              <a:buFont typeface="+mj-lt"/>
              <a:buAutoNum type="arabicPeriod"/>
              <a:defRPr/>
            </a:pPr>
            <a:r>
              <a:rPr lang="en-US" sz="1300" dirty="0" err="1">
                <a:latin typeface="Times New Roman" panose="02020603050405020304" pitchFamily="18" charset="0"/>
                <a:ea typeface="MS PGothic"/>
                <a:cs typeface="Times New Roman" panose="02020603050405020304" pitchFamily="18" charset="0"/>
              </a:rPr>
              <a:t>Matousek</a:t>
            </a:r>
            <a:r>
              <a:rPr lang="en-US" sz="1300" dirty="0">
                <a:latin typeface="Times New Roman" panose="02020603050405020304" pitchFamily="18" charset="0"/>
                <a:ea typeface="MS PGothic"/>
                <a:cs typeface="Times New Roman" panose="02020603050405020304" pitchFamily="18" charset="0"/>
              </a:rPr>
              <a:t>, M. (2018, March 16). United Airlines’ worst customer service incidents - Business Insider. Business Insider; Business Insider. </a:t>
            </a:r>
            <a:r>
              <a:rPr lang="en-US" sz="1300" dirty="0">
                <a:latin typeface="Times New Roman" panose="02020603050405020304" pitchFamily="18" charset="0"/>
                <a:ea typeface="MS PGothic"/>
                <a:cs typeface="Times New Roman" panose="02020603050405020304" pitchFamily="18" charset="0"/>
                <a:hlinkClick r:id="rId3"/>
              </a:rPr>
              <a:t>https://www.businessinsider.com/united-airlines-worst-customer-service-incidents-2018-3</a:t>
            </a:r>
            <a:endParaRPr lang="en-US" sz="1300" dirty="0">
              <a:latin typeface="Times New Roman" panose="02020603050405020304" pitchFamily="18" charset="0"/>
              <a:ea typeface="MS PGothic"/>
              <a:cs typeface="Times New Roman" panose="02020603050405020304" pitchFamily="18" charset="0"/>
            </a:endParaRPr>
          </a:p>
          <a:p>
            <a:pPr marL="342900" indent="-342900">
              <a:lnSpc>
                <a:spcPct val="150000"/>
              </a:lnSpc>
              <a:buFont typeface="+mj-lt"/>
              <a:buAutoNum type="arabicPeriod"/>
              <a:defRPr/>
            </a:pPr>
            <a:r>
              <a:rPr lang="en-US" sz="1300" dirty="0">
                <a:latin typeface="Times New Roman" panose="02020603050405020304" pitchFamily="18" charset="0"/>
                <a:ea typeface="MS PGothic"/>
                <a:cs typeface="Times New Roman" panose="02020603050405020304" pitchFamily="18" charset="0"/>
              </a:rPr>
              <a:t>Zhou, L. (2022, April 25). Research on quantitative model of brand recognition based on sentiment analysis of Big Data. Frontiers. </a:t>
            </a:r>
            <a:r>
              <a:rPr lang="en-US" sz="1300" dirty="0">
                <a:latin typeface="Times New Roman" panose="02020603050405020304" pitchFamily="18" charset="0"/>
                <a:ea typeface="MS PGothic"/>
                <a:cs typeface="Times New Roman" panose="02020603050405020304" pitchFamily="18" charset="0"/>
                <a:hlinkClick r:id="rId4"/>
              </a:rPr>
              <a:t>https://www.frontiersin.org/articles/10.3389/fpsyg.2022.915443/full</a:t>
            </a:r>
            <a:endParaRPr lang="en-US" sz="1300" dirty="0">
              <a:latin typeface="Times New Roman" panose="02020603050405020304" pitchFamily="18" charset="0"/>
              <a:ea typeface="MS PGothic"/>
              <a:cs typeface="Times New Roman" panose="02020603050405020304" pitchFamily="18" charset="0"/>
            </a:endParaRPr>
          </a:p>
          <a:p>
            <a:pPr marL="342900" indent="-342900">
              <a:lnSpc>
                <a:spcPct val="150000"/>
              </a:lnSpc>
              <a:buFont typeface="+mj-lt"/>
              <a:buAutoNum type="arabicPeriod"/>
              <a:defRPr/>
            </a:pPr>
            <a:r>
              <a:rPr lang="en-US" sz="1300" dirty="0">
                <a:latin typeface="Times New Roman" panose="02020603050405020304" pitchFamily="18" charset="0"/>
                <a:ea typeface="MS PGothic"/>
                <a:cs typeface="Times New Roman" panose="02020603050405020304" pitchFamily="18" charset="0"/>
              </a:rPr>
              <a:t>Image reference: </a:t>
            </a:r>
            <a:r>
              <a:rPr lang="en-US" sz="1300" dirty="0">
                <a:latin typeface="Times New Roman" panose="02020603050405020304" pitchFamily="18" charset="0"/>
                <a:cs typeface="Times New Roman" panose="02020603050405020304" pitchFamily="18" charset="0"/>
              </a:rPr>
              <a:t>https://www.cntraveler.com/story/united-airlines-expansion-asia-pacific</a:t>
            </a:r>
            <a:endParaRPr lang="en-US" sz="1300" dirty="0">
              <a:latin typeface="Times New Roman" panose="02020603050405020304" pitchFamily="18" charset="0"/>
              <a:ea typeface="MS PGothic"/>
              <a:cs typeface="Times New Roman" panose="02020603050405020304" pitchFamily="18" charset="0"/>
            </a:endParaRPr>
          </a:p>
          <a:p>
            <a:pPr marL="342900" indent="-342900">
              <a:lnSpc>
                <a:spcPct val="150000"/>
              </a:lnSpc>
              <a:buFont typeface="+mj-lt"/>
              <a:buAutoNum type="arabicPeriod"/>
              <a:defRPr/>
            </a:pPr>
            <a:r>
              <a:rPr lang="en-US" sz="1300" dirty="0">
                <a:latin typeface="Times New Roman" panose="02020603050405020304" pitchFamily="18" charset="0"/>
                <a:ea typeface="MS PGothic"/>
                <a:cs typeface="Times New Roman" panose="02020603050405020304" pitchFamily="18" charset="0"/>
              </a:rPr>
              <a:t>Gopinath, S., Thomas, J., and </a:t>
            </a:r>
            <a:r>
              <a:rPr lang="en-US" sz="1300" dirty="0" err="1">
                <a:latin typeface="Times New Roman" panose="02020603050405020304" pitchFamily="18" charset="0"/>
                <a:ea typeface="MS PGothic"/>
                <a:cs typeface="Times New Roman" panose="02020603050405020304" pitchFamily="18" charset="0"/>
              </a:rPr>
              <a:t>Krishnamurthi</a:t>
            </a:r>
            <a:r>
              <a:rPr lang="en-US" sz="1300" dirty="0">
                <a:latin typeface="Times New Roman" panose="02020603050405020304" pitchFamily="18" charset="0"/>
                <a:ea typeface="MS PGothic"/>
                <a:cs typeface="Times New Roman" panose="02020603050405020304" pitchFamily="18" charset="0"/>
              </a:rPr>
              <a:t>, L. (2014). Investigating the relationship between the content of online word of mouth, advertising, and brand performance. </a:t>
            </a:r>
            <a:r>
              <a:rPr lang="en-US" sz="1300" dirty="0">
                <a:latin typeface="Times New Roman" panose="02020603050405020304" pitchFamily="18" charset="0"/>
                <a:ea typeface="MS PGothic"/>
                <a:cs typeface="Times New Roman" panose="02020603050405020304" pitchFamily="18" charset="0"/>
                <a:hlinkClick r:id="rId5"/>
              </a:rPr>
              <a:t>https://www.researchgate.net/publication/276014170_Investigating_the_Relationship_Between_the_Content_of_Online_Word_of_Mouth_Advertising_and_Brand_Performance</a:t>
            </a:r>
            <a:endParaRPr lang="en-US" sz="1300" dirty="0">
              <a:latin typeface="Times New Roman" panose="02020603050405020304" pitchFamily="18" charset="0"/>
              <a:ea typeface="MS PGothic"/>
              <a:cs typeface="Times New Roman" panose="02020603050405020304" pitchFamily="18" charset="0"/>
            </a:endParaRPr>
          </a:p>
          <a:p>
            <a:pPr marL="342900" indent="-342900">
              <a:lnSpc>
                <a:spcPct val="150000"/>
              </a:lnSpc>
              <a:buFont typeface="+mj-lt"/>
              <a:buAutoNum type="arabicPeriod"/>
              <a:defRPr/>
            </a:pPr>
            <a:r>
              <a:rPr lang="en-US" sz="1300" dirty="0">
                <a:latin typeface="Times New Roman" panose="02020603050405020304" pitchFamily="18" charset="0"/>
                <a:ea typeface="MS PGothic"/>
                <a:cs typeface="Times New Roman" panose="02020603050405020304" pitchFamily="18" charset="0"/>
              </a:rPr>
              <a:t>Al </a:t>
            </a:r>
            <a:r>
              <a:rPr lang="en-US" sz="1300" dirty="0" err="1">
                <a:latin typeface="Times New Roman" panose="02020603050405020304" pitchFamily="18" charset="0"/>
                <a:ea typeface="MS PGothic"/>
                <a:cs typeface="Times New Roman" panose="02020603050405020304" pitchFamily="18" charset="0"/>
              </a:rPr>
              <a:t>Balawi</a:t>
            </a:r>
            <a:r>
              <a:rPr lang="en-US" sz="1300" dirty="0">
                <a:latin typeface="Times New Roman" panose="02020603050405020304" pitchFamily="18" charset="0"/>
                <a:ea typeface="MS PGothic"/>
                <a:cs typeface="Times New Roman" panose="02020603050405020304" pitchFamily="18" charset="0"/>
              </a:rPr>
              <a:t>, R., Hu, Y., Qiu, L. (2022). </a:t>
            </a:r>
            <a:r>
              <a:rPr lang="en-US" sz="1300" i="1" dirty="0">
                <a:latin typeface="Times New Roman" panose="02020603050405020304" pitchFamily="18" charset="0"/>
                <a:ea typeface="MS PGothic"/>
                <a:cs typeface="Times New Roman" panose="02020603050405020304" pitchFamily="18" charset="0"/>
              </a:rPr>
              <a:t>Brand crisis and customer relationship management on social media: evidence from a natural experiment from airline</a:t>
            </a:r>
            <a:r>
              <a:rPr lang="en-US" sz="1300" dirty="0">
                <a:latin typeface="Times New Roman" panose="02020603050405020304" pitchFamily="18" charset="0"/>
                <a:ea typeface="Verdana"/>
                <a:cs typeface="Times New Roman" panose="02020603050405020304" pitchFamily="18" charset="0"/>
              </a:rPr>
              <a:t> </a:t>
            </a:r>
            <a:r>
              <a:rPr lang="en-US" sz="1300" i="1" dirty="0">
                <a:latin typeface="Times New Roman" panose="02020603050405020304" pitchFamily="18" charset="0"/>
                <a:ea typeface="MS PGothic"/>
                <a:cs typeface="Times New Roman" panose="02020603050405020304" pitchFamily="18" charset="0"/>
              </a:rPr>
              <a:t>Industry. </a:t>
            </a:r>
            <a:r>
              <a:rPr lang="en-US" sz="1300" dirty="0">
                <a:latin typeface="Times New Roman" panose="02020603050405020304" pitchFamily="18" charset="0"/>
                <a:ea typeface="MS PGothic"/>
                <a:cs typeface="Times New Roman" panose="02020603050405020304" pitchFamily="18" charset="0"/>
              </a:rPr>
              <a:t>Elsevier.</a:t>
            </a:r>
            <a:r>
              <a:rPr lang="en-US" sz="1300" i="1" dirty="0">
                <a:latin typeface="Times New Roman" panose="02020603050405020304" pitchFamily="18" charset="0"/>
                <a:ea typeface="MS PGothic"/>
                <a:cs typeface="Times New Roman" panose="02020603050405020304" pitchFamily="18" charset="0"/>
              </a:rPr>
              <a:t> </a:t>
            </a:r>
            <a:r>
              <a:rPr lang="en-US" sz="1300" dirty="0">
                <a:latin typeface="Times New Roman" panose="02020603050405020304" pitchFamily="18" charset="0"/>
                <a:ea typeface="MS PGothic"/>
                <a:cs typeface="Times New Roman" panose="02020603050405020304" pitchFamily="18" charset="0"/>
                <a:hlinkClick r:id="rId6"/>
              </a:rPr>
              <a:t>https://papers.ssrn.com/sol3/papers.cfm?abstract_id=4026514</a:t>
            </a:r>
            <a:endParaRPr lang="en-US" sz="1300" dirty="0">
              <a:latin typeface="Times New Roman" panose="02020603050405020304" pitchFamily="18" charset="0"/>
              <a:ea typeface="MS PGothic"/>
              <a:cs typeface="Times New Roman" panose="02020603050405020304" pitchFamily="18" charset="0"/>
            </a:endParaRPr>
          </a:p>
          <a:p>
            <a:pPr marL="342900" indent="-342900">
              <a:lnSpc>
                <a:spcPct val="150000"/>
              </a:lnSpc>
              <a:buFont typeface="+mj-lt"/>
              <a:buAutoNum type="arabicPeriod"/>
              <a:defRPr/>
            </a:pPr>
            <a:r>
              <a:rPr lang="en-US" sz="1300" dirty="0">
                <a:latin typeface="Times New Roman"/>
                <a:ea typeface="Verdana"/>
                <a:cs typeface="Times New Roman"/>
              </a:rPr>
              <a:t>Athreya, V., Kumar, A., (2023) </a:t>
            </a:r>
            <a:r>
              <a:rPr lang="en-US" sz="1300" i="1" dirty="0">
                <a:latin typeface="Times New Roman"/>
                <a:ea typeface="Verdana"/>
                <a:cs typeface="Times New Roman"/>
              </a:rPr>
              <a:t>A Study On Customer Satisfaction On Baggage Handling Services </a:t>
            </a:r>
            <a:r>
              <a:rPr lang="en-US" sz="1300" dirty="0">
                <a:latin typeface="Times New Roman"/>
                <a:ea typeface="Verdana"/>
                <a:cs typeface="Times New Roman"/>
                <a:hlinkClick r:id="rId7"/>
              </a:rPr>
              <a:t>https://www.eurchembull.com/uploads/paper/c170e0f5389fc9136af1b81f474167b1.pdf</a:t>
            </a:r>
            <a:endParaRPr lang="en-US" sz="1300" dirty="0">
              <a:latin typeface="Times New Roman" panose="02020603050405020304" pitchFamily="18" charset="0"/>
              <a:ea typeface="Verdana"/>
              <a:cs typeface="Times New Roman" panose="02020603050405020304" pitchFamily="18" charset="0"/>
            </a:endParaRPr>
          </a:p>
        </p:txBody>
      </p:sp>
      <p:sp>
        <p:nvSpPr>
          <p:cNvPr id="27656" name="Rectangle 8"/>
          <p:cNvSpPr>
            <a:spLocks noChangeArrowheads="1"/>
          </p:cNvSpPr>
          <p:nvPr/>
        </p:nvSpPr>
        <p:spPr bwMode="auto">
          <a:xfrm>
            <a:off x="3959225" y="6208713"/>
            <a:ext cx="184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atin typeface="Times" charset="0"/>
              <a:ea typeface="ＭＳ Ｐゴシック" charset="0"/>
            </a:endParaRPr>
          </a:p>
        </p:txBody>
      </p:sp>
    </p:spTree>
    <p:extLst>
      <p:ext uri="{BB962C8B-B14F-4D97-AF65-F5344CB8AC3E}">
        <p14:creationId xmlns:p14="http://schemas.microsoft.com/office/powerpoint/2010/main" val="323891497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E271E-F62C-4D9F-AB2E-40083B76234E}"/>
              </a:ext>
            </a:extLst>
          </p:cNvPr>
          <p:cNvSpPr>
            <a:spLocks noGrp="1"/>
          </p:cNvSpPr>
          <p:nvPr>
            <p:ph type="title"/>
          </p:nvPr>
        </p:nvSpPr>
        <p:spPr/>
        <p:txBody>
          <a:bodyPr/>
          <a:lstStyle/>
          <a:p>
            <a:pPr algn="ctr"/>
            <a:r>
              <a:rPr lang="en-US" sz="3200" dirty="0">
                <a:solidFill>
                  <a:srgbClr val="282828"/>
                </a:solidFill>
                <a:ea typeface="MS PGothic"/>
              </a:rPr>
              <a:t>Situation (Part 1)</a:t>
            </a:r>
            <a:endParaRPr lang="en-US" sz="3200" i="0" dirty="0">
              <a:solidFill>
                <a:srgbClr val="282828"/>
              </a:solidFill>
              <a:effectLst/>
              <a:ea typeface="MS PGothic"/>
            </a:endParaRPr>
          </a:p>
        </p:txBody>
      </p:sp>
      <p:sp>
        <p:nvSpPr>
          <p:cNvPr id="4" name="Slide Number Placeholder 3">
            <a:extLst>
              <a:ext uri="{FF2B5EF4-FFF2-40B4-BE49-F238E27FC236}">
                <a16:creationId xmlns:a16="http://schemas.microsoft.com/office/drawing/2014/main" id="{A571CAB8-9B59-4458-9796-12D4167BDBF5}"/>
              </a:ext>
            </a:extLst>
          </p:cNvPr>
          <p:cNvSpPr>
            <a:spLocks noGrp="1"/>
          </p:cNvSpPr>
          <p:nvPr>
            <p:ph type="sldNum" sz="quarter" idx="10"/>
          </p:nvPr>
        </p:nvSpPr>
        <p:spPr/>
        <p:txBody>
          <a:bodyPr/>
          <a:lstStyle/>
          <a:p>
            <a:fld id="{63708BC1-09D1-40E9-A8FE-A423E6CF6A18}" type="slidenum">
              <a:rPr lang="en-US" smtClean="0"/>
              <a:pPr/>
              <a:t>3</a:t>
            </a:fld>
            <a:endParaRPr lang="en-US"/>
          </a:p>
        </p:txBody>
      </p:sp>
      <p:sp>
        <p:nvSpPr>
          <p:cNvPr id="3" name="Content Placeholder 2">
            <a:extLst>
              <a:ext uri="{FF2B5EF4-FFF2-40B4-BE49-F238E27FC236}">
                <a16:creationId xmlns:a16="http://schemas.microsoft.com/office/drawing/2014/main" id="{80AFBE66-1928-AD1A-E6B6-FA6B989811C1}"/>
              </a:ext>
            </a:extLst>
          </p:cNvPr>
          <p:cNvSpPr>
            <a:spLocks noGrp="1"/>
          </p:cNvSpPr>
          <p:nvPr>
            <p:ph idx="1"/>
          </p:nvPr>
        </p:nvSpPr>
        <p:spPr>
          <a:xfrm>
            <a:off x="244365" y="1371600"/>
            <a:ext cx="8655269" cy="4891548"/>
          </a:xfrm>
        </p:spPr>
        <p:txBody>
          <a:bodyPr/>
          <a:lstStyle/>
          <a:p>
            <a:pPr>
              <a:lnSpc>
                <a:spcPct val="100000"/>
              </a:lnSpc>
            </a:pPr>
            <a:r>
              <a:rPr lang="en-US" sz="2300" dirty="0">
                <a:solidFill>
                  <a:srgbClr val="282828"/>
                </a:solidFill>
                <a:latin typeface="+mj-lt"/>
                <a:ea typeface="MS PGothic"/>
              </a:rPr>
              <a:t>This project was inspired by our perception of United Airlines often being the subject of PR controversies and thus having a Negative sentiment among Customers. (</a:t>
            </a:r>
            <a:r>
              <a:rPr lang="en-US" sz="2300" i="1" dirty="0" err="1">
                <a:solidFill>
                  <a:srgbClr val="282828"/>
                </a:solidFill>
                <a:latin typeface="+mj-lt"/>
                <a:ea typeface="MS PGothic"/>
              </a:rPr>
              <a:t>Matousek</a:t>
            </a:r>
            <a:r>
              <a:rPr lang="en-US" sz="2300" i="1" dirty="0">
                <a:solidFill>
                  <a:srgbClr val="282828"/>
                </a:solidFill>
                <a:latin typeface="+mj-lt"/>
                <a:ea typeface="MS PGothic"/>
              </a:rPr>
              <a:t>, 2018</a:t>
            </a:r>
            <a:r>
              <a:rPr lang="en-US" sz="2300" dirty="0">
                <a:solidFill>
                  <a:srgbClr val="282828"/>
                </a:solidFill>
                <a:latin typeface="+mj-lt"/>
                <a:ea typeface="MS PGothic"/>
              </a:rPr>
              <a:t>).</a:t>
            </a:r>
          </a:p>
          <a:p>
            <a:pPr marL="0" indent="0">
              <a:lnSpc>
                <a:spcPct val="100000"/>
              </a:lnSpc>
              <a:buNone/>
            </a:pPr>
            <a:endParaRPr lang="en-US" sz="2300" dirty="0">
              <a:solidFill>
                <a:srgbClr val="282828"/>
              </a:solidFill>
              <a:latin typeface="+mj-lt"/>
              <a:ea typeface="MS PGothic"/>
            </a:endParaRPr>
          </a:p>
          <a:p>
            <a:pPr>
              <a:lnSpc>
                <a:spcPct val="100000"/>
              </a:lnSpc>
            </a:pPr>
            <a:r>
              <a:rPr lang="en-US" sz="2300" dirty="0">
                <a:solidFill>
                  <a:srgbClr val="282828"/>
                </a:solidFill>
                <a:latin typeface="+mj-lt"/>
                <a:ea typeface="Verdana"/>
              </a:rPr>
              <a:t>We intended to analyze the Customer reviews posted on airlinequality.com to understand what pain-points United Airlines were facing; since negative Customer sentiment from Ratings and Reviews have a negative Impact on Brand Recognition, as demonstrated in the research by (</a:t>
            </a:r>
            <a:r>
              <a:rPr lang="en-US" sz="2300" i="1" dirty="0">
                <a:solidFill>
                  <a:srgbClr val="282828"/>
                </a:solidFill>
                <a:latin typeface="+mj-lt"/>
                <a:ea typeface="Verdana"/>
              </a:rPr>
              <a:t>Zhou, 2022), (Gopinath, S., Thomas, J., and </a:t>
            </a:r>
            <a:r>
              <a:rPr lang="en-US" sz="2300" i="1" dirty="0" err="1">
                <a:solidFill>
                  <a:srgbClr val="282828"/>
                </a:solidFill>
                <a:latin typeface="+mj-lt"/>
                <a:ea typeface="Verdana"/>
              </a:rPr>
              <a:t>Krishnamurthi</a:t>
            </a:r>
            <a:r>
              <a:rPr lang="en-US" sz="2300" i="1" dirty="0">
                <a:solidFill>
                  <a:srgbClr val="282828"/>
                </a:solidFill>
                <a:latin typeface="+mj-lt"/>
                <a:ea typeface="Verdana"/>
              </a:rPr>
              <a:t>, L. 2014) and (Al </a:t>
            </a:r>
            <a:r>
              <a:rPr lang="en-US" sz="2300" i="1" dirty="0" err="1">
                <a:solidFill>
                  <a:srgbClr val="282828"/>
                </a:solidFill>
                <a:latin typeface="+mj-lt"/>
                <a:ea typeface="Verdana"/>
              </a:rPr>
              <a:t>Balawi</a:t>
            </a:r>
            <a:r>
              <a:rPr lang="en-US" sz="2300" i="1" dirty="0">
                <a:solidFill>
                  <a:srgbClr val="282828"/>
                </a:solidFill>
                <a:latin typeface="+mj-lt"/>
                <a:ea typeface="Verdana"/>
              </a:rPr>
              <a:t>, R., Hu, Y., Qiu, L. 2022)</a:t>
            </a:r>
            <a:r>
              <a:rPr lang="en-US" sz="2300" dirty="0">
                <a:solidFill>
                  <a:srgbClr val="282828"/>
                </a:solidFill>
                <a:latin typeface="+mj-lt"/>
                <a:ea typeface="Verdana"/>
              </a:rPr>
              <a:t>.</a:t>
            </a:r>
          </a:p>
        </p:txBody>
      </p:sp>
    </p:spTree>
    <p:extLst>
      <p:ext uri="{BB962C8B-B14F-4D97-AF65-F5344CB8AC3E}">
        <p14:creationId xmlns:p14="http://schemas.microsoft.com/office/powerpoint/2010/main" val="323762608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2FC9-6367-ABF9-849B-9501CBD2C91B}"/>
              </a:ext>
            </a:extLst>
          </p:cNvPr>
          <p:cNvSpPr>
            <a:spLocks noGrp="1"/>
          </p:cNvSpPr>
          <p:nvPr>
            <p:ph type="title"/>
          </p:nvPr>
        </p:nvSpPr>
        <p:spPr>
          <a:xfrm>
            <a:off x="432619" y="381000"/>
            <a:ext cx="8025581" cy="990600"/>
          </a:xfrm>
        </p:spPr>
        <p:txBody>
          <a:bodyPr/>
          <a:lstStyle/>
          <a:p>
            <a:r>
              <a:rPr lang="en-US" sz="2000" u="sng" dirty="0">
                <a:cs typeface="Times New Roman" panose="02020603050405020304" pitchFamily="18" charset="0"/>
              </a:rPr>
              <a:t>Situation (Part 2)</a:t>
            </a:r>
            <a:r>
              <a:rPr lang="en-US" sz="2000" dirty="0">
                <a:cs typeface="Times New Roman" panose="02020603050405020304" pitchFamily="18" charset="0"/>
              </a:rPr>
              <a:t>: </a:t>
            </a:r>
            <a:r>
              <a:rPr lang="en-US" sz="2000" b="0" dirty="0">
                <a:cs typeface="Times New Roman" panose="02020603050405020304" pitchFamily="18" charset="0"/>
              </a:rPr>
              <a:t>Average customer sentiment (</a:t>
            </a:r>
            <a:r>
              <a:rPr lang="en-US" sz="2000" b="0" dirty="0" err="1">
                <a:cs typeface="Times New Roman" panose="02020603050405020304" pitchFamily="18" charset="0"/>
              </a:rPr>
              <a:t>Syuzhet</a:t>
            </a:r>
            <a:r>
              <a:rPr lang="en-US" sz="2000" b="0" dirty="0">
                <a:cs typeface="Times New Roman" panose="02020603050405020304" pitchFamily="18" charset="0"/>
              </a:rPr>
              <a:t>-derived) over time (</a:t>
            </a:r>
            <a:r>
              <a:rPr lang="en-US" sz="2000" b="0" dirty="0" err="1">
                <a:cs typeface="Times New Roman" panose="02020603050405020304" pitchFamily="18" charset="0"/>
              </a:rPr>
              <a:t>Review.Date</a:t>
            </a:r>
            <a:r>
              <a:rPr lang="en-US" sz="2000" b="0" dirty="0">
                <a:cs typeface="Times New Roman" panose="02020603050405020304" pitchFamily="18" charset="0"/>
              </a:rPr>
              <a:t>) for United Airlines</a:t>
            </a:r>
          </a:p>
        </p:txBody>
      </p:sp>
      <p:pic>
        <p:nvPicPr>
          <p:cNvPr id="7" name="Content Placeholder 6" descr="A graph showing a line&#10;&#10;Description automatically generated">
            <a:extLst>
              <a:ext uri="{FF2B5EF4-FFF2-40B4-BE49-F238E27FC236}">
                <a16:creationId xmlns:a16="http://schemas.microsoft.com/office/drawing/2014/main" id="{F3EC4F69-4F9E-7AB4-7663-047182149F11}"/>
              </a:ext>
            </a:extLst>
          </p:cNvPr>
          <p:cNvPicPr>
            <a:picLocks noGrp="1" noChangeAspect="1"/>
          </p:cNvPicPr>
          <p:nvPr>
            <p:ph idx="1"/>
          </p:nvPr>
        </p:nvPicPr>
        <p:blipFill>
          <a:blip r:embed="rId2"/>
          <a:stretch>
            <a:fillRect/>
          </a:stretch>
        </p:blipFill>
        <p:spPr>
          <a:xfrm>
            <a:off x="685801" y="1615263"/>
            <a:ext cx="7563464" cy="4444878"/>
          </a:xfrm>
        </p:spPr>
      </p:pic>
      <p:sp>
        <p:nvSpPr>
          <p:cNvPr id="4" name="Slide Number Placeholder 3">
            <a:extLst>
              <a:ext uri="{FF2B5EF4-FFF2-40B4-BE49-F238E27FC236}">
                <a16:creationId xmlns:a16="http://schemas.microsoft.com/office/drawing/2014/main" id="{7E2959BE-CAA3-ED24-E003-70C69D53C5A2}"/>
              </a:ext>
            </a:extLst>
          </p:cNvPr>
          <p:cNvSpPr>
            <a:spLocks noGrp="1"/>
          </p:cNvSpPr>
          <p:nvPr>
            <p:ph type="sldNum" sz="quarter" idx="10"/>
          </p:nvPr>
        </p:nvSpPr>
        <p:spPr/>
        <p:txBody>
          <a:bodyPr/>
          <a:lstStyle/>
          <a:p>
            <a:fld id="{63708BC1-09D1-40E9-A8FE-A423E6CF6A18}" type="slidenum">
              <a:rPr lang="en-US" smtClean="0"/>
              <a:pPr/>
              <a:t>4</a:t>
            </a:fld>
            <a:endParaRPr lang="en-US"/>
          </a:p>
        </p:txBody>
      </p:sp>
    </p:spTree>
    <p:extLst>
      <p:ext uri="{BB962C8B-B14F-4D97-AF65-F5344CB8AC3E}">
        <p14:creationId xmlns:p14="http://schemas.microsoft.com/office/powerpoint/2010/main" val="36071823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10F1F-5EA6-D209-DB12-5E8E18D8DB54}"/>
              </a:ext>
            </a:extLst>
          </p:cNvPr>
          <p:cNvSpPr>
            <a:spLocks noGrp="1"/>
          </p:cNvSpPr>
          <p:nvPr>
            <p:ph type="title"/>
          </p:nvPr>
        </p:nvSpPr>
        <p:spPr/>
        <p:txBody>
          <a:bodyPr/>
          <a:lstStyle/>
          <a:p>
            <a:pPr algn="ctr"/>
            <a:r>
              <a:rPr lang="en-US" dirty="0">
                <a:cs typeface="Times New Roman" panose="02020603050405020304" pitchFamily="18" charset="0"/>
              </a:rPr>
              <a:t>Problem Statement (Part - 1)</a:t>
            </a:r>
          </a:p>
        </p:txBody>
      </p:sp>
      <p:sp>
        <p:nvSpPr>
          <p:cNvPr id="3" name="Content Placeholder 2">
            <a:extLst>
              <a:ext uri="{FF2B5EF4-FFF2-40B4-BE49-F238E27FC236}">
                <a16:creationId xmlns:a16="http://schemas.microsoft.com/office/drawing/2014/main" id="{07C98671-CA41-C4FC-7E9F-AA6679C52287}"/>
              </a:ext>
            </a:extLst>
          </p:cNvPr>
          <p:cNvSpPr>
            <a:spLocks noGrp="1"/>
          </p:cNvSpPr>
          <p:nvPr>
            <p:ph idx="1"/>
          </p:nvPr>
        </p:nvSpPr>
        <p:spPr>
          <a:xfrm>
            <a:off x="0" y="1371599"/>
            <a:ext cx="9144000" cy="4852219"/>
          </a:xfrm>
        </p:spPr>
        <p:txBody>
          <a:bodyPr/>
          <a:lstStyle/>
          <a:p>
            <a:pPr marL="0" indent="0">
              <a:buNone/>
            </a:pPr>
            <a:r>
              <a:rPr lang="en-US" sz="1690" b="1" u="sng" dirty="0">
                <a:latin typeface="Times New Roman" panose="02020603050405020304" pitchFamily="18" charset="0"/>
                <a:cs typeface="Times New Roman" panose="02020603050405020304" pitchFamily="18" charset="0"/>
              </a:rPr>
              <a:t>Objectives of project</a:t>
            </a:r>
            <a:r>
              <a:rPr lang="en-US" sz="1690" dirty="0">
                <a:latin typeface="Times New Roman" panose="02020603050405020304" pitchFamily="18" charset="0"/>
                <a:cs typeface="Times New Roman" panose="02020603050405020304" pitchFamily="18" charset="0"/>
              </a:rPr>
              <a:t>: </a:t>
            </a:r>
          </a:p>
          <a:p>
            <a:pPr marL="0" indent="0">
              <a:buNone/>
            </a:pPr>
            <a:r>
              <a:rPr lang="en-US" sz="1690" dirty="0">
                <a:latin typeface="Times New Roman" panose="02020603050405020304" pitchFamily="18" charset="0"/>
                <a:cs typeface="Times New Roman" panose="02020603050405020304" pitchFamily="18" charset="0"/>
              </a:rPr>
              <a:t>To decrease Negative sentiment due to United Airlines’ Luggage Handling issues, derived from Customer reviews on airlinequality.com website, with the intent of improving Brand Recognition.</a:t>
            </a:r>
            <a:br>
              <a:rPr lang="en-US" sz="1690" b="1" u="sng" dirty="0">
                <a:latin typeface="Times New Roman" panose="02020603050405020304" pitchFamily="18" charset="0"/>
                <a:cs typeface="Times New Roman" panose="02020603050405020304" pitchFamily="18" charset="0"/>
              </a:rPr>
            </a:br>
            <a:br>
              <a:rPr lang="en-US" sz="1690" b="1" u="sng" dirty="0">
                <a:latin typeface="Times New Roman" panose="02020603050405020304" pitchFamily="18" charset="0"/>
                <a:cs typeface="Times New Roman" panose="02020603050405020304" pitchFamily="18" charset="0"/>
              </a:rPr>
            </a:br>
            <a:r>
              <a:rPr lang="en-US" sz="1690" b="1" u="sng" dirty="0">
                <a:latin typeface="Times New Roman" panose="02020603050405020304" pitchFamily="18" charset="0"/>
                <a:cs typeface="Times New Roman" panose="02020603050405020304" pitchFamily="18" charset="0"/>
              </a:rPr>
              <a:t>Dependent Variable</a:t>
            </a:r>
            <a:r>
              <a:rPr lang="en-US" sz="1690" dirty="0">
                <a:latin typeface="Times New Roman" panose="02020603050405020304" pitchFamily="18" charset="0"/>
                <a:cs typeface="Times New Roman" panose="02020603050405020304" pitchFamily="18" charset="0"/>
              </a:rPr>
              <a:t>: </a:t>
            </a:r>
          </a:p>
          <a:p>
            <a:pPr marL="0" indent="0">
              <a:buNone/>
            </a:pPr>
            <a:r>
              <a:rPr lang="en-US" sz="1690" dirty="0">
                <a:latin typeface="Times New Roman" panose="02020603050405020304" pitchFamily="18" charset="0"/>
                <a:cs typeface="Times New Roman" panose="02020603050405020304" pitchFamily="18" charset="0"/>
              </a:rPr>
              <a:t>Brand Recognition of United Airlines. </a:t>
            </a:r>
          </a:p>
          <a:p>
            <a:pPr marL="0" indent="0">
              <a:buNone/>
            </a:pPr>
            <a:r>
              <a:rPr lang="en-US" sz="1690" b="1" dirty="0">
                <a:latin typeface="Times New Roman" panose="02020603050405020304" pitchFamily="18" charset="0"/>
                <a:cs typeface="Times New Roman" panose="02020603050405020304" pitchFamily="18" charset="0"/>
              </a:rPr>
              <a:t>Since Customer Sentiment has a strong relationship with the variable Brand Recognition, as shown by (Zhou, 2022), (Gopinath, S., Thomas, J., and </a:t>
            </a:r>
            <a:r>
              <a:rPr lang="en-US" sz="1690" b="1" dirty="0" err="1">
                <a:latin typeface="Times New Roman" panose="02020603050405020304" pitchFamily="18" charset="0"/>
                <a:cs typeface="Times New Roman" panose="02020603050405020304" pitchFamily="18" charset="0"/>
              </a:rPr>
              <a:t>Krishnamurthi</a:t>
            </a:r>
            <a:r>
              <a:rPr lang="en-US" sz="1690" b="1" dirty="0">
                <a:latin typeface="Times New Roman" panose="02020603050405020304" pitchFamily="18" charset="0"/>
                <a:cs typeface="Times New Roman" panose="02020603050405020304" pitchFamily="18" charset="0"/>
              </a:rPr>
              <a:t>, L. 2014) and (Al </a:t>
            </a:r>
            <a:r>
              <a:rPr lang="en-US" sz="1690" b="1" dirty="0" err="1">
                <a:latin typeface="Times New Roman" panose="02020603050405020304" pitchFamily="18" charset="0"/>
                <a:cs typeface="Times New Roman" panose="02020603050405020304" pitchFamily="18" charset="0"/>
              </a:rPr>
              <a:t>Balawi</a:t>
            </a:r>
            <a:r>
              <a:rPr lang="en-US" sz="1690" b="1" dirty="0">
                <a:latin typeface="Times New Roman" panose="02020603050405020304" pitchFamily="18" charset="0"/>
                <a:cs typeface="Times New Roman" panose="02020603050405020304" pitchFamily="18" charset="0"/>
              </a:rPr>
              <a:t>, R., Hu, Y., Qiu, L. 2022), it would serve as a Proxy dependent variable here.</a:t>
            </a:r>
            <a:br>
              <a:rPr lang="en-US" sz="1690" b="1" dirty="0">
                <a:latin typeface="Times New Roman" panose="02020603050405020304" pitchFamily="18" charset="0"/>
                <a:cs typeface="Times New Roman" panose="02020603050405020304" pitchFamily="18" charset="0"/>
              </a:rPr>
            </a:br>
            <a:br>
              <a:rPr lang="en-US" sz="1690" b="1" u="sng" dirty="0">
                <a:latin typeface="Times New Roman" panose="02020603050405020304" pitchFamily="18" charset="0"/>
                <a:cs typeface="Times New Roman" panose="02020603050405020304" pitchFamily="18" charset="0"/>
              </a:rPr>
            </a:br>
            <a:r>
              <a:rPr lang="en-US" sz="1690" b="1" u="sng" dirty="0">
                <a:latin typeface="Times New Roman" panose="02020603050405020304" pitchFamily="18" charset="0"/>
                <a:cs typeface="Times New Roman" panose="02020603050405020304" pitchFamily="18" charset="0"/>
              </a:rPr>
              <a:t>Numerical Threshold</a:t>
            </a:r>
            <a:r>
              <a:rPr lang="en-US" sz="1690" dirty="0">
                <a:latin typeface="Times New Roman" panose="02020603050405020304" pitchFamily="18" charset="0"/>
                <a:cs typeface="Times New Roman" panose="02020603050405020304" pitchFamily="18" charset="0"/>
              </a:rPr>
              <a:t>: </a:t>
            </a:r>
          </a:p>
          <a:p>
            <a:pPr marL="0" indent="0">
              <a:buNone/>
            </a:pPr>
            <a:r>
              <a:rPr lang="en-US" sz="1690" dirty="0">
                <a:latin typeface="Times New Roman" panose="02020603050405020304" pitchFamily="18" charset="0"/>
                <a:cs typeface="Times New Roman" panose="02020603050405020304" pitchFamily="18" charset="0"/>
              </a:rPr>
              <a:t>Project will be successful if United Airlines is able to resolve its Luggage handling issues unique to it, in turn reducing the negative sentiment due to it, and </a:t>
            </a:r>
            <a:r>
              <a:rPr lang="en-US" sz="1690" b="1" dirty="0">
                <a:latin typeface="Times New Roman" panose="02020603050405020304" pitchFamily="18" charset="0"/>
                <a:cs typeface="Times New Roman" panose="02020603050405020304" pitchFamily="18" charset="0"/>
              </a:rPr>
              <a:t>thus increasing the Mean Overall Sentiment by 1</a:t>
            </a:r>
            <a:r>
              <a:rPr lang="en-US" sz="1690" dirty="0">
                <a:latin typeface="Times New Roman" panose="02020603050405020304" pitchFamily="18" charset="0"/>
                <a:cs typeface="Times New Roman" panose="02020603050405020304" pitchFamily="18" charset="0"/>
              </a:rPr>
              <a:t>, as determined on the </a:t>
            </a:r>
            <a:r>
              <a:rPr lang="en-US" sz="1690" dirty="0" err="1">
                <a:latin typeface="Times New Roman" panose="02020603050405020304" pitchFamily="18" charset="0"/>
                <a:cs typeface="Times New Roman" panose="02020603050405020304" pitchFamily="18" charset="0"/>
              </a:rPr>
              <a:t>Syuzhet</a:t>
            </a:r>
            <a:r>
              <a:rPr lang="en-US" sz="1690" dirty="0">
                <a:latin typeface="Times New Roman" panose="02020603050405020304" pitchFamily="18" charset="0"/>
                <a:cs typeface="Times New Roman" panose="02020603050405020304" pitchFamily="18" charset="0"/>
              </a:rPr>
              <a:t> scale, derived from reviews posted on airlinequality.com by passengers who traveled with United Airlines.</a:t>
            </a:r>
          </a:p>
        </p:txBody>
      </p:sp>
      <p:sp>
        <p:nvSpPr>
          <p:cNvPr id="4" name="Slide Number Placeholder 3">
            <a:extLst>
              <a:ext uri="{FF2B5EF4-FFF2-40B4-BE49-F238E27FC236}">
                <a16:creationId xmlns:a16="http://schemas.microsoft.com/office/drawing/2014/main" id="{F5D9E4F3-F78F-C425-02CE-B90A5F9D8B03}"/>
              </a:ext>
            </a:extLst>
          </p:cNvPr>
          <p:cNvSpPr>
            <a:spLocks noGrp="1"/>
          </p:cNvSpPr>
          <p:nvPr>
            <p:ph type="sldNum" sz="quarter" idx="10"/>
          </p:nvPr>
        </p:nvSpPr>
        <p:spPr/>
        <p:txBody>
          <a:bodyPr/>
          <a:lstStyle/>
          <a:p>
            <a:fld id="{63708BC1-09D1-40E9-A8FE-A423E6CF6A18}" type="slidenum">
              <a:rPr lang="en-US" smtClean="0"/>
              <a:pPr/>
              <a:t>5</a:t>
            </a:fld>
            <a:endParaRPr lang="en-US"/>
          </a:p>
        </p:txBody>
      </p:sp>
    </p:spTree>
    <p:extLst>
      <p:ext uri="{BB962C8B-B14F-4D97-AF65-F5344CB8AC3E}">
        <p14:creationId xmlns:p14="http://schemas.microsoft.com/office/powerpoint/2010/main" val="230350682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E271E-F62C-4D9F-AB2E-40083B76234E}"/>
              </a:ext>
            </a:extLst>
          </p:cNvPr>
          <p:cNvSpPr>
            <a:spLocks noGrp="1"/>
          </p:cNvSpPr>
          <p:nvPr>
            <p:ph type="title"/>
          </p:nvPr>
        </p:nvSpPr>
        <p:spPr/>
        <p:txBody>
          <a:bodyPr/>
          <a:lstStyle/>
          <a:p>
            <a:pPr algn="ctr"/>
            <a:r>
              <a:rPr lang="en-US" sz="3200" dirty="0">
                <a:solidFill>
                  <a:srgbClr val="282828"/>
                </a:solidFill>
                <a:ea typeface="MS PGothic"/>
                <a:cs typeface="Times New Roman" panose="02020603050405020304" pitchFamily="18" charset="0"/>
              </a:rPr>
              <a:t>Problem Statement (Part – 2)</a:t>
            </a:r>
            <a:endParaRPr lang="en-US" sz="3200" i="0" dirty="0">
              <a:solidFill>
                <a:srgbClr val="282828"/>
              </a:solidFill>
              <a:effectLst/>
              <a:ea typeface="MS PGothic"/>
              <a:cs typeface="Times New Roman" panose="02020603050405020304" pitchFamily="18" charset="0"/>
            </a:endParaRPr>
          </a:p>
        </p:txBody>
      </p:sp>
      <p:sp>
        <p:nvSpPr>
          <p:cNvPr id="4" name="Slide Number Placeholder 3">
            <a:extLst>
              <a:ext uri="{FF2B5EF4-FFF2-40B4-BE49-F238E27FC236}">
                <a16:creationId xmlns:a16="http://schemas.microsoft.com/office/drawing/2014/main" id="{A571CAB8-9B59-4458-9796-12D4167BDBF5}"/>
              </a:ext>
            </a:extLst>
          </p:cNvPr>
          <p:cNvSpPr>
            <a:spLocks noGrp="1"/>
          </p:cNvSpPr>
          <p:nvPr>
            <p:ph type="sldNum" sz="quarter" idx="10"/>
          </p:nvPr>
        </p:nvSpPr>
        <p:spPr/>
        <p:txBody>
          <a:bodyPr/>
          <a:lstStyle/>
          <a:p>
            <a:fld id="{63708BC1-09D1-40E9-A8FE-A423E6CF6A18}" type="slidenum">
              <a:rPr lang="en-US" smtClean="0"/>
              <a:pPr/>
              <a:t>6</a:t>
            </a:fld>
            <a:endParaRPr lang="en-US"/>
          </a:p>
        </p:txBody>
      </p:sp>
      <p:sp>
        <p:nvSpPr>
          <p:cNvPr id="3" name="Content Placeholder 2">
            <a:extLst>
              <a:ext uri="{FF2B5EF4-FFF2-40B4-BE49-F238E27FC236}">
                <a16:creationId xmlns:a16="http://schemas.microsoft.com/office/drawing/2014/main" id="{80AFBE66-1928-AD1A-E6B6-FA6B989811C1}"/>
              </a:ext>
            </a:extLst>
          </p:cNvPr>
          <p:cNvSpPr>
            <a:spLocks noGrp="1"/>
          </p:cNvSpPr>
          <p:nvPr>
            <p:ph idx="1"/>
          </p:nvPr>
        </p:nvSpPr>
        <p:spPr>
          <a:xfrm>
            <a:off x="244365" y="1514168"/>
            <a:ext cx="8655269" cy="4713890"/>
          </a:xfrm>
        </p:spPr>
        <p:txBody>
          <a:bodyPr/>
          <a:lstStyle/>
          <a:p>
            <a:r>
              <a:rPr lang="en-US" sz="1700" dirty="0">
                <a:solidFill>
                  <a:srgbClr val="282828"/>
                </a:solidFill>
                <a:latin typeface="Times New Roman" panose="02020603050405020304" pitchFamily="18" charset="0"/>
                <a:ea typeface="MS PGothic"/>
                <a:cs typeface="Times New Roman" panose="02020603050405020304" pitchFamily="18" charset="0"/>
              </a:rPr>
              <a:t>We analyzed a dataset scraped from airlinequality.com to </a:t>
            </a:r>
            <a:r>
              <a:rPr lang="en-US" sz="1700" b="1" i="1" dirty="0">
                <a:solidFill>
                  <a:srgbClr val="282828"/>
                </a:solidFill>
                <a:latin typeface="Times New Roman" panose="02020603050405020304" pitchFamily="18" charset="0"/>
                <a:ea typeface="MS PGothic"/>
                <a:cs typeface="Times New Roman" panose="02020603050405020304" pitchFamily="18" charset="0"/>
              </a:rPr>
              <a:t>determine the most important factors that caused negative customer sentiment in their reviews.</a:t>
            </a:r>
          </a:p>
          <a:p>
            <a:endParaRPr lang="en-US" sz="1700" b="1" i="1" dirty="0">
              <a:solidFill>
                <a:srgbClr val="282828"/>
              </a:solidFill>
              <a:latin typeface="Times New Roman" panose="02020603050405020304" pitchFamily="18" charset="0"/>
              <a:ea typeface="MS PGothic"/>
              <a:cs typeface="Times New Roman" panose="02020603050405020304" pitchFamily="18" charset="0"/>
            </a:endParaRPr>
          </a:p>
          <a:p>
            <a:r>
              <a:rPr lang="en-US" sz="1700" dirty="0">
                <a:solidFill>
                  <a:srgbClr val="282828"/>
                </a:solidFill>
                <a:latin typeface="Times New Roman" panose="02020603050405020304" pitchFamily="18" charset="0"/>
                <a:ea typeface="MS PGothic"/>
                <a:cs typeface="Times New Roman" panose="02020603050405020304" pitchFamily="18" charset="0"/>
              </a:rPr>
              <a:t>More specifically, we performed Sentiment Analysis and Text Mining Analysis to determine if specific keywords relating to issues unique to United had a relationship to the Sentiment.</a:t>
            </a:r>
          </a:p>
          <a:p>
            <a:pPr marL="0" indent="0">
              <a:buNone/>
            </a:pPr>
            <a:endParaRPr lang="en-US" sz="1700" dirty="0">
              <a:solidFill>
                <a:srgbClr val="282828"/>
              </a:solidFill>
              <a:latin typeface="Times New Roman" panose="02020603050405020304" pitchFamily="18" charset="0"/>
              <a:ea typeface="MS PGothic"/>
              <a:cs typeface="Times New Roman" panose="02020603050405020304" pitchFamily="18" charset="0"/>
            </a:endParaRPr>
          </a:p>
          <a:p>
            <a:r>
              <a:rPr lang="en-US" sz="1700" dirty="0">
                <a:solidFill>
                  <a:srgbClr val="282828"/>
                </a:solidFill>
                <a:latin typeface="Times New Roman" panose="02020603050405020304" pitchFamily="18" charset="0"/>
                <a:ea typeface="MS PGothic"/>
                <a:cs typeface="Times New Roman" panose="02020603050405020304" pitchFamily="18" charset="0"/>
              </a:rPr>
              <a:t>Through our analysis, it was observed that “</a:t>
            </a:r>
            <a:r>
              <a:rPr lang="en-US" sz="1700" b="1" dirty="0">
                <a:solidFill>
                  <a:srgbClr val="282828"/>
                </a:solidFill>
                <a:latin typeface="Times New Roman" panose="02020603050405020304" pitchFamily="18" charset="0"/>
                <a:ea typeface="MS PGothic"/>
                <a:cs typeface="Times New Roman" panose="02020603050405020304" pitchFamily="18" charset="0"/>
              </a:rPr>
              <a:t>luggage</a:t>
            </a:r>
            <a:r>
              <a:rPr lang="en-US" sz="1700" dirty="0">
                <a:solidFill>
                  <a:srgbClr val="282828"/>
                </a:solidFill>
                <a:latin typeface="Times New Roman" panose="02020603050405020304" pitchFamily="18" charset="0"/>
                <a:ea typeface="MS PGothic"/>
                <a:cs typeface="Times New Roman" panose="02020603050405020304" pitchFamily="18" charset="0"/>
              </a:rPr>
              <a:t>” handling emerged as a prominent issue causing negative sentiment among United Airlines passengers. The project further aimed to compare United Airlines' luggage-related issues with that of other airlines in the same industry, specifically examining year-on-year trends. Zhou (2022) demonstrated that customer sentiment from online reviews is directly correlated with brand recognition. Therefore, it would be beneficial for United Airlines to address the unique negative feedback regarding its luggage handling issues, as this could significantly improve its Brand Recognition.</a:t>
            </a:r>
          </a:p>
        </p:txBody>
      </p:sp>
    </p:spTree>
    <p:extLst>
      <p:ext uri="{BB962C8B-B14F-4D97-AF65-F5344CB8AC3E}">
        <p14:creationId xmlns:p14="http://schemas.microsoft.com/office/powerpoint/2010/main" val="18649889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E271E-F62C-4D9F-AB2E-40083B76234E}"/>
              </a:ext>
            </a:extLst>
          </p:cNvPr>
          <p:cNvSpPr>
            <a:spLocks noGrp="1"/>
          </p:cNvSpPr>
          <p:nvPr>
            <p:ph type="title"/>
          </p:nvPr>
        </p:nvSpPr>
        <p:spPr/>
        <p:txBody>
          <a:bodyPr/>
          <a:lstStyle/>
          <a:p>
            <a:pPr algn="ctr"/>
            <a:r>
              <a:rPr lang="en-US" sz="3200" dirty="0">
                <a:solidFill>
                  <a:srgbClr val="282828"/>
                </a:solidFill>
                <a:ea typeface="MS PGothic"/>
                <a:cs typeface="Times New Roman" panose="02020603050405020304" pitchFamily="18" charset="0"/>
              </a:rPr>
              <a:t>Model Selection – Part 1</a:t>
            </a:r>
            <a:endParaRPr lang="en-US" sz="3200" i="0" dirty="0">
              <a:solidFill>
                <a:srgbClr val="282828"/>
              </a:solidFill>
              <a:effectLst/>
              <a:ea typeface="MS PGothic"/>
              <a:cs typeface="Times New Roman" panose="02020603050405020304" pitchFamily="18" charset="0"/>
            </a:endParaRPr>
          </a:p>
        </p:txBody>
      </p:sp>
      <p:sp>
        <p:nvSpPr>
          <p:cNvPr id="4" name="Slide Number Placeholder 3">
            <a:extLst>
              <a:ext uri="{FF2B5EF4-FFF2-40B4-BE49-F238E27FC236}">
                <a16:creationId xmlns:a16="http://schemas.microsoft.com/office/drawing/2014/main" id="{A571CAB8-9B59-4458-9796-12D4167BDBF5}"/>
              </a:ext>
            </a:extLst>
          </p:cNvPr>
          <p:cNvSpPr>
            <a:spLocks noGrp="1"/>
          </p:cNvSpPr>
          <p:nvPr>
            <p:ph type="sldNum" sz="quarter" idx="10"/>
          </p:nvPr>
        </p:nvSpPr>
        <p:spPr/>
        <p:txBody>
          <a:bodyPr/>
          <a:lstStyle/>
          <a:p>
            <a:fld id="{63708BC1-09D1-40E9-A8FE-A423E6CF6A18}" type="slidenum">
              <a:rPr lang="en-US" smtClean="0"/>
              <a:pPr/>
              <a:t>7</a:t>
            </a:fld>
            <a:endParaRPr lang="en-US"/>
          </a:p>
        </p:txBody>
      </p:sp>
      <p:sp>
        <p:nvSpPr>
          <p:cNvPr id="3" name="Content Placeholder 2">
            <a:extLst>
              <a:ext uri="{FF2B5EF4-FFF2-40B4-BE49-F238E27FC236}">
                <a16:creationId xmlns:a16="http://schemas.microsoft.com/office/drawing/2014/main" id="{80AFBE66-1928-AD1A-E6B6-FA6B989811C1}"/>
              </a:ext>
            </a:extLst>
          </p:cNvPr>
          <p:cNvSpPr>
            <a:spLocks noGrp="1"/>
          </p:cNvSpPr>
          <p:nvPr>
            <p:ph idx="1"/>
          </p:nvPr>
        </p:nvSpPr>
        <p:spPr>
          <a:xfrm>
            <a:off x="252247" y="1600199"/>
            <a:ext cx="8655269" cy="4230329"/>
          </a:xfrm>
        </p:spPr>
        <p:txBody>
          <a:bodyPr/>
          <a:lstStyle/>
          <a:p>
            <a:pPr marL="0" indent="0">
              <a:buNone/>
            </a:pPr>
            <a:r>
              <a:rPr lang="en-US" sz="2000" b="1" u="sng" dirty="0">
                <a:solidFill>
                  <a:srgbClr val="282828"/>
                </a:solidFill>
                <a:latin typeface="Times New Roman"/>
                <a:ea typeface="MS PGothic"/>
              </a:rPr>
              <a:t>Why we chose </a:t>
            </a:r>
            <a:r>
              <a:rPr lang="en-US" sz="2000" b="1" u="sng" dirty="0">
                <a:solidFill>
                  <a:srgbClr val="282828"/>
                </a:solidFill>
                <a:highlight>
                  <a:srgbClr val="FFFF00"/>
                </a:highlight>
                <a:latin typeface="Times New Roman"/>
                <a:ea typeface="MS PGothic"/>
              </a:rPr>
              <a:t>Sentiment Analysis and Text Mining Analysis</a:t>
            </a:r>
            <a:r>
              <a:rPr lang="en-US" sz="2000" b="1" u="sng" dirty="0">
                <a:solidFill>
                  <a:srgbClr val="282828"/>
                </a:solidFill>
                <a:latin typeface="Times New Roman"/>
                <a:ea typeface="MS PGothic"/>
              </a:rPr>
              <a:t> models</a:t>
            </a:r>
            <a:r>
              <a:rPr lang="en-US" sz="2000" dirty="0">
                <a:solidFill>
                  <a:srgbClr val="282828"/>
                </a:solidFill>
                <a:latin typeface="Times New Roman"/>
                <a:ea typeface="MS PGothic"/>
              </a:rPr>
              <a:t>:</a:t>
            </a:r>
          </a:p>
          <a:p>
            <a:pPr marL="0" indent="0">
              <a:buNone/>
            </a:pPr>
            <a:r>
              <a:rPr lang="en-US" sz="1800" u="sng" dirty="0">
                <a:solidFill>
                  <a:srgbClr val="282828"/>
                </a:solidFill>
                <a:latin typeface="Times New Roman"/>
                <a:ea typeface="MS PGothic"/>
              </a:rPr>
              <a:t>Contextual Understanding</a:t>
            </a:r>
            <a:r>
              <a:rPr lang="en-US" sz="1800" dirty="0">
                <a:solidFill>
                  <a:srgbClr val="282828"/>
                </a:solidFill>
                <a:latin typeface="Times New Roman"/>
                <a:ea typeface="MS PGothic"/>
              </a:rPr>
              <a:t>: Customer reviews are a rich source of qualitative data with nuances that extend beyond numeric values. Sentiment Analysis allows us to extract sentiment-related information, enabling us to comprehend the emotional tone and opinions expressed in the text. This is essential for deciphering the complex nature of customer feedback.</a:t>
            </a:r>
          </a:p>
          <a:p>
            <a:pPr marL="0" indent="0">
              <a:buNone/>
            </a:pPr>
            <a:endParaRPr lang="en-US" sz="1800" dirty="0">
              <a:solidFill>
                <a:srgbClr val="282828"/>
              </a:solidFill>
              <a:latin typeface="Times New Roman"/>
              <a:ea typeface="MS PGothic"/>
            </a:endParaRPr>
          </a:p>
          <a:p>
            <a:pPr marL="0" indent="0">
              <a:buNone/>
            </a:pPr>
            <a:r>
              <a:rPr lang="en-US" sz="1800" u="sng" dirty="0">
                <a:solidFill>
                  <a:srgbClr val="282828"/>
                </a:solidFill>
                <a:latin typeface="Times New Roman"/>
                <a:ea typeface="MS PGothic"/>
              </a:rPr>
              <a:t>Identifying Trends</a:t>
            </a:r>
            <a:r>
              <a:rPr lang="en-US" sz="1800" dirty="0">
                <a:solidFill>
                  <a:srgbClr val="282828"/>
                </a:solidFill>
                <a:latin typeface="Times New Roman"/>
                <a:ea typeface="MS PGothic"/>
              </a:rPr>
              <a:t>: Sentiment Analysis coupled with Text Analysis helps us identify trends and patterns within our dataset. </a:t>
            </a:r>
            <a:r>
              <a:rPr lang="en-US" sz="1800" dirty="0">
                <a:solidFill>
                  <a:srgbClr val="282828"/>
                </a:solidFill>
                <a:highlight>
                  <a:srgbClr val="FFFF00"/>
                </a:highlight>
                <a:latin typeface="Times New Roman"/>
                <a:ea typeface="MS PGothic"/>
              </a:rPr>
              <a:t>By examining the sentiment polarity of reviews over time (utilizing the "Review Date" attribute to extract the year), we unearthed a noteworthy uptick in the mentions of the word "luggage.“. </a:t>
            </a:r>
            <a:r>
              <a:rPr lang="en-US" sz="1800" dirty="0">
                <a:solidFill>
                  <a:srgbClr val="282828"/>
                </a:solidFill>
                <a:latin typeface="Times New Roman"/>
                <a:ea typeface="MS PGothic"/>
              </a:rPr>
              <a:t>This temporal analysis would have been challenging using other models.</a:t>
            </a:r>
          </a:p>
        </p:txBody>
      </p:sp>
    </p:spTree>
    <p:extLst>
      <p:ext uri="{BB962C8B-B14F-4D97-AF65-F5344CB8AC3E}">
        <p14:creationId xmlns:p14="http://schemas.microsoft.com/office/powerpoint/2010/main" val="371954610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81B6-0151-B3F7-D456-24EC5D75EAEE}"/>
              </a:ext>
            </a:extLst>
          </p:cNvPr>
          <p:cNvSpPr>
            <a:spLocks noGrp="1"/>
          </p:cNvSpPr>
          <p:nvPr>
            <p:ph type="title"/>
          </p:nvPr>
        </p:nvSpPr>
        <p:spPr/>
        <p:txBody>
          <a:bodyPr/>
          <a:lstStyle/>
          <a:p>
            <a:pPr algn="ctr"/>
            <a:r>
              <a:rPr lang="en-US" dirty="0"/>
              <a:t>Model Selection – Part 2</a:t>
            </a:r>
          </a:p>
        </p:txBody>
      </p:sp>
      <p:sp>
        <p:nvSpPr>
          <p:cNvPr id="3" name="Content Placeholder 2">
            <a:extLst>
              <a:ext uri="{FF2B5EF4-FFF2-40B4-BE49-F238E27FC236}">
                <a16:creationId xmlns:a16="http://schemas.microsoft.com/office/drawing/2014/main" id="{043D5B31-4590-23C9-7118-746AFC1219AE}"/>
              </a:ext>
            </a:extLst>
          </p:cNvPr>
          <p:cNvSpPr>
            <a:spLocks noGrp="1"/>
          </p:cNvSpPr>
          <p:nvPr>
            <p:ph idx="1"/>
          </p:nvPr>
        </p:nvSpPr>
        <p:spPr>
          <a:xfrm>
            <a:off x="685800" y="1757516"/>
            <a:ext cx="7772400" cy="4114800"/>
          </a:xfrm>
        </p:spPr>
        <p:txBody>
          <a:bodyPr/>
          <a:lstStyle/>
          <a:p>
            <a:pPr marL="0" indent="0">
              <a:buNone/>
            </a:pPr>
            <a:r>
              <a:rPr lang="en-US" sz="2000" u="sng" dirty="0">
                <a:solidFill>
                  <a:srgbClr val="282828"/>
                </a:solidFill>
                <a:latin typeface="Times New Roman"/>
                <a:ea typeface="MS PGothic"/>
              </a:rPr>
              <a:t>Relevance to Airline Industry</a:t>
            </a:r>
            <a:r>
              <a:rPr lang="en-US" sz="2000" dirty="0">
                <a:solidFill>
                  <a:srgbClr val="282828"/>
                </a:solidFill>
                <a:latin typeface="Times New Roman"/>
                <a:ea typeface="MS PGothic"/>
              </a:rPr>
              <a:t>: Our research focuses on the airline industry, which relies heavily on customer feedback for improvement. Sentiment Analysis and Text Mining are well-suited to this context, allowing us to extract actionable insights from unstructured text data.</a:t>
            </a:r>
          </a:p>
          <a:p>
            <a:pPr marL="0" indent="0">
              <a:buNone/>
            </a:pPr>
            <a:endParaRPr lang="en-US" sz="2000" dirty="0">
              <a:solidFill>
                <a:srgbClr val="282828"/>
              </a:solidFill>
              <a:latin typeface="Times New Roman"/>
              <a:ea typeface="MS PGothic"/>
            </a:endParaRPr>
          </a:p>
          <a:p>
            <a:pPr marL="0" indent="0">
              <a:buNone/>
            </a:pPr>
            <a:r>
              <a:rPr lang="en-US" sz="2000" u="sng" dirty="0">
                <a:solidFill>
                  <a:srgbClr val="282828"/>
                </a:solidFill>
                <a:latin typeface="Times New Roman"/>
                <a:ea typeface="MS PGothic"/>
              </a:rPr>
              <a:t>Interpretability</a:t>
            </a:r>
            <a:r>
              <a:rPr lang="en-US" sz="2000" dirty="0">
                <a:solidFill>
                  <a:srgbClr val="282828"/>
                </a:solidFill>
                <a:latin typeface="Times New Roman"/>
                <a:ea typeface="MS PGothic"/>
              </a:rPr>
              <a:t>: Unlike some machine learning models that operate as "black boxes," Sentiment Analysis and Text Mining provide interpretable results. We can pinpoint specific words or phrases that contribute to negative sentiment, aiding in targeted recommendations for improvement.</a:t>
            </a:r>
          </a:p>
        </p:txBody>
      </p:sp>
      <p:sp>
        <p:nvSpPr>
          <p:cNvPr id="4" name="Slide Number Placeholder 3">
            <a:extLst>
              <a:ext uri="{FF2B5EF4-FFF2-40B4-BE49-F238E27FC236}">
                <a16:creationId xmlns:a16="http://schemas.microsoft.com/office/drawing/2014/main" id="{131B57BB-677E-31CE-A71C-1C7DEE28BC20}"/>
              </a:ext>
            </a:extLst>
          </p:cNvPr>
          <p:cNvSpPr>
            <a:spLocks noGrp="1"/>
          </p:cNvSpPr>
          <p:nvPr>
            <p:ph type="sldNum" sz="quarter" idx="10"/>
          </p:nvPr>
        </p:nvSpPr>
        <p:spPr/>
        <p:txBody>
          <a:bodyPr/>
          <a:lstStyle/>
          <a:p>
            <a:fld id="{63708BC1-09D1-40E9-A8FE-A423E6CF6A18}" type="slidenum">
              <a:rPr lang="en-US" smtClean="0"/>
              <a:pPr/>
              <a:t>8</a:t>
            </a:fld>
            <a:endParaRPr lang="en-US"/>
          </a:p>
        </p:txBody>
      </p:sp>
    </p:spTree>
    <p:extLst>
      <p:ext uri="{BB962C8B-B14F-4D97-AF65-F5344CB8AC3E}">
        <p14:creationId xmlns:p14="http://schemas.microsoft.com/office/powerpoint/2010/main" val="399572185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E271E-F62C-4D9F-AB2E-40083B76234E}"/>
              </a:ext>
            </a:extLst>
          </p:cNvPr>
          <p:cNvSpPr>
            <a:spLocks noGrp="1"/>
          </p:cNvSpPr>
          <p:nvPr>
            <p:ph type="title"/>
          </p:nvPr>
        </p:nvSpPr>
        <p:spPr/>
        <p:txBody>
          <a:bodyPr/>
          <a:lstStyle/>
          <a:p>
            <a:pPr algn="ctr"/>
            <a:r>
              <a:rPr lang="en-US" sz="3200" dirty="0">
                <a:solidFill>
                  <a:srgbClr val="282828"/>
                </a:solidFill>
                <a:ea typeface="MS PGothic"/>
              </a:rPr>
              <a:t>Solution Process</a:t>
            </a:r>
            <a:endParaRPr lang="en-US" sz="3200" i="0" dirty="0">
              <a:solidFill>
                <a:srgbClr val="282828"/>
              </a:solidFill>
              <a:effectLst/>
              <a:ea typeface="MS PGothic"/>
            </a:endParaRPr>
          </a:p>
        </p:txBody>
      </p:sp>
      <p:sp>
        <p:nvSpPr>
          <p:cNvPr id="4" name="Slide Number Placeholder 3">
            <a:extLst>
              <a:ext uri="{FF2B5EF4-FFF2-40B4-BE49-F238E27FC236}">
                <a16:creationId xmlns:a16="http://schemas.microsoft.com/office/drawing/2014/main" id="{A571CAB8-9B59-4458-9796-12D4167BDBF5}"/>
              </a:ext>
            </a:extLst>
          </p:cNvPr>
          <p:cNvSpPr>
            <a:spLocks noGrp="1"/>
          </p:cNvSpPr>
          <p:nvPr>
            <p:ph type="sldNum" sz="quarter" idx="10"/>
          </p:nvPr>
        </p:nvSpPr>
        <p:spPr/>
        <p:txBody>
          <a:bodyPr/>
          <a:lstStyle/>
          <a:p>
            <a:fld id="{63708BC1-09D1-40E9-A8FE-A423E6CF6A18}" type="slidenum">
              <a:rPr lang="en-US" smtClean="0"/>
              <a:pPr/>
              <a:t>9</a:t>
            </a:fld>
            <a:endParaRPr lang="en-US"/>
          </a:p>
        </p:txBody>
      </p:sp>
      <p:sp>
        <p:nvSpPr>
          <p:cNvPr id="3" name="Content Placeholder 2">
            <a:extLst>
              <a:ext uri="{FF2B5EF4-FFF2-40B4-BE49-F238E27FC236}">
                <a16:creationId xmlns:a16="http://schemas.microsoft.com/office/drawing/2014/main" id="{80AFBE66-1928-AD1A-E6B6-FA6B989811C1}"/>
              </a:ext>
            </a:extLst>
          </p:cNvPr>
          <p:cNvSpPr>
            <a:spLocks noGrp="1"/>
          </p:cNvSpPr>
          <p:nvPr>
            <p:ph idx="1"/>
          </p:nvPr>
        </p:nvSpPr>
        <p:spPr>
          <a:xfrm>
            <a:off x="0" y="2202847"/>
            <a:ext cx="9144000" cy="4031224"/>
          </a:xfrm>
        </p:spPr>
        <p:txBody>
          <a:bodyPr/>
          <a:lstStyle/>
          <a:p>
            <a:pPr>
              <a:lnSpc>
                <a:spcPct val="150000"/>
              </a:lnSpc>
            </a:pPr>
            <a:r>
              <a:rPr lang="en-US" sz="1800" b="1" i="1" u="sng" dirty="0">
                <a:solidFill>
                  <a:srgbClr val="282828"/>
                </a:solidFill>
                <a:latin typeface="Times New Roman"/>
                <a:ea typeface="MS PGothic"/>
              </a:rPr>
              <a:t>Step 1</a:t>
            </a:r>
            <a:r>
              <a:rPr lang="en-US" sz="1800" i="1" dirty="0">
                <a:solidFill>
                  <a:srgbClr val="282828"/>
                </a:solidFill>
                <a:latin typeface="Times New Roman"/>
                <a:ea typeface="MS PGothic"/>
              </a:rPr>
              <a:t>: Collect data from Airline quality.com for Customer reviews for United Airlines, and its competing Airlines such as Delta Airlines, American Airlines, Southwest Airlines.</a:t>
            </a:r>
          </a:p>
          <a:p>
            <a:pPr>
              <a:lnSpc>
                <a:spcPct val="150000"/>
              </a:lnSpc>
            </a:pPr>
            <a:r>
              <a:rPr lang="en-US" sz="1800" b="1" i="1" u="sng" dirty="0">
                <a:solidFill>
                  <a:srgbClr val="282828"/>
                </a:solidFill>
                <a:latin typeface="Times New Roman"/>
                <a:ea typeface="MS PGothic"/>
              </a:rPr>
              <a:t>Step 2</a:t>
            </a:r>
            <a:r>
              <a:rPr lang="en-US" sz="1800" i="1" dirty="0">
                <a:solidFill>
                  <a:srgbClr val="282828"/>
                </a:solidFill>
                <a:latin typeface="Times New Roman"/>
                <a:ea typeface="MS PGothic"/>
              </a:rPr>
              <a:t>: Analyze customer Sentiment using </a:t>
            </a:r>
            <a:r>
              <a:rPr lang="en-US" sz="1800" i="1" dirty="0" err="1">
                <a:solidFill>
                  <a:srgbClr val="282828"/>
                </a:solidFill>
                <a:latin typeface="Times New Roman"/>
                <a:ea typeface="MS PGothic"/>
              </a:rPr>
              <a:t>Syuzhet</a:t>
            </a:r>
            <a:r>
              <a:rPr lang="en-US" sz="1800" i="1" dirty="0">
                <a:solidFill>
                  <a:srgbClr val="282828"/>
                </a:solidFill>
                <a:latin typeface="Times New Roman"/>
                <a:ea typeface="MS PGothic"/>
              </a:rPr>
              <a:t> for each review.</a:t>
            </a:r>
          </a:p>
          <a:p>
            <a:pPr>
              <a:lnSpc>
                <a:spcPct val="150000"/>
              </a:lnSpc>
            </a:pPr>
            <a:r>
              <a:rPr lang="en-US" sz="1800" b="1" i="1" u="sng" dirty="0">
                <a:solidFill>
                  <a:srgbClr val="282828"/>
                </a:solidFill>
                <a:latin typeface="Times New Roman"/>
                <a:ea typeface="MS PGothic"/>
              </a:rPr>
              <a:t>Step 3</a:t>
            </a:r>
            <a:r>
              <a:rPr lang="en-US" sz="1800" i="1" dirty="0">
                <a:solidFill>
                  <a:srgbClr val="282828"/>
                </a:solidFill>
                <a:latin typeface="Times New Roman"/>
                <a:ea typeface="MS PGothic"/>
              </a:rPr>
              <a:t>: Identify common pain-points for United Airlines that cause negative sentiment, via Sentiment Analysis and Text Mining Analysis.</a:t>
            </a:r>
          </a:p>
          <a:p>
            <a:pPr>
              <a:lnSpc>
                <a:spcPct val="150000"/>
              </a:lnSpc>
            </a:pPr>
            <a:r>
              <a:rPr lang="en-US" sz="1800" b="1" i="1" u="sng" dirty="0">
                <a:solidFill>
                  <a:srgbClr val="282828"/>
                </a:solidFill>
                <a:latin typeface="Times New Roman"/>
                <a:ea typeface="MS PGothic"/>
              </a:rPr>
              <a:t>Step 4</a:t>
            </a:r>
            <a:r>
              <a:rPr lang="en-US" sz="1800" i="1" dirty="0">
                <a:solidFill>
                  <a:srgbClr val="282828"/>
                </a:solidFill>
                <a:latin typeface="Times New Roman"/>
                <a:ea typeface="MS PGothic"/>
              </a:rPr>
              <a:t>: Identify if these pain-points are unique to United Airlines but not common to the Airlines industry.</a:t>
            </a:r>
          </a:p>
          <a:p>
            <a:pPr>
              <a:lnSpc>
                <a:spcPct val="150000"/>
              </a:lnSpc>
            </a:pPr>
            <a:r>
              <a:rPr lang="en-US" sz="1800" b="1" i="1" u="sng" dirty="0">
                <a:solidFill>
                  <a:srgbClr val="282828"/>
                </a:solidFill>
                <a:latin typeface="Times New Roman"/>
                <a:ea typeface="MS PGothic"/>
              </a:rPr>
              <a:t>Step 5</a:t>
            </a:r>
            <a:r>
              <a:rPr lang="en-US" sz="1800" i="1" dirty="0">
                <a:solidFill>
                  <a:srgbClr val="282828"/>
                </a:solidFill>
                <a:latin typeface="Times New Roman"/>
                <a:ea typeface="MS PGothic"/>
              </a:rPr>
              <a:t>: Provide conclusions and recommendations to United Airlines and thus improve their Customer Sentiment on AirlineQuality.com and thus improve their Brand Recognition.</a:t>
            </a:r>
          </a:p>
        </p:txBody>
      </p:sp>
      <p:pic>
        <p:nvPicPr>
          <p:cNvPr id="14" name="Picture 13">
            <a:extLst>
              <a:ext uri="{FF2B5EF4-FFF2-40B4-BE49-F238E27FC236}">
                <a16:creationId xmlns:a16="http://schemas.microsoft.com/office/drawing/2014/main" id="{C0290BAE-5137-2912-ECC7-3C95D2FC1B12}"/>
              </a:ext>
            </a:extLst>
          </p:cNvPr>
          <p:cNvPicPr>
            <a:picLocks noChangeAspect="1"/>
          </p:cNvPicPr>
          <p:nvPr/>
        </p:nvPicPr>
        <p:blipFill>
          <a:blip r:embed="rId3"/>
          <a:stretch>
            <a:fillRect/>
          </a:stretch>
        </p:blipFill>
        <p:spPr>
          <a:xfrm>
            <a:off x="137651" y="1401905"/>
            <a:ext cx="8868698" cy="879600"/>
          </a:xfrm>
          <a:prstGeom prst="rect">
            <a:avLst/>
          </a:prstGeom>
        </p:spPr>
      </p:pic>
    </p:spTree>
    <p:extLst>
      <p:ext uri="{BB962C8B-B14F-4D97-AF65-F5344CB8AC3E}">
        <p14:creationId xmlns:p14="http://schemas.microsoft.com/office/powerpoint/2010/main" val="500769515"/>
      </p:ext>
    </p:extLst>
  </p:cSld>
  <p:clrMapOvr>
    <a:masterClrMapping/>
  </p:clrMapOvr>
  <p:transition/>
</p:sld>
</file>

<file path=ppt/theme/theme1.xml><?xml version="1.0" encoding="utf-8"?>
<a:theme xmlns:a="http://schemas.openxmlformats.org/drawingml/2006/main" name="GGUStandard">
  <a:themeElements>
    <a:clrScheme name="Custom 7">
      <a:dk1>
        <a:srgbClr val="000000"/>
      </a:dk1>
      <a:lt1>
        <a:srgbClr val="FFFFFF"/>
      </a:lt1>
      <a:dk2>
        <a:srgbClr val="79796D"/>
      </a:dk2>
      <a:lt2>
        <a:srgbClr val="DFDBC3"/>
      </a:lt2>
      <a:accent1>
        <a:srgbClr val="80A0AC"/>
      </a:accent1>
      <a:accent2>
        <a:srgbClr val="9A6834"/>
      </a:accent2>
      <a:accent3>
        <a:srgbClr val="FFFFFF"/>
      </a:accent3>
      <a:accent4>
        <a:srgbClr val="000000"/>
      </a:accent4>
      <a:accent5>
        <a:srgbClr val="939519"/>
      </a:accent5>
      <a:accent6>
        <a:srgbClr val="006673"/>
      </a:accent6>
      <a:hlink>
        <a:srgbClr val="575132"/>
      </a:hlink>
      <a:folHlink>
        <a:srgbClr val="80A0AC"/>
      </a:folHlink>
    </a:clrScheme>
    <a:fontScheme name="GGUStandard">
      <a:majorFont>
        <a:latin typeface="Verdana"/>
        <a:ea typeface="ＭＳ Ｐゴシック"/>
        <a:cs typeface=""/>
      </a:majorFont>
      <a:minorFont>
        <a:latin typeface="Verdan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a:ln>
              <a:noFill/>
            </a:ln>
            <a:solidFill>
              <a:srgbClr val="000000"/>
            </a:solidFill>
            <a:effectLst/>
            <a:latin typeface="Times"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a:ln>
              <a:noFill/>
            </a:ln>
            <a:solidFill>
              <a:srgbClr val="000000"/>
            </a:solidFill>
            <a:effectLst/>
            <a:latin typeface="Times" charset="0"/>
            <a:ea typeface="ＭＳ Ｐゴシック" charset="0"/>
          </a:defRPr>
        </a:defPPr>
      </a:lstStyle>
    </a:lnDef>
  </a:objectDefaults>
  <a:extraClrSchemeLst>
    <a:extraClrScheme>
      <a:clrScheme name="GGU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GU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GU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GU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GU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GU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GU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877</TotalTime>
  <Words>3987</Words>
  <Application>Microsoft Office PowerPoint</Application>
  <PresentationFormat>On-screen Show (4:3)</PresentationFormat>
  <Paragraphs>307</Paragraphs>
  <Slides>29</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Times</vt:lpstr>
      <vt:lpstr>Times New Roman</vt:lpstr>
      <vt:lpstr>Verdana</vt:lpstr>
      <vt:lpstr>Wingdings</vt:lpstr>
      <vt:lpstr>GGUStandard</vt:lpstr>
      <vt:lpstr>  Negative Customer Sentiment due to Luggage handling. </vt:lpstr>
      <vt:lpstr>Agenda</vt:lpstr>
      <vt:lpstr>Situation (Part 1)</vt:lpstr>
      <vt:lpstr>Situation (Part 2): Average customer sentiment (Syuzhet-derived) over time (Review.Date) for United Airlines</vt:lpstr>
      <vt:lpstr>Problem Statement (Part - 1)</vt:lpstr>
      <vt:lpstr>Problem Statement (Part – 2)</vt:lpstr>
      <vt:lpstr>Model Selection – Part 1</vt:lpstr>
      <vt:lpstr>Model Selection – Part 2</vt:lpstr>
      <vt:lpstr>Solution Process</vt:lpstr>
      <vt:lpstr>Research</vt:lpstr>
      <vt:lpstr>Software – Part 1 [Code snippet] FOR FULL CODE, PLEASE SEE: https://github.com/axaysd/United_Airlines_Analysis</vt:lpstr>
      <vt:lpstr>Software – Part 2  – [Code snippet]</vt:lpstr>
      <vt:lpstr>Software – Part 3 (Luggage mentions over the Years for United Airlines) – [Screenshot from R]</vt:lpstr>
      <vt:lpstr>Software – Part 4 (Luggage mentions over Years for Delta vs. American vs. Southwest Airlines)  – [Screenshots from R]</vt:lpstr>
      <vt:lpstr>Software – Part 5 [Code snippets]</vt:lpstr>
      <vt:lpstr>Software – Part 6  – [Screenshots from R]</vt:lpstr>
      <vt:lpstr>Software – Part 7 [Code snippets]</vt:lpstr>
      <vt:lpstr>Software – Part 8 (Top 10 words mentioned with Negative Sentiment w.r.t. Luggage handling issues for United Airlines) – [Screenshot from R]</vt:lpstr>
      <vt:lpstr>Model Results – Part 1: Showing current mean sentiment of United Airlines, its competitors and also the increase in mean Sentiment in absence of Reviews mentioning “Luggage” with negative Sentiment </vt:lpstr>
      <vt:lpstr>Model Results – Part 2: On a bar chart, Showing current mean sentiment of United Airlines, its competitors and also the increase in mean Sentiment in absence of Reviews mentioning “Luggage” with negative Sentiment for United Airlines.</vt:lpstr>
      <vt:lpstr>Model Visualizations: Part 1 – How “luggage” is being mentioned with negative sentiment over Years for United Airlines</vt:lpstr>
      <vt:lpstr>Model Visualizations – Part 2: (Luggage mentions over Years for Delta vs. American vs. Southwest Airlines)</vt:lpstr>
      <vt:lpstr>Model Visualizations: Part 3: T-test results: Difference in Overall_Rating range when “Luggage” wasn’t mentioned (Class-1) versus when “Luggage” was mentioned (Class -2)</vt:lpstr>
      <vt:lpstr>Model Visualization: Part 4 - After analyzing reviews mentioning “luggage” with a negative sentiment, these were the top 10 most frequently mentioned words, highlighting top factors causing the luggage handling issues:</vt:lpstr>
      <vt:lpstr>Results Interpretation</vt:lpstr>
      <vt:lpstr>Situation Comparison</vt:lpstr>
      <vt:lpstr>Conclusion</vt:lpstr>
      <vt:lpstr>Recommendation</vt:lpstr>
      <vt:lpstr>References</vt:lpstr>
    </vt:vector>
  </TitlesOfParts>
  <Company>ZMV Graphics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Zana Vartanian</dc:creator>
  <cp:lastModifiedBy>Akshay Danthi</cp:lastModifiedBy>
  <cp:revision>675</cp:revision>
  <cp:lastPrinted>2005-08-09T18:54:42Z</cp:lastPrinted>
  <dcterms:created xsi:type="dcterms:W3CDTF">2002-07-24T18:34:10Z</dcterms:created>
  <dcterms:modified xsi:type="dcterms:W3CDTF">2023-12-11T17:10:22Z</dcterms:modified>
</cp:coreProperties>
</file>