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256" r:id="rId2"/>
    <p:sldId id="268" r:id="rId3"/>
    <p:sldId id="270" r:id="rId4"/>
    <p:sldId id="257" r:id="rId5"/>
    <p:sldId id="258" r:id="rId6"/>
    <p:sldId id="259" r:id="rId7"/>
    <p:sldId id="260" r:id="rId8"/>
    <p:sldId id="261" r:id="rId9"/>
    <p:sldId id="262" r:id="rId10"/>
    <p:sldId id="263" r:id="rId11"/>
    <p:sldId id="264" r:id="rId12"/>
    <p:sldId id="265" r:id="rId13"/>
    <p:sldId id="266" r:id="rId14"/>
    <p:sldId id="267"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8F7C48B-F403-48D0-BD1C-564EA4F28D9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a5032c184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a5032c184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a5032c184c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a5032c184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a5032c184c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a5032c184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a5032c184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a5032c184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a5032c184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5032c18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5032c184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5032c184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a5032c184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a5032c184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5032c184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5032c184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5032c184c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5032c184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5032c184c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5032c184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5032c184c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5032c184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Histopathologic Oral Cancer Detection using  Decision Tree and  XG Boosting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XG Boosting</a:t>
            </a: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a:bodyPr>
          <a:lstStyle/>
          <a:p>
            <a:pPr marL="457200" lvl="0" indent="-316865" algn="just" rtl="0">
              <a:lnSpc>
                <a:spcPct val="150000"/>
              </a:lnSpc>
              <a:spcBef>
                <a:spcPts val="0"/>
              </a:spcBef>
              <a:spcAft>
                <a:spcPts val="0"/>
              </a:spcAft>
              <a:buSzPct val="100000"/>
              <a:buChar char="●"/>
            </a:pPr>
            <a:r>
              <a:rPr lang="en-GB"/>
              <a:t>XGBoost is a decision-tree-based ensemble Machine Learning method that makes use of a gradient-boosting framework in order to enhance accuracy and speed. </a:t>
            </a:r>
          </a:p>
          <a:p>
            <a:pPr marL="457200" lvl="0" indent="-316865" algn="just" rtl="0">
              <a:lnSpc>
                <a:spcPct val="150000"/>
              </a:lnSpc>
              <a:spcBef>
                <a:spcPts val="0"/>
              </a:spcBef>
              <a:spcAft>
                <a:spcPts val="0"/>
              </a:spcAft>
              <a:buSzPct val="100000"/>
              <a:buChar char="●"/>
            </a:pPr>
            <a:r>
              <a:rPr lang="en-GB"/>
              <a:t>XGBoost was developed by Microsoft Research and is named after the company's founder. </a:t>
            </a:r>
          </a:p>
          <a:p>
            <a:pPr marL="457200" lvl="0" indent="-316865" algn="just" rtl="0">
              <a:lnSpc>
                <a:spcPct val="150000"/>
              </a:lnSpc>
              <a:spcBef>
                <a:spcPts val="0"/>
              </a:spcBef>
              <a:spcAft>
                <a:spcPts val="0"/>
              </a:spcAft>
              <a:buSzPct val="100000"/>
              <a:buChar char="●"/>
            </a:pPr>
            <a:r>
              <a:rPr lang="en-GB"/>
              <a:t>In prediction problems involving unstructured data (pictures, text, and so on), the performance of artificial neural networks tends to outperform that of every other algorithm or framework. </a:t>
            </a:r>
          </a:p>
          <a:p>
            <a:pPr marL="457200" lvl="0" indent="-316865" algn="just" rtl="0">
              <a:lnSpc>
                <a:spcPct val="150000"/>
              </a:lnSpc>
              <a:spcBef>
                <a:spcPts val="0"/>
              </a:spcBef>
              <a:spcAft>
                <a:spcPts val="0"/>
              </a:spcAft>
              <a:buSzPct val="100000"/>
              <a:buChar char="●"/>
            </a:pPr>
            <a:r>
              <a:rPr lang="en-GB"/>
              <a:t>However, decision tree-based algorithms are regarded as the most effective method for handling small to medium-sized structured or tabular data sets.</a:t>
            </a:r>
          </a:p>
          <a:p>
            <a:pPr marL="457200" lvl="0" indent="-316865" algn="just" rtl="0">
              <a:lnSpc>
                <a:spcPct val="150000"/>
              </a:lnSpc>
              <a:spcBef>
                <a:spcPts val="0"/>
              </a:spcBef>
              <a:spcAft>
                <a:spcPts val="0"/>
              </a:spcAft>
              <a:buSzPct val="100000"/>
              <a:buChar char="●"/>
            </a:pPr>
            <a:r>
              <a:rPr lang="en-GB"/>
              <a:t>Both XGBoost and Gradient Boosting Machines (GBMs) are examples of ensemble tree methods. </a:t>
            </a:r>
          </a:p>
          <a:p>
            <a:pPr marL="457200" lvl="0" indent="-316865" algn="just" rtl="0">
              <a:lnSpc>
                <a:spcPct val="150000"/>
              </a:lnSpc>
              <a:spcBef>
                <a:spcPts val="0"/>
              </a:spcBef>
              <a:spcAft>
                <a:spcPts val="0"/>
              </a:spcAft>
              <a:buSzPct val="100000"/>
              <a:buChar char="●"/>
            </a:pPr>
            <a:r>
              <a:rPr lang="en-GB"/>
              <a:t>These ensemble tree methods both make use of the gradient descent architecture to apply the principle of boosting weak learners (in general, CARTs) in order to enhance their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Decision Tree</a:t>
            </a: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308610" algn="just" rtl="0">
              <a:lnSpc>
                <a:spcPct val="150000"/>
              </a:lnSpc>
              <a:spcBef>
                <a:spcPts val="0"/>
              </a:spcBef>
              <a:spcAft>
                <a:spcPts val="0"/>
              </a:spcAft>
              <a:buSzPct val="100000"/>
              <a:buChar char="●"/>
            </a:pPr>
            <a:r>
              <a:rPr lang="en-GB"/>
              <a:t>Decision Trees are a sort of Supervised Machine Learning (in which you describe what the input data is and what the associated output data is in the training data) in which the data is continually separated according to a specific parameter, as opposed to unsupervised machine learning. </a:t>
            </a:r>
          </a:p>
          <a:p>
            <a:pPr marL="457200" lvl="0" indent="-308610" algn="just" rtl="0">
              <a:lnSpc>
                <a:spcPct val="150000"/>
              </a:lnSpc>
              <a:spcBef>
                <a:spcPts val="0"/>
              </a:spcBef>
              <a:spcAft>
                <a:spcPts val="0"/>
              </a:spcAft>
              <a:buSzPct val="100000"/>
              <a:buChar char="●"/>
            </a:pPr>
            <a:r>
              <a:rPr lang="en-GB"/>
              <a:t>Two entities, namely decision nodes, and leaves, can be used to explain the structure of the tree. </a:t>
            </a:r>
          </a:p>
          <a:p>
            <a:pPr marL="457200" lvl="0" indent="-308610" algn="just" rtl="0">
              <a:lnSpc>
                <a:spcPct val="150000"/>
              </a:lnSpc>
              <a:spcBef>
                <a:spcPts val="0"/>
              </a:spcBef>
              <a:spcAft>
                <a:spcPts val="0"/>
              </a:spcAft>
              <a:buSzPct val="100000"/>
              <a:buChar char="●"/>
            </a:pPr>
            <a:r>
              <a:rPr lang="en-GB"/>
              <a:t>The decisions or final outcomes are represented by the leaves. </a:t>
            </a:r>
          </a:p>
          <a:p>
            <a:pPr marL="457200" lvl="0" indent="-308610" algn="just" rtl="0">
              <a:lnSpc>
                <a:spcPct val="150000"/>
              </a:lnSpc>
              <a:spcBef>
                <a:spcPts val="0"/>
              </a:spcBef>
              <a:spcAft>
                <a:spcPts val="0"/>
              </a:spcAft>
              <a:buSzPct val="100000"/>
              <a:buChar char="●"/>
            </a:pPr>
            <a:r>
              <a:rPr lang="en-GB"/>
              <a:t>And the decision nodes are the points at which the data is divided.</a:t>
            </a:r>
          </a:p>
          <a:p>
            <a:pPr marL="457200" lvl="0" indent="-308610" algn="just" rtl="0">
              <a:lnSpc>
                <a:spcPct val="150000"/>
              </a:lnSpc>
              <a:spcBef>
                <a:spcPts val="0"/>
              </a:spcBef>
              <a:spcAft>
                <a:spcPts val="0"/>
              </a:spcAft>
              <a:buSzPct val="100000"/>
              <a:buChar char="●"/>
            </a:pPr>
            <a:r>
              <a:rPr lang="en-GB"/>
              <a:t>A Decision Tree is a Supervised learning technique that may be used to solve classification and regression problems. </a:t>
            </a:r>
          </a:p>
          <a:p>
            <a:pPr marL="457200" lvl="0" indent="-308610" algn="just" rtl="0">
              <a:lnSpc>
                <a:spcPct val="150000"/>
              </a:lnSpc>
              <a:spcBef>
                <a:spcPts val="0"/>
              </a:spcBef>
              <a:spcAft>
                <a:spcPts val="0"/>
              </a:spcAft>
              <a:buSzPct val="100000"/>
              <a:buChar char="●"/>
            </a:pPr>
            <a:r>
              <a:rPr lang="en-GB"/>
              <a:t>However, it is most commonly used to solve classification problems. </a:t>
            </a:r>
          </a:p>
          <a:p>
            <a:pPr marL="457200" lvl="0" indent="-308610" algn="just" rtl="0">
              <a:lnSpc>
                <a:spcPct val="150000"/>
              </a:lnSpc>
              <a:spcBef>
                <a:spcPts val="0"/>
              </a:spcBef>
              <a:spcAft>
                <a:spcPts val="0"/>
              </a:spcAft>
              <a:buSzPct val="100000"/>
              <a:buChar char="●"/>
            </a:pPr>
            <a:r>
              <a:rPr lang="en-GB"/>
              <a:t>There are two nodes in a decision tree, which are referred to as the Decision Node and the Leaf Node. </a:t>
            </a:r>
          </a:p>
          <a:p>
            <a:pPr marL="457200" lvl="0" indent="-308610" algn="just" rtl="0">
              <a:lnSpc>
                <a:spcPct val="150000"/>
              </a:lnSpc>
              <a:spcBef>
                <a:spcPts val="0"/>
              </a:spcBef>
              <a:spcAft>
                <a:spcPts val="0"/>
              </a:spcAft>
              <a:buSzPct val="100000"/>
              <a:buChar char="●"/>
            </a:pPr>
            <a:r>
              <a:rPr lang="en-GB"/>
              <a:t>In contrast to Decision nodes, which are used to make any decision and have numerous branches, Leaf nodes are the result of such decisions and do not contain any more branches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 Validation Method</a:t>
            </a:r>
          </a:p>
          <a:p>
            <a:pPr marL="0" lvl="0" indent="0" algn="l" rtl="0">
              <a:spcBef>
                <a:spcPts val="0"/>
              </a:spcBef>
              <a:spcAft>
                <a:spcPts val="0"/>
              </a:spcAft>
              <a:buClr>
                <a:schemeClr val="dk1"/>
              </a:buClr>
              <a:buSzPct val="39000"/>
              <a:buFont typeface="Arial" panose="020B0604020202020204"/>
              <a:buNone/>
            </a:pPr>
            <a:endParaRPr lang="en-GB"/>
          </a:p>
          <a:p>
            <a:pPr marL="0" lvl="0" indent="0" algn="l" rtl="0">
              <a:spcBef>
                <a:spcPts val="0"/>
              </a:spcBef>
              <a:spcAft>
                <a:spcPts val="0"/>
              </a:spcAft>
              <a:buNone/>
            </a:pPr>
            <a:endParaRPr lang="en-GB"/>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a:bodyPr>
          <a:lstStyle/>
          <a:p>
            <a:pPr marL="457200" lvl="0" indent="-316865" algn="just" rtl="0">
              <a:lnSpc>
                <a:spcPct val="150000"/>
              </a:lnSpc>
              <a:spcBef>
                <a:spcPts val="0"/>
              </a:spcBef>
              <a:spcAft>
                <a:spcPts val="0"/>
              </a:spcAft>
              <a:buSzPct val="100000"/>
              <a:buChar char="●"/>
            </a:pPr>
            <a:r>
              <a:rPr lang="en-GB"/>
              <a:t>This statistic describes how well the model performs across all classes and is used to evaluate its accuracy. </a:t>
            </a:r>
          </a:p>
          <a:p>
            <a:pPr marL="457200" lvl="0" indent="-316865" algn="just" rtl="0">
              <a:lnSpc>
                <a:spcPct val="150000"/>
              </a:lnSpc>
              <a:spcBef>
                <a:spcPts val="0"/>
              </a:spcBef>
              <a:spcAft>
                <a:spcPts val="0"/>
              </a:spcAft>
              <a:buSzPct val="100000"/>
              <a:buChar char="●"/>
            </a:pPr>
            <a:r>
              <a:rPr lang="en-GB"/>
              <a:t>Heuristics are used to calculate this as the ratio of correct guesses to the total number of forecasts. </a:t>
            </a:r>
          </a:p>
          <a:p>
            <a:pPr marL="457200" lvl="0" indent="-316865" algn="just" rtl="0">
              <a:lnSpc>
                <a:spcPct val="150000"/>
              </a:lnSpc>
              <a:spcBef>
                <a:spcPts val="0"/>
              </a:spcBef>
              <a:spcAft>
                <a:spcPts val="0"/>
              </a:spcAft>
              <a:buSzPct val="100000"/>
              <a:buChar char="●"/>
            </a:pPr>
            <a:r>
              <a:rPr lang="en-GB"/>
              <a:t>The accuracy of a data set is defined as the proportion of correctly classified data instances to the total number of data sets.</a:t>
            </a:r>
          </a:p>
          <a:p>
            <a:pPr marL="457200" lvl="0" indent="-316865" algn="just" rtl="0">
              <a:lnSpc>
                <a:spcPct val="150000"/>
              </a:lnSpc>
              <a:spcBef>
                <a:spcPts val="0"/>
              </a:spcBef>
              <a:spcAft>
                <a:spcPts val="0"/>
              </a:spcAft>
              <a:buSzPct val="100000"/>
              <a:buChar char="●"/>
            </a:pPr>
            <a:r>
              <a:rPr lang="en-GB"/>
              <a:t>If the dataset is not balanced, accuracy may not be a useful metric to use (both negative and positive classes have different numbers of data instances).</a:t>
            </a:r>
          </a:p>
          <a:p>
            <a:pPr marL="457200" lvl="0" indent="0" algn="just" rtl="0">
              <a:lnSpc>
                <a:spcPct val="150000"/>
              </a:lnSpc>
              <a:spcBef>
                <a:spcPts val="1200"/>
              </a:spcBef>
              <a:spcAft>
                <a:spcPts val="0"/>
              </a:spcAft>
              <a:buNone/>
            </a:pPr>
            <a:endParaRPr lang="en-GB"/>
          </a:p>
          <a:p>
            <a:pPr marL="457200" lvl="0" indent="0" algn="just" rtl="0">
              <a:lnSpc>
                <a:spcPct val="150000"/>
              </a:lnSpc>
              <a:spcBef>
                <a:spcPts val="1200"/>
              </a:spcBef>
              <a:spcAft>
                <a:spcPts val="1200"/>
              </a:spcAft>
              <a:buNone/>
            </a:pPr>
            <a:endParaRPr lang="en-GB"/>
          </a:p>
        </p:txBody>
      </p:sp>
      <p:pic>
        <p:nvPicPr>
          <p:cNvPr id="111" name="Google Shape;111;p22"/>
          <p:cNvPicPr preferRelativeResize="0"/>
          <p:nvPr/>
        </p:nvPicPr>
        <p:blipFill>
          <a:blip r:embed="rId3"/>
          <a:stretch>
            <a:fillRect/>
          </a:stretch>
        </p:blipFill>
        <p:spPr>
          <a:xfrm>
            <a:off x="2919088" y="3645900"/>
            <a:ext cx="3305825" cy="49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a:t>
            </a:r>
          </a:p>
        </p:txBody>
      </p:sp>
      <p:sp>
        <p:nvSpPr>
          <p:cNvPr id="117" name="Google Shape;117;p23"/>
          <p:cNvSpPr txBox="1">
            <a:spLocks noGrp="1"/>
          </p:cNvSpPr>
          <p:nvPr>
            <p:ph type="body" idx="1"/>
          </p:nvPr>
        </p:nvSpPr>
        <p:spPr>
          <a:xfrm>
            <a:off x="3807750" y="1152475"/>
            <a:ext cx="50247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It was necessary to verify the acquired result and model in multiple photos in order to evaluate the proposed approach.</a:t>
            </a:r>
          </a:p>
          <a:p>
            <a:pPr marL="457200" lvl="0" indent="-342900" algn="just" rtl="0">
              <a:spcBef>
                <a:spcPts val="0"/>
              </a:spcBef>
              <a:spcAft>
                <a:spcPts val="0"/>
              </a:spcAft>
              <a:buSzPts val="1800"/>
              <a:buChar char="●"/>
            </a:pPr>
            <a:r>
              <a:rPr lang="en-GB"/>
              <a:t>Malignant tumors are distinguished from benign tumors in their classification. </a:t>
            </a:r>
          </a:p>
          <a:p>
            <a:pPr marL="457200" lvl="0" indent="-342900" algn="just" rtl="0">
              <a:spcBef>
                <a:spcPts val="0"/>
              </a:spcBef>
              <a:spcAft>
                <a:spcPts val="0"/>
              </a:spcAft>
              <a:buSzPts val="1800"/>
              <a:buChar char="●"/>
            </a:pPr>
            <a:r>
              <a:rPr lang="en-GB"/>
              <a:t>It was discovered that the proposed decision tree had an accuracy of 59 percent. </a:t>
            </a:r>
          </a:p>
          <a:p>
            <a:pPr marL="457200" lvl="0" indent="-342900" algn="just" rtl="0">
              <a:spcBef>
                <a:spcPts val="0"/>
              </a:spcBef>
              <a:spcAft>
                <a:spcPts val="0"/>
              </a:spcAft>
              <a:buSzPts val="1800"/>
              <a:buChar char="●"/>
            </a:pPr>
            <a:r>
              <a:rPr lang="en-GB"/>
              <a:t>And the suggested XG Boosting was found to be accurate to within 64%.</a:t>
            </a:r>
          </a:p>
        </p:txBody>
      </p:sp>
      <p:pic>
        <p:nvPicPr>
          <p:cNvPr id="118" name="Google Shape;118;p23"/>
          <p:cNvPicPr preferRelativeResize="0"/>
          <p:nvPr/>
        </p:nvPicPr>
        <p:blipFill>
          <a:blip r:embed="rId3"/>
          <a:stretch>
            <a:fillRect/>
          </a:stretch>
        </p:blipFill>
        <p:spPr>
          <a:xfrm>
            <a:off x="311700" y="1017725"/>
            <a:ext cx="3200400" cy="1790700"/>
          </a:xfrm>
          <a:prstGeom prst="rect">
            <a:avLst/>
          </a:prstGeom>
          <a:noFill/>
          <a:ln>
            <a:noFill/>
          </a:ln>
        </p:spPr>
      </p:pic>
      <p:pic>
        <p:nvPicPr>
          <p:cNvPr id="119" name="Google Shape;119;p23"/>
          <p:cNvPicPr preferRelativeResize="0"/>
          <p:nvPr/>
        </p:nvPicPr>
        <p:blipFill>
          <a:blip r:embed="rId4"/>
          <a:stretch>
            <a:fillRect/>
          </a:stretch>
        </p:blipFill>
        <p:spPr>
          <a:xfrm>
            <a:off x="284500" y="2998800"/>
            <a:ext cx="3200400" cy="1819275"/>
          </a:xfrm>
          <a:prstGeom prst="rect">
            <a:avLst/>
          </a:prstGeom>
          <a:noFill/>
          <a:ln>
            <a:noFill/>
          </a:ln>
        </p:spPr>
      </p:pic>
      <p:sp>
        <p:nvSpPr>
          <p:cNvPr id="120" name="Google Shape;120;p23"/>
          <p:cNvSpPr txBox="1"/>
          <p:nvPr/>
        </p:nvSpPr>
        <p:spPr>
          <a:xfrm>
            <a:off x="384700" y="2667900"/>
            <a:ext cx="3000000" cy="330900"/>
          </a:xfrm>
          <a:prstGeom prst="rect">
            <a:avLst/>
          </a:prstGeom>
          <a:noFill/>
          <a:ln>
            <a:noFill/>
          </a:ln>
        </p:spPr>
        <p:txBody>
          <a:bodyPr spcFirstLastPara="1" wrap="square" lIns="91425" tIns="91425" rIns="91425" bIns="91425" anchor="t" anchorCtr="0">
            <a:spAutoFit/>
          </a:bodyPr>
          <a:lstStyle/>
          <a:p>
            <a:pPr marL="0" lvl="0" indent="0" algn="ctr" rtl="0">
              <a:lnSpc>
                <a:spcPct val="95000"/>
              </a:lnSpc>
              <a:spcBef>
                <a:spcPts val="0"/>
              </a:spcBef>
              <a:spcAft>
                <a:spcPts val="60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tree model Accuracy</a:t>
            </a:r>
            <a:endParaRPr sz="1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23"/>
          <p:cNvSpPr txBox="1"/>
          <p:nvPr/>
        </p:nvSpPr>
        <p:spPr>
          <a:xfrm>
            <a:off x="384700" y="4804800"/>
            <a:ext cx="3000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XG Boosting model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308610" algn="just" rtl="0">
              <a:lnSpc>
                <a:spcPct val="150000"/>
              </a:lnSpc>
              <a:spcBef>
                <a:spcPts val="0"/>
              </a:spcBef>
              <a:spcAft>
                <a:spcPts val="0"/>
              </a:spcAft>
              <a:buSzPct val="100000"/>
              <a:buChar char="●"/>
            </a:pPr>
            <a:r>
              <a:rPr lang="en-GB"/>
              <a:t>As part of this research, we created a machine-learning algorithm for an autonomous cancer diagnostic system. </a:t>
            </a:r>
          </a:p>
          <a:p>
            <a:pPr marL="457200" lvl="0" indent="-308610" algn="just" rtl="0">
              <a:lnSpc>
                <a:spcPct val="150000"/>
              </a:lnSpc>
              <a:spcBef>
                <a:spcPts val="0"/>
              </a:spcBef>
              <a:spcAft>
                <a:spcPts val="0"/>
              </a:spcAft>
              <a:buSzPct val="100000"/>
              <a:buChar char="●"/>
            </a:pPr>
            <a:r>
              <a:rPr lang="en-GB"/>
              <a:t>They present the features of hyperspectral medical images of oral cancer case studies that were investigated. </a:t>
            </a:r>
          </a:p>
          <a:p>
            <a:pPr marL="457200" lvl="0" indent="-308610" algn="just" rtl="0">
              <a:lnSpc>
                <a:spcPct val="150000"/>
              </a:lnSpc>
              <a:spcBef>
                <a:spcPts val="0"/>
              </a:spcBef>
              <a:spcAft>
                <a:spcPts val="0"/>
              </a:spcAft>
              <a:buSzPct val="100000"/>
              <a:buChar char="●"/>
            </a:pPr>
            <a:r>
              <a:rPr lang="en-GB"/>
              <a:t>The stochastic neighbor embedding method was also used to graphically represent the elements of the hyperspectral image that were under investigation.</a:t>
            </a:r>
          </a:p>
          <a:p>
            <a:pPr marL="457200" lvl="0" indent="-308610" algn="just" rtl="0">
              <a:lnSpc>
                <a:spcPct val="150000"/>
              </a:lnSpc>
              <a:spcBef>
                <a:spcPts val="0"/>
              </a:spcBef>
              <a:spcAft>
                <a:spcPts val="0"/>
              </a:spcAft>
              <a:buSzPct val="100000"/>
              <a:buChar char="●"/>
            </a:pPr>
            <a:r>
              <a:rPr lang="en-GB"/>
              <a:t>According to this algorithm, 66 percent of the results are accurate. </a:t>
            </a:r>
          </a:p>
          <a:p>
            <a:pPr marL="457200" lvl="0" indent="-308610" algn="just" rtl="0">
              <a:lnSpc>
                <a:spcPct val="150000"/>
              </a:lnSpc>
              <a:spcBef>
                <a:spcPts val="0"/>
              </a:spcBef>
              <a:spcAft>
                <a:spcPts val="0"/>
              </a:spcAft>
              <a:buSzPct val="100000"/>
              <a:buChar char="●"/>
            </a:pPr>
            <a:r>
              <a:rPr lang="en-GB"/>
              <a:t>Additionally, they demonstrate an increase in accuracy of 4.5 percent when a significant number of cancer subject data sets are used for the training phase, resulting in 500 picture datasets being obtained. </a:t>
            </a:r>
          </a:p>
          <a:p>
            <a:pPr marL="457200" lvl="0" indent="-308610" algn="just" rtl="0">
              <a:lnSpc>
                <a:spcPct val="150000"/>
              </a:lnSpc>
              <a:spcBef>
                <a:spcPts val="0"/>
              </a:spcBef>
              <a:spcAft>
                <a:spcPts val="0"/>
              </a:spcAft>
              <a:buSzPct val="100000"/>
              <a:buChar char="●"/>
            </a:pPr>
            <a:r>
              <a:rPr lang="en-GB"/>
              <a:t>As a result, the processing system correctly predicted whether the tumor was a malignant tumor or a benign tumor in this analysis.</a:t>
            </a:r>
          </a:p>
          <a:p>
            <a:pPr marL="457200" lvl="0" indent="-308610" algn="just" rtl="0">
              <a:lnSpc>
                <a:spcPct val="150000"/>
              </a:lnSpc>
              <a:spcBef>
                <a:spcPts val="0"/>
              </a:spcBef>
              <a:spcAft>
                <a:spcPts val="0"/>
              </a:spcAft>
              <a:buSzPct val="100000"/>
              <a:buChar char="●"/>
            </a:pPr>
            <a:r>
              <a:rPr lang="en-GB"/>
              <a:t>To improve the accuracy of the model, we must employ a deep learning-based way of training the model. </a:t>
            </a:r>
          </a:p>
          <a:p>
            <a:pPr marL="457200" lvl="0" indent="-308610" algn="just" rtl="0">
              <a:lnSpc>
                <a:spcPct val="150000"/>
              </a:lnSpc>
              <a:spcBef>
                <a:spcPts val="0"/>
              </a:spcBef>
              <a:spcAft>
                <a:spcPts val="0"/>
              </a:spcAft>
              <a:buSzPct val="100000"/>
              <a:buChar char="●"/>
            </a:pPr>
            <a:r>
              <a:rPr lang="en-GB"/>
              <a:t>When employing a pretrained model, image categorization outperforms when using a trained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References:</a:t>
            </a:r>
          </a:p>
        </p:txBody>
      </p:sp>
      <p:sp>
        <p:nvSpPr>
          <p:cNvPr id="3" name="Text Placeholder 2"/>
          <p:cNvSpPr>
            <a:spLocks noGrp="1"/>
          </p:cNvSpPr>
          <p:nvPr>
            <p:ph type="body" idx="1"/>
          </p:nvPr>
        </p:nvSpPr>
        <p:spPr/>
        <p:txBody>
          <a:bodyPr>
            <a:normAutofit fontScale="40000"/>
          </a:bodyPr>
          <a:lstStyle/>
          <a:p>
            <a:r>
              <a:rPr lang="en-US"/>
              <a:t>1.Hanahan D, Weinberg RA. Hallmarks of cancer: the next generation. Cell 2011; 144(5): 646-74.</a:t>
            </a:r>
          </a:p>
          <a:p>
            <a:r>
              <a:rPr lang="en-US"/>
              <a:t>2.Leung F, Eberlin LS, Schwamborn K, Heeren RMA, Winograd N, Cooks RG. Mass spectrometry-based tissue imaging: the next frontier in clinical diagnostics? Clin Chem 2019; 65(4): 510-3.</a:t>
            </a:r>
          </a:p>
          <a:p>
            <a:r>
              <a:rPr lang="en-US"/>
              <a:t>3.Ifa DR, Eberlin LS. Ambient ionization mass spectrometry for cancer diagnosis and surgical margin evaluation. Clin Chem 2016; 62(1): 111-23.</a:t>
            </a:r>
          </a:p>
          <a:p>
            <a:r>
              <a:rPr lang="en-US"/>
              <a:t>4.Porcari AM, Zhang J, Garza KY, et al. Multicenter study using desorption-electrospray-ionization-mass-spectrometry imaging for breast-cancer diagnosis. Anal Chem 2018; 90(19): 11324-32.</a:t>
            </a:r>
          </a:p>
          <a:p>
            <a:r>
              <a:rPr lang="en-US"/>
              <a:t>5.Tata A, Gribble A, Ventura M, et al. Wide-field tissue polarimetry allows efficient localized mass spectrometry imaging of biological tissues. Chem Sci (Camb) 2016; 7(3): 2162-9.</a:t>
            </a:r>
          </a:p>
          <a:p>
            <a:r>
              <a:rPr lang="en-US"/>
              <a:t>6.Woolman M, Tata A, Bluemke E, Dara D, Ginsberg HJ, Zarrine-Afsar A. An assessment of the utility of tissue smears in rapid cancer profiling with desorption electrospray ionization mass spectrometry (DESI-MS). J Am Soc Mass Spectrom 2017; 28(1): 145-53.</a:t>
            </a:r>
          </a:p>
          <a:p>
            <a:r>
              <a:rPr lang="en-US"/>
              <a:t>7.Tata A, Woolman M, Ventura M, et al. Rapid detection of necrosis in breast cancer with desorption electrospray ionization mass spectrometry. Sci Rep 2016; 6: 35374.</a:t>
            </a:r>
          </a:p>
          <a:p>
            <a:r>
              <a:rPr lang="en-US"/>
              <a:t>8.Ristevski B, Chen M. Big data analytics in medicine and healthcare. J Integr Bioinform 2018; 15(3)</a:t>
            </a:r>
          </a:p>
          <a:p>
            <a:r>
              <a:rPr lang="en-US"/>
              <a:t>9.Gurcan MN, Boucheron LE, Can A, Madabhushi A, Rajpoot NM, Yener B. Histopathological image analysis: a review. IEEE Rev Biomed Eng 2009; 2: 147-71.</a:t>
            </a:r>
          </a:p>
          <a:p>
            <a:r>
              <a:rPr lang="en-US"/>
              <a:t>10.Onder D, Sarioglu S, Karacali B. Automated labelling of cancer textures in colorectal histopathology slides using quasi-supervised learning. Micron 2013; 47: 33-42.</a:t>
            </a:r>
          </a:p>
          <a:p>
            <a:r>
              <a:rPr lang="en-US"/>
              <a:t>11.Unsupervised segmentation and classification of cervical cell images. Pattern Recognit 2012; 45(12): 4151-68.</a:t>
            </a:r>
          </a:p>
          <a:p>
            <a:r>
              <a:rPr lang="en-US"/>
              <a:t>12.Ojansivu V, Linder N, Rahtu E, et al. Automated classification of breast cancer morphology in histopathological images. Diagn Pathol 2013; 8(1): S29.</a:t>
            </a:r>
          </a:p>
          <a:p>
            <a:r>
              <a:rPr lang="en-US"/>
              <a:t>13.Patel JL, Goyal RK. Applications of artificial neural networks in medical science. Curr Clin Pharmacol 2007; 2(3): 217-26.</a:t>
            </a:r>
          </a:p>
          <a:p>
            <a:r>
              <a:rPr lang="en-US"/>
              <a:t>14.Cireşan DC, Giusti A, Gambardella LM, Schmidhuber J. Mitosis detection in breast cancer histology images with deep neural networks. International Conference on Medical Image Computing and Computer-assisted Intervention 411-8.</a:t>
            </a:r>
          </a:p>
          <a:p>
            <a:r>
              <a:rPr lang="en-US"/>
              <a:t>15.Zhuo L, Jiang L, Zhu Z, Li J, Zhang J, Long H. Vehicle classification for large-scale traffic surveillance videos using convolutional neural networks. Mach Vis Appl 2017; 28(7): 793-802.</a:t>
            </a:r>
          </a:p>
          <a:p>
            <a:r>
              <a:rPr lang="en-US"/>
              <a:t>16.Lim LAG, Maguib RN, Dadios EP, Avila JMC. Implementation of GA-KSOM and ANFIS in the classification of colonic histopathological imagesTENCON 2012 IEEE Region 10 Conference 2012; 1-5.</a:t>
            </a:r>
          </a:p>
          <a:p>
            <a:r>
              <a:rPr lang="en-US"/>
              <a:t>17.Li C, Zhang S, Zhang H, et al. Using the K-nearest neighbor algorithm for the classification of lymph node metastasis in gastric cancer. Comput Math Methods Med 2012; 2012876545</a:t>
            </a:r>
          </a:p>
          <a:p>
            <a:r>
              <a:rPr lang="en-US"/>
              <a:t>18.Chen G, Zhang J, Zhuo D, Pan Y, Pang C. Identification of pulmonary nodules via CT images with hierarchical fully convolutional networks. Med Biol Eng Comput 2019; 57(7): 1567-80.</a:t>
            </a:r>
          </a:p>
          <a:p>
            <a:r>
              <a:rPr lang="en-US"/>
              <a:t>19.Sertel O, Kong J, Shimada H, Catalyurek UV, Saltz JH, Gurcan MN. Computer-aided prognosis of neuroblastoma on whole-slide images: Classification of stromal development. Pattern Recognit 2009; 42(6): 1093-103.</a:t>
            </a:r>
          </a:p>
          <a:p>
            <a:r>
              <a:rPr lang="en-US"/>
              <a:t>20.Tseng CJ, Lu CJ, Chang CC, Chen GD. Application of machine learning to predict the recurrence-proneness for cervical cancer. Neural Comput Appl 2014; 24(6): 1311-6.</a:t>
            </a:r>
          </a:p>
          <a:p>
            <a:r>
              <a:rPr lang="en-US"/>
              <a:t>Stojadinovic A, Nissan A, Eberhardt J, Chua TC, Pelz JO, Esquivel J. Development of a Bayesian Belief Network Model for personalized prognostic risk assessment in colon carcinomatosis. Am Surg 2011; 77(2): 221-30.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45" y="1002665"/>
            <a:ext cx="8497570" cy="1990090"/>
          </a:xfrm>
        </p:spPr>
        <p:txBody>
          <a:bodyPr>
            <a:normAutofit fontScale="90000"/>
          </a:bodyPr>
          <a:lstStyle/>
          <a:p>
            <a:pPr algn="l">
              <a:lnSpc>
                <a:spcPct val="150000"/>
              </a:lnSpc>
            </a:pPr>
            <a:r>
              <a:rPr lang="en-US" sz="2400"/>
              <a:t>Vineeth Reddy Maadugula - 700742040</a:t>
            </a:r>
            <a:br>
              <a:rPr lang="en-US" sz="2400"/>
            </a:br>
            <a:r>
              <a:rPr lang="en-US" sz="2400"/>
              <a:t>Preetham Reddy Kesireddy - 70074129</a:t>
            </a:r>
            <a:br>
              <a:rPr lang="en-US" sz="2400"/>
            </a:br>
            <a:r>
              <a:rPr lang="en-US" sz="2400"/>
              <a:t>Azargani - 700726234</a:t>
            </a:r>
            <a:br>
              <a:rPr lang="en-US" sz="2400"/>
            </a:br>
            <a:r>
              <a:rPr lang="en-US" sz="2400"/>
              <a:t>Alekhya Bhimireddy - 700724917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15" y="598805"/>
            <a:ext cx="8633460" cy="2667635"/>
          </a:xfrm>
        </p:spPr>
        <p:txBody>
          <a:bodyPr>
            <a:normAutofit fontScale="90000"/>
          </a:bodyPr>
          <a:lstStyle/>
          <a:p>
            <a:pPr algn="l">
              <a:lnSpc>
                <a:spcPct val="110000"/>
              </a:lnSpc>
            </a:pPr>
            <a:br>
              <a:rPr lang="en-US" sz="1110"/>
            </a:br>
            <a:br>
              <a:rPr lang="en-US" sz="1110"/>
            </a:br>
            <a:r>
              <a:rPr lang="en-US" sz="1780"/>
              <a:t>Roles and Responsibilties</a:t>
            </a:r>
            <a:br>
              <a:rPr lang="en-US" sz="1110"/>
            </a:br>
            <a:br>
              <a:rPr lang="en-US" sz="1110"/>
            </a:br>
            <a:r>
              <a:rPr lang="en-US" sz="1555"/>
              <a:t>Description:</a:t>
            </a:r>
            <a:r>
              <a:rPr lang="en-US" sz="1110"/>
              <a:t>  Identifying bench mark dataset. Gathering datasets and choosing the most relevant dataset from the internet according to our requirement. Implementing various techniques for the dataset and to find the accuracy.</a:t>
            </a:r>
            <a:br>
              <a:rPr lang="en-US" sz="1110"/>
            </a:br>
            <a:br>
              <a:rPr lang="en-US" sz="1110"/>
            </a:br>
            <a:r>
              <a:rPr lang="en-US" sz="1555"/>
              <a:t>Person Assigned </a:t>
            </a:r>
            <a:r>
              <a:rPr lang="en-US" sz="1110"/>
              <a:t>: Preetham Kesireddy</a:t>
            </a:r>
            <a:br>
              <a:rPr lang="en-US" sz="1110"/>
            </a:br>
            <a:br>
              <a:rPr lang="en-US" sz="1110"/>
            </a:br>
            <a:r>
              <a:rPr lang="en-US" sz="1555"/>
              <a:t>Description:  </a:t>
            </a:r>
            <a:r>
              <a:rPr lang="en-US" sz="1110"/>
              <a:t>Loading the data i.e resizing the data which we have taken from data set to respective input size based on the models we used to train them. Image Data Visualization is done.</a:t>
            </a:r>
            <a:br>
              <a:rPr lang="en-US" sz="1110"/>
            </a:br>
            <a:br>
              <a:rPr lang="en-US" sz="1110"/>
            </a:br>
            <a:r>
              <a:rPr lang="en-US" sz="1555"/>
              <a:t>Person Assigned: </a:t>
            </a:r>
            <a:r>
              <a:rPr lang="en-US" sz="1110"/>
              <a:t>Vineeth Reddy Maadgula</a:t>
            </a:r>
            <a:br>
              <a:rPr lang="en-US" sz="1110"/>
            </a:br>
            <a:br>
              <a:rPr lang="en-US" sz="1110"/>
            </a:br>
            <a:r>
              <a:rPr lang="en-US" sz="1555"/>
              <a:t>Description</a:t>
            </a:r>
            <a:r>
              <a:rPr lang="en-US" sz="1110"/>
              <a:t>: Implement XG Boosting algorithm and Decision Tree algorithm  for the given dataset and find the accuracy. Model evaluation and Documentation is done.</a:t>
            </a:r>
            <a:br>
              <a:rPr lang="en-US" sz="1110"/>
            </a:br>
            <a:br>
              <a:rPr lang="en-US" sz="1110"/>
            </a:br>
            <a:r>
              <a:rPr lang="en-US" sz="1555"/>
              <a:t>Person Assigned </a:t>
            </a:r>
            <a:r>
              <a:rPr lang="en-US" sz="1110"/>
              <a:t>: Azargani and Alekhya Bhimireddy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Significance</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Oral cancer is the most common type of head and neck cancer worldwide, leading to approximately 177,757 deaths every year.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When identified at early stages, oral cancers can achieve survival rates of up to 75–90%.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However, the majority of the cases are diagnosed at an advanced stage mainly due to the lack of public awareness about oral cancer signs and the delays in referrals to oral cancer specialists.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As early detection and treatment remain to be the most effective measures in improving oral cancer outcomes, the development of vision-based adjunctive technologies that can detect oral potentially malignant disorders (OPMDs), which carry a risk of cancer development, present significant opportunities for the oral cancer screening process. </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a:t>
            </a: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a:bodyPr>
          <a:lstStyle/>
          <a:p>
            <a:pPr marL="457200" lvl="0" indent="-308610" algn="just" rtl="0">
              <a:lnSpc>
                <a:spcPct val="150000"/>
              </a:lnSpc>
              <a:spcBef>
                <a:spcPts val="0"/>
              </a:spcBef>
              <a:spcAft>
                <a:spcPts val="0"/>
              </a:spcAft>
              <a:buSzPct val="100000"/>
              <a:buChar char="●"/>
            </a:pPr>
            <a:r>
              <a:rPr lang="en-GB"/>
              <a:t>Over the last few decades, the discipline of cancer analysis has made significant development. </a:t>
            </a:r>
          </a:p>
          <a:p>
            <a:pPr marL="457200" lvl="0" indent="-308610" algn="just" rtl="0">
              <a:lnSpc>
                <a:spcPct val="150000"/>
              </a:lnSpc>
              <a:spcBef>
                <a:spcPts val="0"/>
              </a:spcBef>
              <a:spcAft>
                <a:spcPts val="0"/>
              </a:spcAft>
              <a:buSzPct val="100000"/>
              <a:buChar char="●"/>
            </a:pPr>
            <a:r>
              <a:rPr lang="en-GB"/>
              <a:t>In order to assess the kinds and stages of the illness, scientists have developed a number of screening techniques for early cancer detection. </a:t>
            </a:r>
          </a:p>
          <a:p>
            <a:pPr marL="457200" lvl="0" indent="-308610" algn="just" rtl="0">
              <a:lnSpc>
                <a:spcPct val="150000"/>
              </a:lnSpc>
              <a:spcBef>
                <a:spcPts val="0"/>
              </a:spcBef>
              <a:spcAft>
                <a:spcPts val="0"/>
              </a:spcAft>
              <a:buSzPct val="100000"/>
              <a:buChar char="●"/>
            </a:pPr>
            <a:r>
              <a:rPr lang="en-GB"/>
              <a:t>With the development of new technologies, a vast quantity of cancer information has been amassed and is now accessible for use in cancer research by the medical research community. </a:t>
            </a:r>
          </a:p>
          <a:p>
            <a:pPr marL="457200" lvl="0" indent="-308610" algn="just" rtl="0">
              <a:lnSpc>
                <a:spcPct val="150000"/>
              </a:lnSpc>
              <a:spcBef>
                <a:spcPts val="0"/>
              </a:spcBef>
              <a:spcAft>
                <a:spcPts val="0"/>
              </a:spcAft>
              <a:buSzPct val="100000"/>
              <a:buChar char="●"/>
            </a:pPr>
            <a:r>
              <a:rPr lang="en-GB"/>
              <a:t>However, one of the greatest obstacles for physicians is exactly predicting the kind of cancer that will develop. </a:t>
            </a:r>
          </a:p>
          <a:p>
            <a:pPr marL="457200" lvl="0" indent="-308610" algn="just" rtl="0">
              <a:lnSpc>
                <a:spcPct val="150000"/>
              </a:lnSpc>
              <a:spcBef>
                <a:spcPts val="0"/>
              </a:spcBef>
              <a:spcAft>
                <a:spcPts val="0"/>
              </a:spcAft>
              <a:buSzPct val="100000"/>
              <a:buChar char="●"/>
            </a:pPr>
            <a:r>
              <a:rPr lang="en-GB"/>
              <a:t>As a result, medical researchers use a number of machine-learning techniques to help in their studies. </a:t>
            </a:r>
          </a:p>
          <a:p>
            <a:pPr marL="457200" lvl="0" indent="-308610" algn="just" rtl="0">
              <a:lnSpc>
                <a:spcPct val="150000"/>
              </a:lnSpc>
              <a:spcBef>
                <a:spcPts val="0"/>
              </a:spcBef>
              <a:spcAft>
                <a:spcPts val="0"/>
              </a:spcAft>
              <a:buSzPct val="100000"/>
              <a:buChar char="●"/>
            </a:pPr>
            <a:r>
              <a:rPr lang="en-GB"/>
              <a:t>These algorithms are capable of finding patterns and their relationships, as well as effectively forecasting the future outcomes of a disease type from complicated data, which is especially important for cancer. </a:t>
            </a:r>
          </a:p>
          <a:p>
            <a:pPr marL="457200" lvl="0" indent="-308610" algn="just" rtl="0">
              <a:lnSpc>
                <a:spcPct val="150000"/>
              </a:lnSpc>
              <a:spcBef>
                <a:spcPts val="0"/>
              </a:spcBef>
              <a:spcAft>
                <a:spcPts val="0"/>
              </a:spcAft>
              <a:buSzPct val="100000"/>
              <a:buChar char="●"/>
            </a:pPr>
            <a:r>
              <a:rPr lang="en-GB"/>
              <a:t>Due to the rising popularity of machine learning methods, this study provides an overview of research that has used these approaches to predict oral cancer.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Datasets</a:t>
            </a: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308610" algn="just" rtl="0">
              <a:lnSpc>
                <a:spcPct val="150000"/>
              </a:lnSpc>
              <a:spcBef>
                <a:spcPts val="0"/>
              </a:spcBef>
              <a:spcAft>
                <a:spcPts val="0"/>
              </a:spcAft>
              <a:buSzPct val="100000"/>
              <a:buChar char="●"/>
            </a:pPr>
            <a:r>
              <a:rPr lang="en-GB"/>
              <a:t>2500 photos with oral cancer and 2500 images without cancer were included in the oral cancer histopathology imaging databases.</a:t>
            </a:r>
          </a:p>
          <a:p>
            <a:pPr marL="457200" lvl="0" indent="-308610" algn="just" rtl="0">
              <a:lnSpc>
                <a:spcPct val="150000"/>
              </a:lnSpc>
              <a:spcBef>
                <a:spcPts val="0"/>
              </a:spcBef>
              <a:spcAft>
                <a:spcPts val="0"/>
              </a:spcAft>
              <a:buSzPct val="100000"/>
              <a:buChar char="●"/>
            </a:pPr>
            <a:r>
              <a:rPr lang="en-GB"/>
              <a:t>It features photos of the lips and tongue that are divided into two categories: malignant and non-cancerous cells. This is an issue of binary classification.</a:t>
            </a:r>
          </a:p>
          <a:p>
            <a:pPr marL="457200" lvl="0" indent="-308610" algn="just" rtl="0">
              <a:lnSpc>
                <a:spcPct val="150000"/>
              </a:lnSpc>
              <a:spcBef>
                <a:spcPts val="0"/>
              </a:spcBef>
              <a:spcAft>
                <a:spcPts val="0"/>
              </a:spcAft>
              <a:buSzPct val="100000"/>
              <a:buChar char="●"/>
            </a:pPr>
            <a:r>
              <a:rPr lang="en-GB"/>
              <a:t>The photos in our sample had a median width and height of 546 and 397 pixels, respectively, and a median width and height of 397 pixels.</a:t>
            </a:r>
          </a:p>
          <a:p>
            <a:pPr marL="457200" lvl="0" indent="0" algn="just" rtl="0">
              <a:lnSpc>
                <a:spcPct val="150000"/>
              </a:lnSpc>
              <a:spcBef>
                <a:spcPts val="1200"/>
              </a:spcBef>
              <a:spcAft>
                <a:spcPts val="0"/>
              </a:spcAft>
              <a:buNone/>
            </a:pPr>
            <a:endParaRPr lang="en-GB"/>
          </a:p>
          <a:p>
            <a:pPr marL="457200" lvl="0" indent="0" algn="just" rtl="0">
              <a:lnSpc>
                <a:spcPct val="150000"/>
              </a:lnSpc>
              <a:spcBef>
                <a:spcPts val="1200"/>
              </a:spcBef>
              <a:spcAft>
                <a:spcPts val="0"/>
              </a:spcAft>
              <a:buNone/>
            </a:pPr>
            <a:endParaRPr lang="en-GB"/>
          </a:p>
          <a:p>
            <a:pPr marL="457200" lvl="0" indent="0" algn="just" rtl="0">
              <a:lnSpc>
                <a:spcPct val="150000"/>
              </a:lnSpc>
              <a:spcBef>
                <a:spcPts val="1200"/>
              </a:spcBef>
              <a:spcAft>
                <a:spcPts val="0"/>
              </a:spcAft>
              <a:buNone/>
            </a:pPr>
            <a:endParaRPr lang="en-GB"/>
          </a:p>
          <a:p>
            <a:pPr marL="457200" lvl="0" indent="0" algn="just" rtl="0">
              <a:lnSpc>
                <a:spcPct val="150000"/>
              </a:lnSpc>
              <a:spcBef>
                <a:spcPts val="1200"/>
              </a:spcBef>
              <a:spcAft>
                <a:spcPts val="1200"/>
              </a:spcAft>
              <a:buNone/>
            </a:pPr>
            <a:endParaRPr lang="en-GB"/>
          </a:p>
        </p:txBody>
      </p:sp>
      <p:pic>
        <p:nvPicPr>
          <p:cNvPr id="73" name="Google Shape;73;p16"/>
          <p:cNvPicPr preferRelativeResize="0"/>
          <p:nvPr/>
        </p:nvPicPr>
        <p:blipFill>
          <a:blip r:embed="rId3"/>
          <a:stretch>
            <a:fillRect/>
          </a:stretch>
        </p:blipFill>
        <p:spPr>
          <a:xfrm>
            <a:off x="3425825" y="2669540"/>
            <a:ext cx="2821940" cy="2473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 Data Preparation</a:t>
            </a:r>
          </a:p>
          <a:p>
            <a:pPr marL="0" lvl="0" indent="0" algn="l" rtl="0">
              <a:spcBef>
                <a:spcPts val="0"/>
              </a:spcBef>
              <a:spcAft>
                <a:spcPts val="0"/>
              </a:spcAft>
              <a:buClr>
                <a:schemeClr val="dk1"/>
              </a:buClr>
              <a:buSzPct val="39000"/>
              <a:buFont typeface="Arial" panose="020B0604020202020204"/>
              <a:buNone/>
            </a:pPr>
            <a:endParaRPr lang="en-GB"/>
          </a:p>
          <a:p>
            <a:pPr marL="0" lvl="0" indent="0" algn="l" rtl="0">
              <a:spcBef>
                <a:spcPts val="0"/>
              </a:spcBef>
              <a:spcAft>
                <a:spcPts val="0"/>
              </a:spcAft>
              <a:buNone/>
            </a:pPr>
            <a:endParaRPr lang="en-GB"/>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a:bodyPr>
          <a:lstStyle/>
          <a:p>
            <a:pPr marL="457200" lvl="0" indent="-316865" algn="just" rtl="0">
              <a:lnSpc>
                <a:spcPct val="150000"/>
              </a:lnSpc>
              <a:spcBef>
                <a:spcPts val="0"/>
              </a:spcBef>
              <a:spcAft>
                <a:spcPts val="0"/>
              </a:spcAft>
              <a:buSzPct val="100000"/>
              <a:buChar char="●"/>
            </a:pPr>
            <a:r>
              <a:rPr lang="en-GB"/>
              <a:t>Images at the lowest level of abstraction are referred to as image pre-processing, which is the same as image processing. </a:t>
            </a:r>
          </a:p>
          <a:p>
            <a:pPr marL="457200" lvl="0" indent="-316865" algn="just" rtl="0">
              <a:lnSpc>
                <a:spcPct val="150000"/>
              </a:lnSpc>
              <a:spcBef>
                <a:spcPts val="0"/>
              </a:spcBef>
              <a:spcAft>
                <a:spcPts val="0"/>
              </a:spcAft>
              <a:buSzPct val="100000"/>
              <a:buChar char="●"/>
            </a:pPr>
            <a:r>
              <a:rPr lang="en-GB"/>
              <a:t>In pre-processing, the goal is to make the image data better by suppressing unwanted distortions and enhancing some visual properties that are important for the task of subsequent processing and analysis after it has been captured.</a:t>
            </a:r>
          </a:p>
          <a:p>
            <a:pPr marL="457200" lvl="0" indent="-316865" algn="just" rtl="0">
              <a:lnSpc>
                <a:spcPct val="150000"/>
              </a:lnSpc>
              <a:spcBef>
                <a:spcPts val="0"/>
              </a:spcBef>
              <a:spcAft>
                <a:spcPts val="0"/>
              </a:spcAft>
              <a:buSzPct val="100000"/>
              <a:buChar char="●"/>
            </a:pPr>
            <a:r>
              <a:rPr lang="en-GB"/>
              <a:t>Several pre-processing procedures must be performed on the input data before it can be used. </a:t>
            </a:r>
          </a:p>
          <a:p>
            <a:pPr marL="457200" lvl="0" indent="-316865" algn="just" rtl="0">
              <a:lnSpc>
                <a:spcPct val="150000"/>
              </a:lnSpc>
              <a:spcBef>
                <a:spcPts val="0"/>
              </a:spcBef>
              <a:spcAft>
                <a:spcPts val="0"/>
              </a:spcAft>
              <a:buSzPct val="100000"/>
              <a:buChar char="●"/>
            </a:pPr>
            <a:r>
              <a:rPr lang="en-GB"/>
              <a:t>These procedures may comprise the following steps:</a:t>
            </a:r>
          </a:p>
          <a:p>
            <a:pPr marL="914400" lvl="1" indent="-297180" algn="just" rtl="0">
              <a:lnSpc>
                <a:spcPct val="150000"/>
              </a:lnSpc>
              <a:spcBef>
                <a:spcPts val="0"/>
              </a:spcBef>
              <a:spcAft>
                <a:spcPts val="0"/>
              </a:spcAft>
              <a:buSzPct val="100000"/>
              <a:buChar char="○"/>
            </a:pPr>
            <a:r>
              <a:rPr lang="en-GB"/>
              <a:t>Formatting &amp; Resizing</a:t>
            </a:r>
          </a:p>
          <a:p>
            <a:pPr marL="914400" lvl="1" indent="-297180" algn="just" rtl="0">
              <a:lnSpc>
                <a:spcPct val="150000"/>
              </a:lnSpc>
              <a:spcBef>
                <a:spcPts val="0"/>
              </a:spcBef>
              <a:spcAft>
                <a:spcPts val="0"/>
              </a:spcAft>
              <a:buSzPct val="100000"/>
              <a:buChar char="○"/>
            </a:pPr>
            <a:r>
              <a:rPr lang="en-GB"/>
              <a:t>Enhancement</a:t>
            </a:r>
          </a:p>
          <a:p>
            <a:pPr marL="914400" lvl="1" indent="-297180" algn="just" rtl="0">
              <a:lnSpc>
                <a:spcPct val="150000"/>
              </a:lnSpc>
              <a:spcBef>
                <a:spcPts val="0"/>
              </a:spcBef>
              <a:spcAft>
                <a:spcPts val="0"/>
              </a:spcAft>
              <a:buSzPct val="100000"/>
              <a:buChar char="○"/>
            </a:pPr>
            <a:r>
              <a:rPr lang="en-GB"/>
              <a:t>Region of Interest (ROI) Extraction</a:t>
            </a:r>
          </a:p>
          <a:p>
            <a:pPr marL="914400" lvl="1" indent="-297180" algn="just" rtl="0">
              <a:lnSpc>
                <a:spcPct val="150000"/>
              </a:lnSpc>
              <a:spcBef>
                <a:spcPts val="0"/>
              </a:spcBef>
              <a:spcAft>
                <a:spcPts val="0"/>
              </a:spcAft>
              <a:buSzPct val="100000"/>
              <a:buChar char="○"/>
            </a:pPr>
            <a:r>
              <a:rPr lang="en-GB"/>
              <a:t>Data balancing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a:t>
            </a:r>
          </a:p>
        </p:txBody>
      </p:sp>
      <p:pic>
        <p:nvPicPr>
          <p:cNvPr id="85" name="Google Shape;85;p18"/>
          <p:cNvPicPr preferRelativeResize="0"/>
          <p:nvPr/>
        </p:nvPicPr>
        <p:blipFill>
          <a:blip r:embed="rId3"/>
          <a:stretch>
            <a:fillRect/>
          </a:stretch>
        </p:blipFill>
        <p:spPr>
          <a:xfrm>
            <a:off x="2971800" y="1102500"/>
            <a:ext cx="3394440" cy="404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a:t>
            </a: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model was developed using a Decision Tree and XG Boosting techniques. </a:t>
            </a:r>
          </a:p>
          <a:p>
            <a:pPr marL="457200" lvl="0" indent="-342900" algn="just" rtl="0">
              <a:spcBef>
                <a:spcPts val="0"/>
              </a:spcBef>
              <a:spcAft>
                <a:spcPts val="0"/>
              </a:spcAft>
              <a:buSzPts val="1800"/>
              <a:buChar char="●"/>
            </a:pPr>
            <a:r>
              <a:rPr lang="en-GB"/>
              <a:t>In the following step, the proposed model was tested against the test dataset.</a:t>
            </a:r>
          </a:p>
          <a:p>
            <a:pPr marL="457200" lvl="0" indent="0" algn="just" rtl="0">
              <a:spcBef>
                <a:spcPts val="1200"/>
              </a:spcBef>
              <a:spcAft>
                <a:spcPts val="1200"/>
              </a:spcAft>
              <a:buNone/>
            </a:pPr>
            <a:endParaRPr lang="en-GB"/>
          </a:p>
        </p:txBody>
      </p:sp>
      <p:graphicFrame>
        <p:nvGraphicFramePr>
          <p:cNvPr id="92" name="Google Shape;92;p19"/>
          <p:cNvGraphicFramePr/>
          <p:nvPr/>
        </p:nvGraphicFramePr>
        <p:xfrm>
          <a:off x="1801413" y="2197100"/>
          <a:ext cx="5541175" cy="3000000"/>
        </p:xfrm>
        <a:graphic>
          <a:graphicData uri="http://schemas.openxmlformats.org/drawingml/2006/table">
            <a:tbl>
              <a:tblPr>
                <a:noFill/>
                <a:tableStyleId>{F8F7C48B-F403-48D0-BD1C-564EA4F28D9B}</a:tableStyleId>
              </a:tblPr>
              <a:tblGrid>
                <a:gridCol w="5541175">
                  <a:extLst>
                    <a:ext uri="{9D8B030D-6E8A-4147-A177-3AD203B41FA5}">
                      <a16:colId xmlns:a16="http://schemas.microsoft.com/office/drawing/2014/main" val="20000"/>
                    </a:ext>
                  </a:extLst>
                </a:gridCol>
              </a:tblGrid>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1 Start</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0"/>
                  </a:ext>
                </a:extLst>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 Input Oral Cancer Data from Data Cloud</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1"/>
                  </a:ext>
                </a:extLst>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3 Pre-process Oral Cancer data</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2"/>
                  </a:ext>
                </a:extLst>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4 Load Data</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3"/>
                  </a:ext>
                </a:extLst>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5 Load Customized Model</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4"/>
                  </a:ext>
                </a:extLst>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6 Prediction of Oral Cancer using Machine Learning Learning (AlexNet)</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5"/>
                  </a:ext>
                </a:extLst>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7 Training Phase</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6"/>
                  </a:ext>
                </a:extLst>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8 Image Testing Phase</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7"/>
                  </a:ext>
                </a:extLst>
              </a:tr>
              <a:tr h="403550">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9 Compute the Performance and Accuracy of the proposed</a:t>
                      </a:r>
                      <a:endParaRPr sz="1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model by using the Performance Matrix</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8"/>
                  </a:ext>
                </a:extLst>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10 Finish</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2113</Words>
  <Application>Microsoft Office PowerPoint</Application>
  <PresentationFormat>On-screen Show (16:9)</PresentationFormat>
  <Paragraphs>105</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Histopathologic Oral Cancer Detection using  Decision Tree and  XG Boosting</vt:lpstr>
      <vt:lpstr>Vineeth Reddy Maadugula - 700742040 Preetham Reddy Kesireddy - 70074129 Azargani - 700726234 Alekhya Bhimireddy - 700724917</vt:lpstr>
      <vt:lpstr>  Roles and Responsibilties  Description:  Identifying bench mark dataset. Gathering datasets and choosing the most relevant dataset from the internet according to our requirement. Implementing various techniques for the dataset and to find the accuracy.  Person Assigned : Preetham Kesireddy  Description:  Loading the data i.e resizing the data which we have taken from data set to respective input size based on the models we used to train them. Image Data Visualization is done.  Person Assigned: Vineeth Reddy Maadgula  Description: Implement XG Boosting algorithm and Decision Tree algorithm  for the given dataset and find the accuracy. Model evaluation and Documentation is done.  Person Assigned : Azargani and Alekhya Bhimireddy</vt:lpstr>
      <vt:lpstr>Significance  </vt:lpstr>
      <vt:lpstr>Introduction </vt:lpstr>
      <vt:lpstr>Datasets</vt:lpstr>
      <vt:lpstr> Data Preparation  </vt:lpstr>
      <vt:lpstr>Methodology</vt:lpstr>
      <vt:lpstr>Modeling</vt:lpstr>
      <vt:lpstr>XG Boosting</vt:lpstr>
      <vt:lpstr>Decision Tree</vt:lpstr>
      <vt:lpstr> Validation Method  </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Histopathologic Oral Cancer Detection using  Decision Tree and  XG Boosting</dc:title>
  <dc:creator>AZAR GANI</dc:creator>
  <cp:lastModifiedBy>AZAR GANI</cp:lastModifiedBy>
  <cp:revision>2</cp:revision>
  <dcterms:created xsi:type="dcterms:W3CDTF">2022-12-06T03:15:56Z</dcterms:created>
  <dcterms:modified xsi:type="dcterms:W3CDTF">2022-12-06T03:21:08Z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692562C0A71842FEAEC0E2D18C5D5674</vt:lpwstr>
  </property>
  <property fmtid="{D5CDD505-2E9C-101B-9397-08002B2CF9AE}" pid="3" name="KSOProductBuildVer">
    <vt:lpwstr>1033-11.2.0.11417</vt:lpwstr>
  </property>
</Properties>
</file>