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notesSlides/notesSlide4.xml" ContentType="application/vnd.openxmlformats-officedocument.presentationml.notesSlide+xml"/>
  <Override PartName="/ppt/tags/tag2.xml" ContentType="application/vnd.openxmlformats-officedocument.presentationml.tags+xml"/>
  <Override PartName="/ppt/notesSlides/notesSlide5.xml" ContentType="application/vnd.openxmlformats-officedocument.presentationml.notesSlide+xml"/>
  <Override PartName="/ppt/tags/tag3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7" r:id="rId1"/>
  </p:sldMasterIdLst>
  <p:notesMasterIdLst>
    <p:notesMasterId r:id="rId14"/>
  </p:notesMasterIdLst>
  <p:handoutMasterIdLst>
    <p:handoutMasterId r:id="rId15"/>
  </p:handoutMasterIdLst>
  <p:sldIdLst>
    <p:sldId id="353" r:id="rId2"/>
    <p:sldId id="352" r:id="rId3"/>
    <p:sldId id="341" r:id="rId4"/>
    <p:sldId id="259" r:id="rId5"/>
    <p:sldId id="260" r:id="rId6"/>
    <p:sldId id="262" r:id="rId7"/>
    <p:sldId id="263" r:id="rId8"/>
    <p:sldId id="264" r:id="rId9"/>
    <p:sldId id="344" r:id="rId10"/>
    <p:sldId id="346" r:id="rId11"/>
    <p:sldId id="350" r:id="rId12"/>
    <p:sldId id="348" r:id="rId13"/>
  </p:sldIdLst>
  <p:sldSz cx="9144000" cy="5143500" type="screen16x9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342900" algn="l" rtl="0" fontAlgn="base">
      <a:spcBef>
        <a:spcPct val="0"/>
      </a:spcBef>
      <a:spcAft>
        <a:spcPct val="0"/>
      </a:spcAft>
      <a:defRPr sz="1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685800" algn="l" rtl="0" fontAlgn="base">
      <a:spcBef>
        <a:spcPct val="0"/>
      </a:spcBef>
      <a:spcAft>
        <a:spcPct val="0"/>
      </a:spcAft>
      <a:defRPr sz="1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028700" algn="l" rtl="0" fontAlgn="base">
      <a:spcBef>
        <a:spcPct val="0"/>
      </a:spcBef>
      <a:spcAft>
        <a:spcPct val="0"/>
      </a:spcAft>
      <a:defRPr sz="1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371600" algn="l" rtl="0" fontAlgn="base">
      <a:spcBef>
        <a:spcPct val="0"/>
      </a:spcBef>
      <a:spcAft>
        <a:spcPct val="0"/>
      </a:spcAft>
      <a:defRPr sz="1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1714500" algn="l" defTabSz="685800" rtl="0" eaLnBrk="1" latinLnBrk="0" hangingPunct="1">
      <a:defRPr sz="18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057400" algn="l" defTabSz="685800" rtl="0" eaLnBrk="1" latinLnBrk="0" hangingPunct="1">
      <a:defRPr sz="18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2400300" algn="l" defTabSz="685800" rtl="0" eaLnBrk="1" latinLnBrk="0" hangingPunct="1">
      <a:defRPr sz="18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2743200" algn="l" defTabSz="685800" rtl="0" eaLnBrk="1" latinLnBrk="0" hangingPunct="1">
      <a:defRPr sz="18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620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A6876"/>
    <a:srgbClr val="9A3D00"/>
    <a:srgbClr val="386572"/>
    <a:srgbClr val="64B4CD"/>
    <a:srgbClr val="24445A"/>
    <a:srgbClr val="1C3445"/>
    <a:srgbClr val="CCFFCC"/>
    <a:srgbClr val="CCFFFF"/>
    <a:srgbClr val="FF6699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000" autoAdjust="0"/>
    <p:restoredTop sz="94617" autoAdjust="0"/>
  </p:normalViewPr>
  <p:slideViewPr>
    <p:cSldViewPr>
      <p:cViewPr varScale="1">
        <p:scale>
          <a:sx n="118" d="100"/>
          <a:sy n="118" d="100"/>
        </p:scale>
        <p:origin x="1184" y="184"/>
      </p:cViewPr>
      <p:guideLst>
        <p:guide orient="horz" pos="2160"/>
        <p:guide pos="3840"/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78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mie C" userId="18363fe8c2bc5cc3" providerId="LiveId" clId="{13469124-B1BA-4FDA-851A-39FFFBF6173A}"/>
    <pc:docChg chg="custSel modSld">
      <pc:chgData name="Jamie C" userId="18363fe8c2bc5cc3" providerId="LiveId" clId="{13469124-B1BA-4FDA-851A-39FFFBF6173A}" dt="2018-03-01T14:42:26.743" v="88" actId="20577"/>
      <pc:docMkLst>
        <pc:docMk/>
      </pc:docMkLst>
      <pc:sldChg chg="modSp">
        <pc:chgData name="Jamie C" userId="18363fe8c2bc5cc3" providerId="LiveId" clId="{13469124-B1BA-4FDA-851A-39FFFBF6173A}" dt="2018-03-01T14:34:41.230" v="13" actId="20577"/>
        <pc:sldMkLst>
          <pc:docMk/>
          <pc:sldMk cId="2395626932" sldId="259"/>
        </pc:sldMkLst>
        <pc:spChg chg="mod">
          <ac:chgData name="Jamie C" userId="18363fe8c2bc5cc3" providerId="LiveId" clId="{13469124-B1BA-4FDA-851A-39FFFBF6173A}" dt="2018-03-01T14:34:41.230" v="13" actId="20577"/>
          <ac:spMkLst>
            <pc:docMk/>
            <pc:sldMk cId="2395626932" sldId="259"/>
            <ac:spMk id="44035" creationId="{00000000-0000-0000-0000-000000000000}"/>
          </ac:spMkLst>
        </pc:spChg>
      </pc:sldChg>
      <pc:sldChg chg="modSp">
        <pc:chgData name="Jamie C" userId="18363fe8c2bc5cc3" providerId="LiveId" clId="{13469124-B1BA-4FDA-851A-39FFFBF6173A}" dt="2018-03-01T14:36:05.129" v="19" actId="20577"/>
        <pc:sldMkLst>
          <pc:docMk/>
          <pc:sldMk cId="2061636526" sldId="260"/>
        </pc:sldMkLst>
        <pc:spChg chg="mod">
          <ac:chgData name="Jamie C" userId="18363fe8c2bc5cc3" providerId="LiveId" clId="{13469124-B1BA-4FDA-851A-39FFFBF6173A}" dt="2018-03-01T14:35:49.123" v="15" actId="20577"/>
          <ac:spMkLst>
            <pc:docMk/>
            <pc:sldMk cId="2061636526" sldId="260"/>
            <ac:spMk id="16389" creationId="{00000000-0000-0000-0000-000000000000}"/>
          </ac:spMkLst>
        </pc:spChg>
        <pc:spChg chg="mod">
          <ac:chgData name="Jamie C" userId="18363fe8c2bc5cc3" providerId="LiveId" clId="{13469124-B1BA-4FDA-851A-39FFFBF6173A}" dt="2018-03-01T14:36:05.129" v="19" actId="20577"/>
          <ac:spMkLst>
            <pc:docMk/>
            <pc:sldMk cId="2061636526" sldId="260"/>
            <ac:spMk id="45082" creationId="{00000000-0000-0000-0000-000000000000}"/>
          </ac:spMkLst>
        </pc:spChg>
      </pc:sldChg>
      <pc:sldChg chg="modSp">
        <pc:chgData name="Jamie C" userId="18363fe8c2bc5cc3" providerId="LiveId" clId="{13469124-B1BA-4FDA-851A-39FFFBF6173A}" dt="2018-03-01T14:37:38.875" v="53" actId="20577"/>
        <pc:sldMkLst>
          <pc:docMk/>
          <pc:sldMk cId="267332710" sldId="262"/>
        </pc:sldMkLst>
        <pc:spChg chg="mod">
          <ac:chgData name="Jamie C" userId="18363fe8c2bc5cc3" providerId="LiveId" clId="{13469124-B1BA-4FDA-851A-39FFFBF6173A}" dt="2018-03-01T14:36:31.490" v="27" actId="20577"/>
          <ac:spMkLst>
            <pc:docMk/>
            <pc:sldMk cId="267332710" sldId="262"/>
            <ac:spMk id="1029" creationId="{00000000-0000-0000-0000-000000000000}"/>
          </ac:spMkLst>
        </pc:spChg>
        <pc:spChg chg="mod">
          <ac:chgData name="Jamie C" userId="18363fe8c2bc5cc3" providerId="LiveId" clId="{13469124-B1BA-4FDA-851A-39FFFBF6173A}" dt="2018-03-01T14:37:38.875" v="53" actId="20577"/>
          <ac:spMkLst>
            <pc:docMk/>
            <pc:sldMk cId="267332710" sldId="262"/>
            <ac:spMk id="1036" creationId="{00000000-0000-0000-0000-000000000000}"/>
          </ac:spMkLst>
        </pc:spChg>
      </pc:sldChg>
      <pc:sldChg chg="modSp">
        <pc:chgData name="Jamie C" userId="18363fe8c2bc5cc3" providerId="LiveId" clId="{13469124-B1BA-4FDA-851A-39FFFBF6173A}" dt="2018-03-01T14:38:40.443" v="57" actId="20577"/>
        <pc:sldMkLst>
          <pc:docMk/>
          <pc:sldMk cId="4140114557" sldId="264"/>
        </pc:sldMkLst>
        <pc:spChg chg="mod">
          <ac:chgData name="Jamie C" userId="18363fe8c2bc5cc3" providerId="LiveId" clId="{13469124-B1BA-4FDA-851A-39FFFBF6173A}" dt="2018-03-01T14:38:40.443" v="57" actId="20577"/>
          <ac:spMkLst>
            <pc:docMk/>
            <pc:sldMk cId="4140114557" sldId="264"/>
            <ac:spMk id="2062" creationId="{00000000-0000-0000-0000-000000000000}"/>
          </ac:spMkLst>
        </pc:spChg>
      </pc:sldChg>
      <pc:sldChg chg="modSp">
        <pc:chgData name="Jamie C" userId="18363fe8c2bc5cc3" providerId="LiveId" clId="{13469124-B1BA-4FDA-851A-39FFFBF6173A}" dt="2018-03-01T14:36:59.622" v="41" actId="20577"/>
        <pc:sldMkLst>
          <pc:docMk/>
          <pc:sldMk cId="3263840148" sldId="341"/>
        </pc:sldMkLst>
        <pc:spChg chg="mod">
          <ac:chgData name="Jamie C" userId="18363fe8c2bc5cc3" providerId="LiveId" clId="{13469124-B1BA-4FDA-851A-39FFFBF6173A}" dt="2018-03-01T14:36:59.622" v="41" actId="20577"/>
          <ac:spMkLst>
            <pc:docMk/>
            <pc:sldMk cId="3263840148" sldId="341"/>
            <ac:spMk id="6" creationId="{5DB1BB04-B820-1440-A96D-4873AA01D113}"/>
          </ac:spMkLst>
        </pc:spChg>
      </pc:sldChg>
      <pc:sldChg chg="modSp">
        <pc:chgData name="Jamie C" userId="18363fe8c2bc5cc3" providerId="LiveId" clId="{13469124-B1BA-4FDA-851A-39FFFBF6173A}" dt="2018-03-01T14:38:58.971" v="65" actId="20577"/>
        <pc:sldMkLst>
          <pc:docMk/>
          <pc:sldMk cId="2140680287" sldId="344"/>
        </pc:sldMkLst>
        <pc:spChg chg="mod">
          <ac:chgData name="Jamie C" userId="18363fe8c2bc5cc3" providerId="LiveId" clId="{13469124-B1BA-4FDA-851A-39FFFBF6173A}" dt="2018-03-01T14:38:58.971" v="65" actId="20577"/>
          <ac:spMkLst>
            <pc:docMk/>
            <pc:sldMk cId="2140680287" sldId="344"/>
            <ac:spMk id="2" creationId="{92E926B1-0E59-8545-B9D8-684E33FEC5EF}"/>
          </ac:spMkLst>
        </pc:spChg>
      </pc:sldChg>
      <pc:sldChg chg="modSp">
        <pc:chgData name="Jamie C" userId="18363fe8c2bc5cc3" providerId="LiveId" clId="{13469124-B1BA-4FDA-851A-39FFFBF6173A}" dt="2018-03-01T14:41:06.327" v="78" actId="20577"/>
        <pc:sldMkLst>
          <pc:docMk/>
          <pc:sldMk cId="2103854613" sldId="346"/>
        </pc:sldMkLst>
        <pc:spChg chg="mod">
          <ac:chgData name="Jamie C" userId="18363fe8c2bc5cc3" providerId="LiveId" clId="{13469124-B1BA-4FDA-851A-39FFFBF6173A}" dt="2018-03-01T14:39:46.798" v="69" actId="20577"/>
          <ac:spMkLst>
            <pc:docMk/>
            <pc:sldMk cId="2103854613" sldId="346"/>
            <ac:spMk id="10245" creationId="{F94A13DF-0CCF-0A4C-BF8F-742BEEF337F9}"/>
          </ac:spMkLst>
        </pc:spChg>
        <pc:spChg chg="mod">
          <ac:chgData name="Jamie C" userId="18363fe8c2bc5cc3" providerId="LiveId" clId="{13469124-B1BA-4FDA-851A-39FFFBF6173A}" dt="2018-03-01T14:39:59.520" v="70" actId="20577"/>
          <ac:spMkLst>
            <pc:docMk/>
            <pc:sldMk cId="2103854613" sldId="346"/>
            <ac:spMk id="10246" creationId="{69306FA1-9106-D94D-B13F-3931E65F06A2}"/>
          </ac:spMkLst>
        </pc:spChg>
        <pc:spChg chg="mod">
          <ac:chgData name="Jamie C" userId="18363fe8c2bc5cc3" providerId="LiveId" clId="{13469124-B1BA-4FDA-851A-39FFFBF6173A}" dt="2018-03-01T14:40:55.850" v="76" actId="1076"/>
          <ac:spMkLst>
            <pc:docMk/>
            <pc:sldMk cId="2103854613" sldId="346"/>
            <ac:spMk id="66565" creationId="{E4F8C540-B515-0E4E-A7A0-484F64D0C40C}"/>
          </ac:spMkLst>
        </pc:spChg>
        <pc:spChg chg="mod">
          <ac:chgData name="Jamie C" userId="18363fe8c2bc5cc3" providerId="LiveId" clId="{13469124-B1BA-4FDA-851A-39FFFBF6173A}" dt="2018-03-01T14:41:06.327" v="78" actId="20577"/>
          <ac:spMkLst>
            <pc:docMk/>
            <pc:sldMk cId="2103854613" sldId="346"/>
            <ac:spMk id="66567" creationId="{A8291C9C-6C9C-1041-8584-FE78A69165C0}"/>
          </ac:spMkLst>
        </pc:spChg>
      </pc:sldChg>
      <pc:sldChg chg="modSp">
        <pc:chgData name="Jamie C" userId="18363fe8c2bc5cc3" providerId="LiveId" clId="{13469124-B1BA-4FDA-851A-39FFFBF6173A}" dt="2018-03-01T14:42:26.743" v="88" actId="20577"/>
        <pc:sldMkLst>
          <pc:docMk/>
          <pc:sldMk cId="807984604" sldId="348"/>
        </pc:sldMkLst>
        <pc:spChg chg="mod">
          <ac:chgData name="Jamie C" userId="18363fe8c2bc5cc3" providerId="LiveId" clId="{13469124-B1BA-4FDA-851A-39FFFBF6173A}" dt="2018-03-01T14:42:26.743" v="88" actId="20577"/>
          <ac:spMkLst>
            <pc:docMk/>
            <pc:sldMk cId="807984604" sldId="348"/>
            <ac:spMk id="4" creationId="{8350FC75-623F-1847-8D95-4345B3186DE8}"/>
          </ac:spMkLst>
        </pc:spChg>
      </pc:sldChg>
      <pc:sldChg chg="modSp">
        <pc:chgData name="Jamie C" userId="18363fe8c2bc5cc3" providerId="LiveId" clId="{13469124-B1BA-4FDA-851A-39FFFBF6173A}" dt="2018-03-01T14:41:39.511" v="82" actId="20577"/>
        <pc:sldMkLst>
          <pc:docMk/>
          <pc:sldMk cId="108090298" sldId="350"/>
        </pc:sldMkLst>
        <pc:spChg chg="mod">
          <ac:chgData name="Jamie C" userId="18363fe8c2bc5cc3" providerId="LiveId" clId="{13469124-B1BA-4FDA-851A-39FFFBF6173A}" dt="2018-03-01T14:41:22.615" v="80" actId="20577"/>
          <ac:spMkLst>
            <pc:docMk/>
            <pc:sldMk cId="108090298" sldId="350"/>
            <ac:spMk id="335" creationId="{00000000-0000-0000-0000-000000000000}"/>
          </ac:spMkLst>
        </pc:spChg>
        <pc:spChg chg="mod">
          <ac:chgData name="Jamie C" userId="18363fe8c2bc5cc3" providerId="LiveId" clId="{13469124-B1BA-4FDA-851A-39FFFBF6173A}" dt="2018-03-01T14:41:39.511" v="82" actId="20577"/>
          <ac:spMkLst>
            <pc:docMk/>
            <pc:sldMk cId="108090298" sldId="350"/>
            <ac:spMk id="346" creationId="{00000000-0000-0000-0000-000000000000}"/>
          </ac:spMkLst>
        </pc:spChg>
      </pc:sldChg>
      <pc:sldChg chg="modSp">
        <pc:chgData name="Jamie C" userId="18363fe8c2bc5cc3" providerId="LiveId" clId="{13469124-B1BA-4FDA-851A-39FFFBF6173A}" dt="2018-03-01T14:32:45.793" v="1" actId="20577"/>
        <pc:sldMkLst>
          <pc:docMk/>
          <pc:sldMk cId="2846611384" sldId="353"/>
        </pc:sldMkLst>
        <pc:spChg chg="mod">
          <ac:chgData name="Jamie C" userId="18363fe8c2bc5cc3" providerId="LiveId" clId="{13469124-B1BA-4FDA-851A-39FFFBF6173A}" dt="2018-03-01T14:32:45.793" v="1" actId="20577"/>
          <ac:spMkLst>
            <pc:docMk/>
            <pc:sldMk cId="2846611384" sldId="353"/>
            <ac:spMk id="5" creationId="{00000000-0000-0000-0000-000000000000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504F5D-E38D-3641-802A-EEE0508E3D0C}" type="datetimeFigureOut">
              <a:rPr lang="en-US" smtClean="0"/>
              <a:t>3/14/18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022AA6-882D-2647-96D1-C2161CDF29E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8022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86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B04B643-C74C-455E-AFCB-1138D85C2B9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3927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342900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685800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028700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371600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04B643-C74C-455E-AFCB-1138D85C2B9E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8399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04B643-C74C-455E-AFCB-1138D85C2B9E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4544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27" name="Shape 3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684935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End Video Here.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04B643-C74C-455E-AFCB-1138D85C2B9E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970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04B643-C74C-455E-AFCB-1138D85C2B9E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790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04B643-C74C-455E-AFCB-1138D85C2B9E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0859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04B643-C74C-455E-AFCB-1138D85C2B9E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262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04B643-C74C-455E-AFCB-1138D85C2B9E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269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04B643-C74C-455E-AFCB-1138D85C2B9E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4187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04B643-C74C-455E-AFCB-1138D85C2B9E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3182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04B643-C74C-455E-AFCB-1138D85C2B9E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8122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04B643-C74C-455E-AFCB-1138D85C2B9E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200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43000" y="701918"/>
            <a:ext cx="6858000" cy="1790700"/>
          </a:xfrm>
        </p:spPr>
        <p:txBody>
          <a:bodyPr anchor="b">
            <a:normAutofit/>
          </a:bodyPr>
          <a:lstStyle>
            <a:lvl1pPr algn="ctr">
              <a:defRPr sz="3800" b="1" baseline="0">
                <a:solidFill>
                  <a:srgbClr val="00759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Lecture Title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2387700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Lesson Title Goes Here</a:t>
            </a:r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1143000" y="2764963"/>
            <a:ext cx="6858000" cy="369277"/>
          </a:xfrm>
          <a:prstGeom prst="rect">
            <a:avLst/>
          </a:prstGeom>
        </p:spPr>
        <p:txBody>
          <a:bodyPr vert="horz" lIns="68580" tIns="34290" rIns="68580" bIns="3429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+mn-lt"/>
                <a:ea typeface="Lato Medium" charset="0"/>
                <a:cs typeface="Arial" panose="020B0604020202020204" pitchFamily="34" charset="0"/>
              </a:rPr>
              <a:t>UNIVERSITY OF ILLINOIS AT URBANA-CHAMPAIGN</a:t>
            </a:r>
          </a:p>
        </p:txBody>
      </p:sp>
    </p:spTree>
    <p:extLst>
      <p:ext uri="{BB962C8B-B14F-4D97-AF65-F5344CB8AC3E}">
        <p14:creationId xmlns:p14="http://schemas.microsoft.com/office/powerpoint/2010/main" val="1542414835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  <a:lvl2pPr>
              <a:defRPr>
                <a:latin typeface="+mn-lt"/>
                <a:cs typeface="Arial" panose="020B0604020202020204" pitchFamily="34" charset="0"/>
              </a:defRPr>
            </a:lvl2pPr>
            <a:lvl3pPr>
              <a:defRPr>
                <a:latin typeface="+mn-lt"/>
                <a:cs typeface="Arial" panose="020B0604020202020204" pitchFamily="34" charset="0"/>
              </a:defRPr>
            </a:lvl3pPr>
            <a:lvl4pPr>
              <a:defRPr>
                <a:latin typeface="+mn-lt"/>
                <a:cs typeface="Arial" panose="020B0604020202020204" pitchFamily="34" charset="0"/>
              </a:defRPr>
            </a:lvl4pPr>
            <a:lvl5pPr>
              <a:defRPr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F4DBFEE6-17A2-394D-89AD-0C1974AEF378}" type="datetime1">
              <a:rPr lang="en-US" smtClean="0"/>
              <a:t>3/14/18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it-IT"/>
              <a:t>L.V.Kale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911538B-28AD-4B8F-9377-02FC4F0157F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004814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9"/>
          </a:xfrm>
        </p:spPr>
        <p:txBody>
          <a:bodyPr vert="eaVert"/>
          <a:lstStyle>
            <a:lvl1pPr>
              <a:defRPr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273844"/>
            <a:ext cx="5800725" cy="4358879"/>
          </a:xfrm>
        </p:spPr>
        <p:txBody>
          <a:bodyPr vert="eaVert"/>
          <a:lstStyle>
            <a:lvl1pPr>
              <a:defRPr b="0">
                <a:latin typeface="+mn-lt"/>
                <a:cs typeface="Arial" panose="020B0604020202020204" pitchFamily="34" charset="0"/>
              </a:defRPr>
            </a:lvl1pPr>
            <a:lvl2pPr>
              <a:defRPr b="0">
                <a:latin typeface="+mn-lt"/>
                <a:cs typeface="Arial" panose="020B0604020202020204" pitchFamily="34" charset="0"/>
              </a:defRPr>
            </a:lvl2pPr>
            <a:lvl3pPr>
              <a:defRPr b="0">
                <a:latin typeface="+mn-lt"/>
                <a:cs typeface="Arial" panose="020B0604020202020204" pitchFamily="34" charset="0"/>
              </a:defRPr>
            </a:lvl3pPr>
            <a:lvl4pPr>
              <a:defRPr b="0">
                <a:latin typeface="+mn-lt"/>
                <a:cs typeface="Arial" panose="020B0604020202020204" pitchFamily="34" charset="0"/>
              </a:defRPr>
            </a:lvl4pPr>
            <a:lvl5pPr>
              <a:defRPr b="0"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>
                <a:latin typeface="+mn-lt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FC1AAC04-EDDD-864D-AA33-93EE8E605A91}" type="datetime1">
              <a:rPr lang="en-US" smtClean="0"/>
              <a:t>3/14/18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>
                <a:latin typeface="+mn-lt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it-IT"/>
              <a:t>L.V.Kale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+mn-lt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CBE07E28-94A6-4B68-AD3A-4EC40AD6B33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539379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E27D71A-C6AB-614F-996E-85F778F9CE7D}" type="datetime1">
              <a:rPr lang="en-US" smtClean="0"/>
              <a:t>3/14/18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L.V.Kale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6557ED-B28C-4E0E-B69D-3B43209DE75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4B7C39B-BD3C-8F40-9617-CBB082816587}" type="datetime1">
              <a:rPr lang="en-US" smtClean="0"/>
              <a:t>3/14/18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L.V.Kale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6557ED-B28C-4E0E-B69D-3B43209DE75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91621"/>
            <a:ext cx="7886700" cy="574862"/>
          </a:xfrm>
        </p:spPr>
        <p:txBody>
          <a:bodyPr>
            <a:normAutofit/>
          </a:bodyPr>
          <a:lstStyle>
            <a:lvl1pPr>
              <a:defRPr sz="33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877421"/>
            <a:ext cx="7886700" cy="3755302"/>
          </a:xfrm>
        </p:spPr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  <a:lvl2pPr>
              <a:defRPr>
                <a:latin typeface="+mn-lt"/>
                <a:cs typeface="Arial" panose="020B0604020202020204" pitchFamily="34" charset="0"/>
              </a:defRPr>
            </a:lvl2pPr>
            <a:lvl3pPr>
              <a:defRPr>
                <a:latin typeface="+mn-lt"/>
                <a:cs typeface="Arial" panose="020B0604020202020204" pitchFamily="34" charset="0"/>
              </a:defRPr>
            </a:lvl3pPr>
            <a:lvl4pPr>
              <a:defRPr>
                <a:latin typeface="+mn-lt"/>
                <a:cs typeface="Arial" panose="020B0604020202020204" pitchFamily="34" charset="0"/>
              </a:defRPr>
            </a:lvl4pPr>
            <a:lvl5pPr>
              <a:defRPr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3EA694C-B679-794E-B9EC-5A074547F3D7}" type="datetime1">
              <a:rPr lang="en-US" smtClean="0"/>
              <a:t>3/14/18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L.V.Kale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9F3CA-D42A-4F16-9502-7E916E4DA7F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028908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>
            <a:normAutofit/>
          </a:bodyPr>
          <a:lstStyle>
            <a:lvl1pPr>
              <a:defRPr sz="33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787B73C-DCEE-EC4D-9D6E-CB3C10F3B2BA}" type="datetime1">
              <a:rPr lang="en-US" smtClean="0"/>
              <a:t>3/14/18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it-IT"/>
              <a:t>L.V.Kale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C936F1F8-890D-4C48-8E24-C784EDDCDBB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478670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877421"/>
            <a:ext cx="3886200" cy="3755302"/>
          </a:xfrm>
        </p:spPr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  <a:lvl2pPr>
              <a:defRPr>
                <a:latin typeface="+mn-lt"/>
                <a:cs typeface="Arial" panose="020B0604020202020204" pitchFamily="34" charset="0"/>
              </a:defRPr>
            </a:lvl2pPr>
            <a:lvl3pPr>
              <a:defRPr>
                <a:latin typeface="+mn-lt"/>
                <a:cs typeface="Arial" panose="020B0604020202020204" pitchFamily="34" charset="0"/>
              </a:defRPr>
            </a:lvl3pPr>
            <a:lvl4pPr>
              <a:defRPr>
                <a:latin typeface="+mn-lt"/>
                <a:cs typeface="Arial" panose="020B0604020202020204" pitchFamily="34" charset="0"/>
              </a:defRPr>
            </a:lvl4pPr>
            <a:lvl5pPr>
              <a:defRPr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877421"/>
            <a:ext cx="3886200" cy="3755302"/>
          </a:xfrm>
        </p:spPr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  <a:lvl2pPr>
              <a:defRPr>
                <a:latin typeface="+mn-lt"/>
                <a:cs typeface="Arial" panose="020B0604020202020204" pitchFamily="34" charset="0"/>
              </a:defRPr>
            </a:lvl2pPr>
            <a:lvl3pPr>
              <a:defRPr>
                <a:latin typeface="+mn-lt"/>
                <a:cs typeface="Arial" panose="020B0604020202020204" pitchFamily="34" charset="0"/>
              </a:defRPr>
            </a:lvl3pPr>
            <a:lvl4pPr>
              <a:defRPr>
                <a:latin typeface="+mn-lt"/>
                <a:cs typeface="Arial" panose="020B0604020202020204" pitchFamily="34" charset="0"/>
              </a:defRPr>
            </a:lvl4pPr>
            <a:lvl5pPr>
              <a:defRPr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BA1B0A2-9B4A-DF41-9D71-84E170C771AB}" type="datetime1">
              <a:rPr lang="en-US" smtClean="0"/>
              <a:t>3/14/18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L.V.Kale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7C39AB-C319-403C-8545-69BA255C32C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03182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91623"/>
            <a:ext cx="7886700" cy="574861"/>
          </a:xfrm>
        </p:spPr>
        <p:txBody>
          <a:bodyPr/>
          <a:lstStyle>
            <a:lvl1pPr>
              <a:defRPr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1" y="877421"/>
            <a:ext cx="3868340" cy="617934"/>
          </a:xfrm>
        </p:spPr>
        <p:txBody>
          <a:bodyPr anchor="b"/>
          <a:lstStyle>
            <a:lvl1pPr marL="0" indent="0">
              <a:buNone/>
              <a:defRPr sz="1800" b="1">
                <a:latin typeface="+mn-lt"/>
                <a:cs typeface="Arial" panose="020B0604020202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495355"/>
            <a:ext cx="3868340" cy="3146893"/>
          </a:xfrm>
        </p:spPr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  <a:lvl2pPr>
              <a:defRPr>
                <a:latin typeface="+mn-lt"/>
                <a:cs typeface="Arial" panose="020B0604020202020204" pitchFamily="34" charset="0"/>
              </a:defRPr>
            </a:lvl2pPr>
            <a:lvl3pPr>
              <a:defRPr>
                <a:latin typeface="+mn-lt"/>
                <a:cs typeface="Arial" panose="020B0604020202020204" pitchFamily="34" charset="0"/>
              </a:defRPr>
            </a:lvl3pPr>
            <a:lvl4pPr>
              <a:defRPr>
                <a:latin typeface="+mn-lt"/>
                <a:cs typeface="Arial" panose="020B0604020202020204" pitchFamily="34" charset="0"/>
              </a:defRPr>
            </a:lvl4pPr>
            <a:lvl5pPr>
              <a:defRPr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877421"/>
            <a:ext cx="3887391" cy="617934"/>
          </a:xfrm>
        </p:spPr>
        <p:txBody>
          <a:bodyPr anchor="b"/>
          <a:lstStyle>
            <a:lvl1pPr marL="0" indent="0">
              <a:buNone/>
              <a:defRPr sz="1800" b="1">
                <a:latin typeface="+mn-lt"/>
                <a:cs typeface="Arial" panose="020B0604020202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495355"/>
            <a:ext cx="3887391" cy="3146893"/>
          </a:xfrm>
        </p:spPr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  <a:lvl2pPr>
              <a:defRPr>
                <a:latin typeface="+mn-lt"/>
                <a:cs typeface="Arial" panose="020B0604020202020204" pitchFamily="34" charset="0"/>
              </a:defRPr>
            </a:lvl2pPr>
            <a:lvl3pPr>
              <a:defRPr>
                <a:latin typeface="+mn-lt"/>
                <a:cs typeface="Arial" panose="020B0604020202020204" pitchFamily="34" charset="0"/>
              </a:defRPr>
            </a:lvl3pPr>
            <a:lvl4pPr>
              <a:defRPr>
                <a:latin typeface="+mn-lt"/>
                <a:cs typeface="Arial" panose="020B0604020202020204" pitchFamily="34" charset="0"/>
              </a:defRPr>
            </a:lvl4pPr>
            <a:lvl5pPr>
              <a:defRPr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FBB63BA-ED5A-C04A-8FB7-B83C64FA6069}" type="datetime1">
              <a:rPr lang="en-US" smtClean="0"/>
              <a:t>3/14/18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it-IT"/>
              <a:t>L.V.Kale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77590EB3-662D-402A-86F6-9B1E52ECB00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493181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7AFCF85B-6976-9F47-BD21-D0A52858215C}" type="datetime1">
              <a:rPr lang="en-US" smtClean="0"/>
              <a:t>3/14/18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it-IT"/>
              <a:t>L.V.Kale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AB45D6F5-C874-4283-99EA-D93D3B58E0B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492320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DCB89CD8-A885-664E-AF28-58138E345A26}" type="datetime1">
              <a:rPr lang="en-US" smtClean="0"/>
              <a:t>3/14/18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it-IT"/>
              <a:t>L.V.Kale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FFC72E0-3E7F-4709-B8DF-5EC8A0346E3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113761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1"/>
            <a:ext cx="4629150" cy="3655219"/>
          </a:xfrm>
        </p:spPr>
        <p:txBody>
          <a:bodyPr/>
          <a:lstStyle>
            <a:lvl1pPr>
              <a:defRPr sz="2400">
                <a:latin typeface="+mn-lt"/>
                <a:cs typeface="Arial" panose="020B0604020202020204" pitchFamily="34" charset="0"/>
              </a:defRPr>
            </a:lvl1pPr>
            <a:lvl2pPr>
              <a:defRPr sz="2100">
                <a:latin typeface="+mn-lt"/>
                <a:cs typeface="Arial" panose="020B0604020202020204" pitchFamily="34" charset="0"/>
              </a:defRPr>
            </a:lvl2pPr>
            <a:lvl3pPr>
              <a:defRPr sz="1800">
                <a:latin typeface="+mn-lt"/>
                <a:cs typeface="Arial" panose="020B0604020202020204" pitchFamily="34" charset="0"/>
              </a:defRPr>
            </a:lvl3pPr>
            <a:lvl4pPr>
              <a:defRPr sz="1500">
                <a:latin typeface="+mn-lt"/>
                <a:cs typeface="Arial" panose="020B0604020202020204" pitchFamily="34" charset="0"/>
              </a:defRPr>
            </a:lvl4pPr>
            <a:lvl5pPr>
              <a:defRPr sz="1500">
                <a:latin typeface="+mn-lt"/>
                <a:cs typeface="Arial" panose="020B0604020202020204" pitchFamily="34" charset="0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>
                <a:latin typeface="+mn-lt"/>
                <a:cs typeface="Arial" panose="020B0604020202020204" pitchFamily="34" charset="0"/>
              </a:defRPr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6B105918-D320-4A46-909D-EC7EDD8A67E0}" type="datetime1">
              <a:rPr lang="en-US" smtClean="0"/>
              <a:t>3/14/18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it-IT"/>
              <a:t>L.V.Kale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7372E52-CA3B-4B89-8AEC-1B69F92FAE92}" type="slidenum">
              <a:rPr lang="en-US" smtClean="0"/>
              <a:pPr>
                <a:defRPr/>
              </a:pPr>
              <a:t>‹#›</a:t>
            </a:fld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053219729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71"/>
            <a:ext cx="4629150" cy="3655219"/>
          </a:xfrm>
        </p:spPr>
        <p:txBody>
          <a:bodyPr/>
          <a:lstStyle>
            <a:lvl1pPr marL="0" indent="0">
              <a:buNone/>
              <a:defRPr sz="2400">
                <a:latin typeface="+mn-lt"/>
                <a:cs typeface="Arial" panose="020B0604020202020204" pitchFamily="34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>
                <a:latin typeface="+mn-lt"/>
                <a:cs typeface="Arial" panose="020B0604020202020204" pitchFamily="34" charset="0"/>
              </a:defRPr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9FF20C55-0A40-C245-858B-406CF8716010}" type="datetime1">
              <a:rPr lang="en-US" smtClean="0"/>
              <a:t>3/14/18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it-IT"/>
              <a:t>L.V.Kale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52ADF9DE-2389-48A4-BC7A-B4842B30633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261660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91622"/>
            <a:ext cx="7886700" cy="57486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877421"/>
            <a:ext cx="7886700" cy="375530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97575BB-5DE8-9342-85AF-F1DAFDE3F2E6}" type="datetime1">
              <a:rPr lang="en-US" smtClean="0"/>
              <a:t>3/14/18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it-IT" dirty="0" err="1"/>
              <a:t>L.V.Kale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46557ED-B28C-4E0E-B69D-3B43209DE75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513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  <p:sldLayoutId id="2147483732" r:id="rId13"/>
  </p:sldLayoutIdLst>
  <p:transition>
    <p:fade/>
  </p:transition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8.png"/><Relationship Id="rId4" Type="http://schemas.openxmlformats.org/officeDocument/2006/relationships/oleObject" Target="../embeddings/oleObject8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png"/><Relationship Id="rId5" Type="http://schemas.openxmlformats.org/officeDocument/2006/relationships/oleObject" Target="../embeddings/oleObject1.bin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.png"/><Relationship Id="rId4" Type="http://schemas.openxmlformats.org/officeDocument/2006/relationships/oleObject" Target="../embeddings/oleObject2.bin"/><Relationship Id="rId9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5.png"/><Relationship Id="rId4" Type="http://schemas.openxmlformats.org/officeDocument/2006/relationships/oleObject" Target="../embeddings/oleObject5.bin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Components of a Processor 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Switches, Gates, and Some History</a:t>
            </a:r>
          </a:p>
        </p:txBody>
      </p:sp>
      <p:sp>
        <p:nvSpPr>
          <p:cNvPr id="6" name="Footer Placeholder 1">
            <a:extLst>
              <a:ext uri="{FF2B5EF4-FFF2-40B4-BE49-F238E27FC236}">
                <a16:creationId xmlns:a16="http://schemas.microsoft.com/office/drawing/2014/main" id="{BB35C90A-95FA-094F-8F1B-5A72770A8A6A}"/>
              </a:ext>
            </a:extLst>
          </p:cNvPr>
          <p:cNvSpPr txBox="1">
            <a:spLocks/>
          </p:cNvSpPr>
          <p:nvPr/>
        </p:nvSpPr>
        <p:spPr>
          <a:xfrm>
            <a:off x="2466975" y="4781550"/>
            <a:ext cx="4210050" cy="27384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342900" algn="l" rtl="0" fontAlgn="base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685800" algn="l" rtl="0" fontAlgn="base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028700" algn="l" rtl="0" fontAlgn="base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371600" algn="l" rtl="0" fontAlgn="base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dirty="0">
                <a:solidFill>
                  <a:srgbClr val="888888"/>
                </a:solidFill>
                <a:latin typeface="+mn-lt"/>
              </a:rPr>
              <a:t>© 2018 L. V. Kale at the University of </a:t>
            </a:r>
            <a:r>
              <a:rPr lang="en-US" sz="1200">
                <a:solidFill>
                  <a:srgbClr val="888888"/>
                </a:solidFill>
                <a:latin typeface="+mn-lt"/>
              </a:rPr>
              <a:t>Illinois Urbana-Champaign</a:t>
            </a:r>
            <a:endParaRPr lang="en-US" sz="1200" dirty="0">
              <a:solidFill>
                <a:srgbClr val="888888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46611384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2">
            <a:extLst>
              <a:ext uri="{FF2B5EF4-FFF2-40B4-BE49-F238E27FC236}">
                <a16:creationId xmlns:a16="http://schemas.microsoft.com/office/drawing/2014/main" id="{F94A13DF-0CCF-0A4C-BF8F-742BEEF337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b="0" dirty="0">
                <a:solidFill>
                  <a:srgbClr val="3A6876"/>
                </a:solidFill>
              </a:rPr>
              <a:t>How About Some Memory?</a:t>
            </a:r>
          </a:p>
        </p:txBody>
      </p:sp>
      <p:sp>
        <p:nvSpPr>
          <p:cNvPr id="10246" name="Rectangle 3">
            <a:extLst>
              <a:ext uri="{FF2B5EF4-FFF2-40B4-BE49-F238E27FC236}">
                <a16:creationId xmlns:a16="http://schemas.microsoft.com/office/drawing/2014/main" id="{69306FA1-9106-D94D-B13F-3931E65F06A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Switches help us build memory</a:t>
            </a:r>
          </a:p>
          <a:p>
            <a:r>
              <a:rPr lang="en-US" altLang="en-US" dirty="0"/>
              <a:t>How can a circuit “remember” anything on its own?</a:t>
            </a:r>
          </a:p>
          <a:p>
            <a:pPr lvl="1"/>
            <a:r>
              <a:rPr lang="en-US" altLang="en-US" dirty="0"/>
              <a:t>After all, the values on the wires are always changing, as outputs are generated in response to inputs</a:t>
            </a:r>
          </a:p>
          <a:p>
            <a:r>
              <a:rPr lang="en-US" altLang="en-US" dirty="0"/>
              <a:t>The basic idea is feedback: we make a “loop” in the circuit, so the circuit outputs are inputs as well</a:t>
            </a:r>
          </a:p>
          <a:p>
            <a:endParaRPr lang="en-US" altLang="en-US" dirty="0"/>
          </a:p>
          <a:p>
            <a:endParaRPr lang="en-US" altLang="en-US" dirty="0"/>
          </a:p>
        </p:txBody>
      </p:sp>
      <p:graphicFrame>
        <p:nvGraphicFramePr>
          <p:cNvPr id="66564" name="Object 4">
            <a:extLst>
              <a:ext uri="{FF2B5EF4-FFF2-40B4-BE49-F238E27FC236}">
                <a16:creationId xmlns:a16="http://schemas.microsoft.com/office/drawing/2014/main" id="{E2EAD27B-9D3D-1443-B2B6-C48719B9E38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14650" y="2857501"/>
          <a:ext cx="1671638" cy="11072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name="Bitmap Image" r:id="rId4" imgW="1485900" imgH="984250" progId="Paint.Picture">
                  <p:embed/>
                </p:oleObj>
              </mc:Choice>
              <mc:Fallback>
                <p:oleObj name="Bitmap Image" r:id="rId4" imgW="1485900" imgH="984250" progId="Paint.Picture">
                  <p:embed/>
                  <p:pic>
                    <p:nvPicPr>
                      <p:cNvPr id="66564" name="Object 4">
                        <a:extLst>
                          <a:ext uri="{FF2B5EF4-FFF2-40B4-BE49-F238E27FC236}">
                            <a16:creationId xmlns:a16="http://schemas.microsoft.com/office/drawing/2014/main" id="{E2EAD27B-9D3D-1443-B2B6-C48719B9E38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4650" y="2857501"/>
                        <a:ext cx="1671638" cy="11072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25400">
                            <a:solidFill>
                              <a:schemeClr val="accent2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65" name="Text Box 5">
            <a:extLst>
              <a:ext uri="{FF2B5EF4-FFF2-40B4-BE49-F238E27FC236}">
                <a16:creationId xmlns:a16="http://schemas.microsoft.com/office/drawing/2014/main" id="{E4F8C540-B515-0E4E-A7A0-484F64D0C4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2755072"/>
            <a:ext cx="2057400" cy="1038746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 dirty="0">
                <a:latin typeface="+mn-lt"/>
              </a:rPr>
              <a:t>When S and R are 0, Q is “stable”: whatever it was, it stays in that state</a:t>
            </a:r>
          </a:p>
          <a:p>
            <a:pPr>
              <a:spcBef>
                <a:spcPct val="50000"/>
              </a:spcBef>
            </a:pPr>
            <a:r>
              <a:rPr lang="en-US" altLang="en-US" sz="1400" dirty="0">
                <a:latin typeface="+mn-lt"/>
              </a:rPr>
              <a:t>Ergo: memory</a:t>
            </a:r>
          </a:p>
        </p:txBody>
      </p:sp>
      <p:sp>
        <p:nvSpPr>
          <p:cNvPr id="66566" name="Text Box 6">
            <a:extLst>
              <a:ext uri="{FF2B5EF4-FFF2-40B4-BE49-F238E27FC236}">
                <a16:creationId xmlns:a16="http://schemas.microsoft.com/office/drawing/2014/main" id="{3E25CF90-EEE7-4044-9FB9-52B10A985E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6288" y="3904116"/>
            <a:ext cx="3200400" cy="607859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 dirty="0">
                <a:latin typeface="+mn-lt"/>
              </a:rPr>
              <a:t>When S is 1 and R is 0, Q becomes 1</a:t>
            </a:r>
          </a:p>
          <a:p>
            <a:pPr>
              <a:spcBef>
                <a:spcPct val="50000"/>
              </a:spcBef>
            </a:pPr>
            <a:r>
              <a:rPr lang="en-US" altLang="en-US" sz="1400" dirty="0">
                <a:latin typeface="+mn-lt"/>
              </a:rPr>
              <a:t>When R is 1 and S is 0, Q becomes 0</a:t>
            </a:r>
          </a:p>
        </p:txBody>
      </p:sp>
      <p:sp>
        <p:nvSpPr>
          <p:cNvPr id="66567" name="Text Box 7">
            <a:extLst>
              <a:ext uri="{FF2B5EF4-FFF2-40B4-BE49-F238E27FC236}">
                <a16:creationId xmlns:a16="http://schemas.microsoft.com/office/drawing/2014/main" id="{A8291C9C-6C9C-1041-8584-FE78A69165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4500" y="4171951"/>
            <a:ext cx="2228850" cy="284693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 dirty="0">
                <a:latin typeface="+mn-lt"/>
              </a:rPr>
              <a:t>Set and reset inputs…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9F3CA-D42A-4F16-9502-7E916E4DA7FE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85461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6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6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6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6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5" grpId="0" animBg="1" autoUpdateAnimBg="0"/>
      <p:bldP spid="66566" grpId="0" animBg="1" autoUpdateAnimBg="0"/>
      <p:bldP spid="66567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/>
          <p:nvPr/>
        </p:nvSpPr>
        <p:spPr>
          <a:xfrm>
            <a:off x="228601" y="805951"/>
            <a:ext cx="1649159" cy="3788909"/>
          </a:xfrm>
          <a:prstGeom prst="rect">
            <a:avLst/>
          </a:prstGeom>
          <a:solidFill>
            <a:srgbClr val="3668C4"/>
          </a:solidFill>
          <a:ln w="126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0000" tIns="45000" rIns="90000" bIns="45000" anchor="ctr" anchorCtr="0">
            <a:noAutofit/>
          </a:bodyPr>
          <a:lstStyle/>
          <a:p>
            <a:pPr algn="ctr">
              <a:spcBef>
                <a:spcPts val="0"/>
              </a:spcBef>
              <a:buSzPct val="25000"/>
            </a:pPr>
            <a:r>
              <a:rPr lang="en" sz="2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Instruction</a:t>
            </a:r>
            <a:br>
              <a:rPr lang="en" sz="2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</a:br>
            <a:r>
              <a:rPr lang="en" sz="2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Memory</a:t>
            </a:r>
          </a:p>
        </p:txBody>
      </p:sp>
      <p:sp>
        <p:nvSpPr>
          <p:cNvPr id="330" name="Shape 330"/>
          <p:cNvSpPr/>
          <p:nvPr/>
        </p:nvSpPr>
        <p:spPr>
          <a:xfrm>
            <a:off x="2639880" y="1193401"/>
            <a:ext cx="3167280" cy="292949"/>
          </a:xfrm>
          <a:prstGeom prst="rect">
            <a:avLst/>
          </a:prstGeom>
          <a:solidFill>
            <a:srgbClr val="3668C4"/>
          </a:solidFill>
          <a:ln w="126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0000" tIns="45000" rIns="90000" bIns="45000" anchor="ctr" anchorCtr="0">
            <a:noAutofit/>
          </a:bodyPr>
          <a:lstStyle/>
          <a:p>
            <a:pPr algn="ctr">
              <a:spcBef>
                <a:spcPts val="0"/>
              </a:spcBef>
              <a:buSzPct val="25000"/>
            </a:pPr>
            <a:r>
              <a:rPr lang="en" sz="2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PC (Program Counter)</a:t>
            </a:r>
          </a:p>
        </p:txBody>
      </p:sp>
      <p:sp>
        <p:nvSpPr>
          <p:cNvPr id="331" name="Shape 331"/>
          <p:cNvSpPr/>
          <p:nvPr/>
        </p:nvSpPr>
        <p:spPr>
          <a:xfrm>
            <a:off x="2639880" y="2343060"/>
            <a:ext cx="3167280" cy="1380510"/>
          </a:xfrm>
          <a:prstGeom prst="rect">
            <a:avLst/>
          </a:prstGeom>
          <a:solidFill>
            <a:srgbClr val="3668C4"/>
          </a:solidFill>
          <a:ln w="126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0000" tIns="45000" rIns="90000" bIns="45000" anchor="ctr" anchorCtr="0">
            <a:noAutofit/>
          </a:bodyPr>
          <a:lstStyle/>
          <a:p>
            <a:pPr algn="ctr">
              <a:spcBef>
                <a:spcPts val="0"/>
              </a:spcBef>
              <a:buSzPct val="25000"/>
            </a:pPr>
            <a:r>
              <a:rPr lang="en-US" sz="3200" dirty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ALU</a:t>
            </a:r>
            <a:endParaRPr lang="en" sz="3200" dirty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32" name="Shape 332"/>
          <p:cNvSpPr/>
          <p:nvPr/>
        </p:nvSpPr>
        <p:spPr>
          <a:xfrm>
            <a:off x="7620121" y="800009"/>
            <a:ext cx="1460879" cy="3794310"/>
          </a:xfrm>
          <a:prstGeom prst="rect">
            <a:avLst/>
          </a:prstGeom>
          <a:solidFill>
            <a:srgbClr val="3668C4"/>
          </a:solidFill>
          <a:ln w="126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0000" tIns="45000" rIns="90000" bIns="45000" anchor="ctr" anchorCtr="0">
            <a:noAutofit/>
          </a:bodyPr>
          <a:lstStyle/>
          <a:p>
            <a:pPr algn="ctr">
              <a:spcBef>
                <a:spcPts val="0"/>
              </a:spcBef>
              <a:buSzPct val="25000"/>
            </a:pPr>
            <a:r>
              <a:rPr lang="en" sz="2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Data Memory</a:t>
            </a:r>
          </a:p>
        </p:txBody>
      </p:sp>
      <p:sp>
        <p:nvSpPr>
          <p:cNvPr id="333" name="Shape 333"/>
          <p:cNvSpPr/>
          <p:nvPr/>
        </p:nvSpPr>
        <p:spPr>
          <a:xfrm flipH="1">
            <a:off x="1844999" y="1339740"/>
            <a:ext cx="792360" cy="37448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120000"/>
                </a:lnTo>
              </a:path>
            </a:pathLst>
          </a:custGeom>
          <a:noFill/>
          <a:ln w="25550" cap="flat" cmpd="sng">
            <a:solidFill>
              <a:srgbClr val="000000"/>
            </a:solidFill>
            <a:prstDash val="solid"/>
            <a:round/>
            <a:headEnd type="none" w="med" len="med"/>
            <a:tailEnd type="stealth" w="lg" len="lg"/>
          </a:ln>
        </p:spPr>
      </p:sp>
      <p:sp>
        <p:nvSpPr>
          <p:cNvPr id="334" name="Shape 334"/>
          <p:cNvSpPr/>
          <p:nvPr/>
        </p:nvSpPr>
        <p:spPr>
          <a:xfrm>
            <a:off x="228601" y="1617300"/>
            <a:ext cx="1649159" cy="153900"/>
          </a:xfrm>
          <a:prstGeom prst="roundRect">
            <a:avLst>
              <a:gd name="adj" fmla="val 16667"/>
            </a:avLst>
          </a:prstGeom>
          <a:solidFill>
            <a:srgbClr val="C8D6F0"/>
          </a:solidFill>
          <a:ln w="126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</a:pPr>
            <a:endParaRPr sz="2400" dirty="0"/>
          </a:p>
        </p:txBody>
      </p:sp>
      <p:sp>
        <p:nvSpPr>
          <p:cNvPr id="335" name="Shape 335"/>
          <p:cNvSpPr/>
          <p:nvPr/>
        </p:nvSpPr>
        <p:spPr>
          <a:xfrm>
            <a:off x="533520" y="114210"/>
            <a:ext cx="8076960" cy="79839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algn="ctr">
              <a:spcBef>
                <a:spcPts val="0"/>
              </a:spcBef>
              <a:buSzPct val="25000"/>
            </a:pPr>
            <a:r>
              <a:rPr lang="en" sz="3000" dirty="0">
                <a:solidFill>
                  <a:srgbClr val="3A6876"/>
                </a:solidFill>
                <a:latin typeface="+mj-lt"/>
                <a:ea typeface="Comic Sans MS"/>
                <a:cs typeface="Comic Sans MS"/>
                <a:sym typeface="Comic Sans MS"/>
              </a:rPr>
              <a:t>Components of a Stored-Program </a:t>
            </a:r>
            <a:r>
              <a:rPr lang="en-US" sz="3000" dirty="0">
                <a:solidFill>
                  <a:srgbClr val="3A6876"/>
                </a:solidFill>
                <a:latin typeface="+mj-lt"/>
                <a:ea typeface="Comic Sans MS"/>
                <a:cs typeface="Comic Sans MS"/>
                <a:sym typeface="Comic Sans MS"/>
              </a:rPr>
              <a:t>C</a:t>
            </a:r>
            <a:r>
              <a:rPr lang="en" sz="3000" dirty="0">
                <a:solidFill>
                  <a:srgbClr val="3A6876"/>
                </a:solidFill>
                <a:latin typeface="+mj-lt"/>
                <a:ea typeface="Comic Sans MS"/>
                <a:cs typeface="Comic Sans MS"/>
                <a:sym typeface="Comic Sans MS"/>
              </a:rPr>
              <a:t>omputer</a:t>
            </a:r>
          </a:p>
        </p:txBody>
      </p:sp>
      <p:sp>
        <p:nvSpPr>
          <p:cNvPr id="336" name="Shape 336"/>
          <p:cNvSpPr/>
          <p:nvPr/>
        </p:nvSpPr>
        <p:spPr>
          <a:xfrm>
            <a:off x="1878120" y="3028860"/>
            <a:ext cx="761759" cy="432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120000"/>
                </a:lnTo>
              </a:path>
            </a:pathLst>
          </a:custGeom>
          <a:noFill/>
          <a:ln w="25550" cap="flat" cmpd="sng">
            <a:solidFill>
              <a:srgbClr val="000000"/>
            </a:solidFill>
            <a:prstDash val="solid"/>
            <a:round/>
            <a:headEnd type="none" w="med" len="med"/>
            <a:tailEnd type="stealth" w="lg" len="lg"/>
          </a:ln>
        </p:spPr>
      </p:sp>
      <p:sp>
        <p:nvSpPr>
          <p:cNvPr id="337" name="Shape 337"/>
          <p:cNvSpPr/>
          <p:nvPr/>
        </p:nvSpPr>
        <p:spPr>
          <a:xfrm>
            <a:off x="1801801" y="3028860"/>
            <a:ext cx="914039" cy="2046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>
              <a:spcBef>
                <a:spcPts val="0"/>
              </a:spcBef>
              <a:buSzPct val="25000"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Instruction</a:t>
            </a:r>
          </a:p>
        </p:txBody>
      </p:sp>
      <p:sp>
        <p:nvSpPr>
          <p:cNvPr id="338" name="Shape 338"/>
          <p:cNvSpPr/>
          <p:nvPr/>
        </p:nvSpPr>
        <p:spPr>
          <a:xfrm flipV="1">
            <a:off x="5794899" y="2651671"/>
            <a:ext cx="533160" cy="3428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120000"/>
                </a:lnTo>
              </a:path>
            </a:pathLst>
          </a:custGeom>
          <a:noFill/>
          <a:ln w="25550" cap="flat" cmpd="sng">
            <a:solidFill>
              <a:srgbClr val="000000"/>
            </a:solidFill>
            <a:prstDash val="solid"/>
            <a:round/>
            <a:headEnd type="none" w="med" len="med"/>
            <a:tailEnd type="stealth" w="lg" len="lg"/>
          </a:ln>
        </p:spPr>
      </p:sp>
      <p:sp>
        <p:nvSpPr>
          <p:cNvPr id="340" name="Shape 340"/>
          <p:cNvSpPr/>
          <p:nvPr/>
        </p:nvSpPr>
        <p:spPr>
          <a:xfrm flipH="1">
            <a:off x="5789160" y="3371760"/>
            <a:ext cx="533159" cy="27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120000"/>
                </a:lnTo>
              </a:path>
            </a:pathLst>
          </a:custGeom>
          <a:noFill/>
          <a:ln w="25550" cap="flat" cmpd="sng">
            <a:solidFill>
              <a:srgbClr val="000000"/>
            </a:solidFill>
            <a:prstDash val="solid"/>
            <a:round/>
            <a:headEnd type="none" w="med" len="med"/>
            <a:tailEnd type="stealth" w="lg" len="lg"/>
          </a:ln>
        </p:spPr>
      </p:sp>
      <p:sp>
        <p:nvSpPr>
          <p:cNvPr id="342" name="Shape 342"/>
          <p:cNvSpPr/>
          <p:nvPr/>
        </p:nvSpPr>
        <p:spPr>
          <a:xfrm rot="10800000" flipH="1">
            <a:off x="4223881" y="1486350"/>
            <a:ext cx="359" cy="85643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120000"/>
                </a:lnTo>
              </a:path>
            </a:pathLst>
          </a:custGeom>
          <a:noFill/>
          <a:ln w="25550" cap="flat" cmpd="sng">
            <a:solidFill>
              <a:srgbClr val="000000"/>
            </a:solidFill>
            <a:prstDash val="solid"/>
            <a:round/>
            <a:headEnd type="none" w="med" len="med"/>
            <a:tailEnd type="stealth" w="lg" len="lg"/>
          </a:ln>
        </p:spPr>
      </p:sp>
      <p:sp>
        <p:nvSpPr>
          <p:cNvPr id="343" name="Shape 343"/>
          <p:cNvSpPr/>
          <p:nvPr/>
        </p:nvSpPr>
        <p:spPr>
          <a:xfrm>
            <a:off x="4164120" y="1657260"/>
            <a:ext cx="1066319" cy="34155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algn="ctr">
              <a:spcBef>
                <a:spcPts val="0"/>
              </a:spcBef>
              <a:buSzPct val="25000"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Move to the next location</a:t>
            </a:r>
          </a:p>
        </p:txBody>
      </p:sp>
      <p:graphicFrame>
        <p:nvGraphicFramePr>
          <p:cNvPr id="344" name="Shape 344"/>
          <p:cNvGraphicFramePr/>
          <p:nvPr/>
        </p:nvGraphicFramePr>
        <p:xfrm>
          <a:off x="6324480" y="2286089"/>
          <a:ext cx="875500" cy="16380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18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8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8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638075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1100" dirty="0"/>
                    </a:p>
                  </a:txBody>
                  <a:tcPr marL="91425" marR="91425" marT="68575" marB="68575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1100" dirty="0"/>
                    </a:p>
                  </a:txBody>
                  <a:tcPr marL="91425" marR="91425" marT="68575" marB="68575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1100" dirty="0"/>
                    </a:p>
                  </a:txBody>
                  <a:tcPr marL="91425" marR="91425" marT="68575" marB="68575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1100" dirty="0"/>
                    </a:p>
                  </a:txBody>
                  <a:tcPr marL="91425" marR="91425" marT="68575" marB="68575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5" name="Shape 345"/>
          <p:cNvSpPr/>
          <p:nvPr/>
        </p:nvSpPr>
        <p:spPr>
          <a:xfrm>
            <a:off x="7162920" y="3028860"/>
            <a:ext cx="456840" cy="27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120000"/>
                </a:lnTo>
              </a:path>
            </a:pathLst>
          </a:custGeom>
          <a:noFill/>
          <a:ln w="25550" cap="flat" cmpd="sng">
            <a:solidFill>
              <a:srgbClr val="000000"/>
            </a:solidFill>
            <a:prstDash val="solid"/>
            <a:round/>
            <a:headEnd type="stealth" w="lg" len="lg"/>
            <a:tailEnd type="stealth" w="lg" len="lg"/>
          </a:ln>
        </p:spPr>
      </p:sp>
      <p:sp>
        <p:nvSpPr>
          <p:cNvPr id="346" name="Shape 346"/>
          <p:cNvSpPr/>
          <p:nvPr/>
        </p:nvSpPr>
        <p:spPr>
          <a:xfrm>
            <a:off x="6248520" y="1885950"/>
            <a:ext cx="1066319" cy="2046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algn="ctr">
              <a:spcBef>
                <a:spcPts val="0"/>
              </a:spcBef>
              <a:buSzPct val="25000"/>
            </a:pPr>
            <a:r>
              <a:rPr lang="en" sz="12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Register </a:t>
            </a:r>
            <a:r>
              <a:rPr lang="en-US" sz="12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" sz="12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et</a:t>
            </a:r>
          </a:p>
        </p:txBody>
      </p:sp>
      <p:sp>
        <p:nvSpPr>
          <p:cNvPr id="22" name="Shape 340">
            <a:extLst>
              <a:ext uri="{FF2B5EF4-FFF2-40B4-BE49-F238E27FC236}">
                <a16:creationId xmlns:a16="http://schemas.microsoft.com/office/drawing/2014/main" id="{8BB9A875-9BCA-1847-A34E-B49FDA2F62EB}"/>
              </a:ext>
            </a:extLst>
          </p:cNvPr>
          <p:cNvSpPr/>
          <p:nvPr/>
        </p:nvSpPr>
        <p:spPr>
          <a:xfrm flipH="1">
            <a:off x="5794900" y="3222719"/>
            <a:ext cx="533159" cy="27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120000"/>
                </a:lnTo>
              </a:path>
            </a:pathLst>
          </a:custGeom>
          <a:noFill/>
          <a:ln w="25550" cap="flat" cmpd="sng">
            <a:solidFill>
              <a:srgbClr val="000000"/>
            </a:solidFill>
            <a:prstDash val="solid"/>
            <a:round/>
            <a:headEnd type="none" w="med" len="med"/>
            <a:tailEnd type="stealth" w="lg" len="lg"/>
          </a:ln>
        </p:spPr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FC72E0-3E7F-4709-B8DF-5EC8A0346E3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90298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5510B7-D50C-CA47-8137-E1D9FDC38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FC72E0-3E7F-4709-B8DF-5EC8A0346E3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50FC75-623F-1847-8D95-4345B3186DE8}"/>
              </a:ext>
            </a:extLst>
          </p:cNvPr>
          <p:cNvSpPr txBox="1"/>
          <p:nvPr/>
        </p:nvSpPr>
        <p:spPr>
          <a:xfrm>
            <a:off x="1600200" y="685800"/>
            <a:ext cx="6057900" cy="362406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sz="2400" dirty="0">
                <a:latin typeface="+mn-lt"/>
              </a:rPr>
              <a:t>How computers are built from switches/gates is a matter for other courses</a:t>
            </a:r>
          </a:p>
          <a:p>
            <a:pPr algn="ctr"/>
            <a:endParaRPr lang="en-US" sz="2400" dirty="0">
              <a:latin typeface="+mn-lt"/>
            </a:endParaRPr>
          </a:p>
          <a:p>
            <a:pPr algn="ctr"/>
            <a:r>
              <a:rPr lang="en-US" sz="2400" dirty="0">
                <a:latin typeface="+mn-lt"/>
              </a:rPr>
              <a:t>For this course, remember: </a:t>
            </a:r>
          </a:p>
          <a:p>
            <a:pPr algn="ctr"/>
            <a:endParaRPr lang="en-US" sz="2700" dirty="0">
              <a:latin typeface="+mn-lt"/>
            </a:endParaRPr>
          </a:p>
          <a:p>
            <a:pPr algn="ctr"/>
            <a:r>
              <a:rPr lang="en-US" sz="2700" dirty="0">
                <a:latin typeface="+mn-lt"/>
              </a:rPr>
              <a:t>Computers are made from some very simple components by putting a large number of them together </a:t>
            </a:r>
            <a:r>
              <a:rPr lang="en-US" sz="2700" i="1" u="sng" dirty="0">
                <a:latin typeface="+mn-lt"/>
              </a:rPr>
              <a:t>in interesting ways</a:t>
            </a:r>
            <a:r>
              <a:rPr lang="en-US" sz="2700" dirty="0">
                <a:latin typeface="+mn-lt"/>
              </a:rPr>
              <a:t>, and </a:t>
            </a:r>
            <a:r>
              <a:rPr lang="en-US" sz="2700" i="1" u="sng" dirty="0">
                <a:latin typeface="+mn-lt"/>
              </a:rPr>
              <a:t>running them really fast</a:t>
            </a:r>
            <a:endParaRPr lang="en-US" sz="27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0798460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ECBD24B-004E-474E-A45C-796A6DFAF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FC72E0-3E7F-4709-B8DF-5EC8A0346E3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B6B5E7-FA69-2046-9E74-95AD39A3C1F0}"/>
              </a:ext>
            </a:extLst>
          </p:cNvPr>
          <p:cNvSpPr txBox="1"/>
          <p:nvPr/>
        </p:nvSpPr>
        <p:spPr>
          <a:xfrm>
            <a:off x="1714500" y="1143000"/>
            <a:ext cx="6229350" cy="17312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sz="2700" dirty="0"/>
              <a:t>To be able to effectively program a modern multiprocessor, we have to understand what it is made up of and how it came to be the way it is today</a:t>
            </a:r>
          </a:p>
        </p:txBody>
      </p:sp>
    </p:spTree>
    <p:extLst>
      <p:ext uri="{BB962C8B-B14F-4D97-AF65-F5344CB8AC3E}">
        <p14:creationId xmlns:p14="http://schemas.microsoft.com/office/powerpoint/2010/main" val="179725555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solidFill>
                  <a:srgbClr val="3A6876"/>
                </a:solidFill>
              </a:rPr>
              <a:t>What Are Computers Made of?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Building blocks of computers</a:t>
            </a:r>
          </a:p>
          <a:p>
            <a:r>
              <a:rPr lang="en-US" dirty="0"/>
              <a:t>Why has frequency scaling stalled?</a:t>
            </a:r>
          </a:p>
          <a:p>
            <a:r>
              <a:rPr lang="en-US" dirty="0"/>
              <a:t>Conception of parallel computing</a:t>
            </a:r>
          </a:p>
          <a:p>
            <a:r>
              <a:rPr lang="en-US" dirty="0"/>
              <a:t>Machine organization</a:t>
            </a:r>
          </a:p>
          <a:p>
            <a:r>
              <a:rPr lang="en-US" dirty="0"/>
              <a:t>……..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9F3CA-D42A-4F16-9502-7E916E4DA7FE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B1BB04-B820-1440-A96D-4873AA01D113}"/>
              </a:ext>
            </a:extLst>
          </p:cNvPr>
          <p:cNvSpPr txBox="1"/>
          <p:nvPr/>
        </p:nvSpPr>
        <p:spPr>
          <a:xfrm>
            <a:off x="457200" y="3771900"/>
            <a:ext cx="8115300" cy="108491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sz="2400" dirty="0"/>
              <a:t>Complexity of modern processors makes performance oriented programming challenging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840148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solidFill>
                  <a:srgbClr val="3A6876"/>
                </a:solidFill>
              </a:rPr>
              <a:t>A Computer today is a powerful machine</a:t>
            </a:r>
            <a:endParaRPr lang="en-US" dirty="0">
              <a:solidFill>
                <a:srgbClr val="3A6876"/>
              </a:solidFill>
            </a:endParaRP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been able to make a </a:t>
            </a:r>
            <a:r>
              <a:rPr lang="ja-JP" altLang="en-US" dirty="0"/>
              <a:t>“</a:t>
            </a:r>
            <a:r>
              <a:rPr lang="en-US" altLang="ja-JP" dirty="0"/>
              <a:t>m</a:t>
            </a:r>
            <a:r>
              <a:rPr lang="en-US" dirty="0"/>
              <a:t>achine</a:t>
            </a:r>
            <a:r>
              <a:rPr lang="ja-JP" altLang="en-US" dirty="0"/>
              <a:t>”</a:t>
            </a:r>
            <a:r>
              <a:rPr lang="en-US" dirty="0"/>
              <a:t> that can do complex things</a:t>
            </a:r>
          </a:p>
          <a:p>
            <a:pPr lvl="2"/>
            <a:r>
              <a:rPr lang="en-US" sz="1800" dirty="0"/>
              <a:t>Weather forecast, design of medicinal drugs</a:t>
            </a:r>
          </a:p>
          <a:p>
            <a:pPr lvl="2"/>
            <a:r>
              <a:rPr lang="en-US" sz="1800" dirty="0"/>
              <a:t>Speech recognition, robotics, artificial intelligence</a:t>
            </a:r>
          </a:p>
          <a:p>
            <a:pPr lvl="2"/>
            <a:r>
              <a:rPr lang="en-US" sz="1800" dirty="0"/>
              <a:t>Web browsers, Internet communication protocols</a:t>
            </a:r>
          </a:p>
          <a:p>
            <a:r>
              <a:rPr lang="en-US" dirty="0"/>
              <a:t>What is this machine based on?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9F3CA-D42A-4F16-9502-7E916E4DA7FE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95626932"/>
      </p:ext>
    </p:extLst>
  </p:cSld>
  <p:clrMapOvr>
    <a:masterClrMapping/>
  </p:clrMapOvr>
  <p:transition advTm="9158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12" presetID="3" presetClass="entr" presetSubtype="1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1000"/>
                            </p:stCondLst>
                            <p:childTnLst>
                              <p:par>
                                <p:cTn id="16" presetID="3" presetClass="entr" presetSubtype="1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solidFill>
                  <a:srgbClr val="3A6876"/>
                </a:solidFill>
                <a:cs typeface="Calibri"/>
              </a:rPr>
              <a:t>The Modest Switch</a:t>
            </a:r>
            <a:endParaRPr lang="en-US" dirty="0"/>
          </a:p>
        </p:txBody>
      </p:sp>
      <p:sp>
        <p:nvSpPr>
          <p:cNvPr id="1638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All these capabilities are built from an extremely simple component:</a:t>
            </a:r>
          </a:p>
          <a:p>
            <a:pPr lvl="1"/>
            <a:r>
              <a:rPr lang="en-US" dirty="0"/>
              <a:t>A controllable switch</a:t>
            </a:r>
          </a:p>
          <a:p>
            <a:r>
              <a:rPr lang="en-US" dirty="0"/>
              <a:t>The usual electrical switch we use every day</a:t>
            </a:r>
          </a:p>
          <a:p>
            <a:pPr lvl="1"/>
            <a:r>
              <a:rPr lang="en-US" dirty="0"/>
              <a:t>Turns current on and off</a:t>
            </a:r>
          </a:p>
          <a:p>
            <a:pPr lvl="1"/>
            <a:r>
              <a:rPr lang="en-US" dirty="0"/>
              <a:t>But we need to turn it on and off by hand</a:t>
            </a:r>
          </a:p>
        </p:txBody>
      </p:sp>
      <p:sp>
        <p:nvSpPr>
          <p:cNvPr id="1638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557213" indent="-214313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857250" indent="-1714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200150" indent="-1714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1543050" indent="-1714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</a:p>
        </p:txBody>
      </p:sp>
      <p:sp>
        <p:nvSpPr>
          <p:cNvPr id="16390" name="Line 4"/>
          <p:cNvSpPr>
            <a:spLocks noChangeShapeType="1"/>
          </p:cNvSpPr>
          <p:nvPr/>
        </p:nvSpPr>
        <p:spPr bwMode="auto">
          <a:xfrm>
            <a:off x="6858000" y="1714500"/>
            <a:ext cx="0" cy="40005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en-US" dirty="0"/>
          </a:p>
        </p:txBody>
      </p:sp>
      <p:sp>
        <p:nvSpPr>
          <p:cNvPr id="16391" name="Line 5"/>
          <p:cNvSpPr>
            <a:spLocks noChangeShapeType="1"/>
          </p:cNvSpPr>
          <p:nvPr/>
        </p:nvSpPr>
        <p:spPr bwMode="auto">
          <a:xfrm>
            <a:off x="7200900" y="2286000"/>
            <a:ext cx="0" cy="6858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en-US" dirty="0"/>
          </a:p>
        </p:txBody>
      </p:sp>
      <p:sp>
        <p:nvSpPr>
          <p:cNvPr id="16392" name="Line 6"/>
          <p:cNvSpPr>
            <a:spLocks noChangeShapeType="1"/>
          </p:cNvSpPr>
          <p:nvPr/>
        </p:nvSpPr>
        <p:spPr bwMode="auto">
          <a:xfrm>
            <a:off x="7200900" y="1714500"/>
            <a:ext cx="0" cy="4572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en-US" dirty="0"/>
          </a:p>
        </p:txBody>
      </p:sp>
      <p:sp>
        <p:nvSpPr>
          <p:cNvPr id="16393" name="Line 10"/>
          <p:cNvSpPr>
            <a:spLocks noChangeShapeType="1"/>
          </p:cNvSpPr>
          <p:nvPr/>
        </p:nvSpPr>
        <p:spPr bwMode="auto">
          <a:xfrm>
            <a:off x="6858000" y="1714500"/>
            <a:ext cx="342900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en-US" dirty="0"/>
          </a:p>
        </p:txBody>
      </p:sp>
      <p:sp>
        <p:nvSpPr>
          <p:cNvPr id="16394" name="Oval 11"/>
          <p:cNvSpPr>
            <a:spLocks noChangeArrowheads="1"/>
          </p:cNvSpPr>
          <p:nvPr/>
        </p:nvSpPr>
        <p:spPr bwMode="auto">
          <a:xfrm>
            <a:off x="6800850" y="2057400"/>
            <a:ext cx="114300" cy="114300"/>
          </a:xfrm>
          <a:prstGeom prst="ellipse">
            <a:avLst/>
          </a:prstGeom>
          <a:noFill/>
          <a:ln w="25400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68580" tIns="34290" rIns="68580" bIns="34290" anchor="ctr"/>
          <a:lstStyle/>
          <a:p>
            <a:endParaRPr lang="en-US" dirty="0"/>
          </a:p>
        </p:txBody>
      </p:sp>
      <p:sp>
        <p:nvSpPr>
          <p:cNvPr id="16395" name="Oval 12"/>
          <p:cNvSpPr>
            <a:spLocks noChangeArrowheads="1"/>
          </p:cNvSpPr>
          <p:nvPr/>
        </p:nvSpPr>
        <p:spPr bwMode="auto">
          <a:xfrm>
            <a:off x="6800850" y="2286000"/>
            <a:ext cx="114300" cy="114300"/>
          </a:xfrm>
          <a:prstGeom prst="ellipse">
            <a:avLst/>
          </a:prstGeom>
          <a:noFill/>
          <a:ln w="25400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68580" tIns="34290" rIns="68580" bIns="34290" anchor="ctr"/>
          <a:lstStyle/>
          <a:p>
            <a:endParaRPr lang="en-US" dirty="0"/>
          </a:p>
        </p:txBody>
      </p:sp>
      <p:sp>
        <p:nvSpPr>
          <p:cNvPr id="45069" name="Line 13"/>
          <p:cNvSpPr>
            <a:spLocks noChangeShapeType="1"/>
          </p:cNvSpPr>
          <p:nvPr/>
        </p:nvSpPr>
        <p:spPr bwMode="auto">
          <a:xfrm flipH="1" flipV="1">
            <a:off x="6629400" y="2114550"/>
            <a:ext cx="171450" cy="2286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en-US" dirty="0"/>
          </a:p>
        </p:txBody>
      </p:sp>
      <p:sp>
        <p:nvSpPr>
          <p:cNvPr id="16397" name="Litebulb"/>
          <p:cNvSpPr>
            <a:spLocks noEditPoints="1" noChangeArrowheads="1"/>
          </p:cNvSpPr>
          <p:nvPr/>
        </p:nvSpPr>
        <p:spPr bwMode="auto">
          <a:xfrm rot="5400000">
            <a:off x="7229475" y="1971675"/>
            <a:ext cx="342900" cy="514350"/>
          </a:xfrm>
          <a:custGeom>
            <a:avLst/>
            <a:gdLst>
              <a:gd name="T0" fmla="*/ 228600 w 21600"/>
              <a:gd name="T1" fmla="*/ 0 h 21600"/>
              <a:gd name="T2" fmla="*/ 457200 w 21600"/>
              <a:gd name="T3" fmla="*/ 247078 h 21600"/>
              <a:gd name="T4" fmla="*/ 0 w 21600"/>
              <a:gd name="T5" fmla="*/ 247078 h 21600"/>
              <a:gd name="T6" fmla="*/ 228600 w 21600"/>
              <a:gd name="T7" fmla="*/ 685800 h 21600"/>
              <a:gd name="T8" fmla="*/ 0 60000 65536"/>
              <a:gd name="T9" fmla="*/ 0 60000 65536"/>
              <a:gd name="T10" fmla="*/ 0 60000 65536"/>
              <a:gd name="T11" fmla="*/ 0 60000 65536"/>
              <a:gd name="T12" fmla="*/ 3556 w 21600"/>
              <a:gd name="T13" fmla="*/ 2188 h 21600"/>
              <a:gd name="T14" fmla="*/ 18277 w 21600"/>
              <a:gd name="T15" fmla="*/ 928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0825" y="21723"/>
                </a:moveTo>
                <a:lnTo>
                  <a:pt x="11215" y="21723"/>
                </a:lnTo>
                <a:lnTo>
                  <a:pt x="11552" y="21688"/>
                </a:lnTo>
                <a:lnTo>
                  <a:pt x="11916" y="21617"/>
                </a:lnTo>
                <a:lnTo>
                  <a:pt x="12253" y="21547"/>
                </a:lnTo>
                <a:lnTo>
                  <a:pt x="12617" y="21441"/>
                </a:lnTo>
                <a:lnTo>
                  <a:pt x="12902" y="21317"/>
                </a:lnTo>
                <a:lnTo>
                  <a:pt x="13162" y="21176"/>
                </a:lnTo>
                <a:lnTo>
                  <a:pt x="13396" y="21000"/>
                </a:lnTo>
                <a:lnTo>
                  <a:pt x="13655" y="20841"/>
                </a:lnTo>
                <a:lnTo>
                  <a:pt x="13863" y="20629"/>
                </a:lnTo>
                <a:lnTo>
                  <a:pt x="14045" y="20435"/>
                </a:lnTo>
                <a:lnTo>
                  <a:pt x="14200" y="20223"/>
                </a:lnTo>
                <a:lnTo>
                  <a:pt x="14356" y="19994"/>
                </a:lnTo>
                <a:lnTo>
                  <a:pt x="14460" y="19747"/>
                </a:lnTo>
                <a:lnTo>
                  <a:pt x="14512" y="19482"/>
                </a:lnTo>
                <a:lnTo>
                  <a:pt x="14512" y="19235"/>
                </a:lnTo>
                <a:lnTo>
                  <a:pt x="14512" y="19147"/>
                </a:lnTo>
                <a:lnTo>
                  <a:pt x="14512" y="18900"/>
                </a:lnTo>
                <a:lnTo>
                  <a:pt x="14512" y="18529"/>
                </a:lnTo>
                <a:lnTo>
                  <a:pt x="14512" y="18052"/>
                </a:lnTo>
                <a:lnTo>
                  <a:pt x="14512" y="17505"/>
                </a:lnTo>
                <a:lnTo>
                  <a:pt x="14512" y="16976"/>
                </a:lnTo>
                <a:lnTo>
                  <a:pt x="14512" y="16464"/>
                </a:lnTo>
                <a:lnTo>
                  <a:pt x="14512" y="15952"/>
                </a:lnTo>
                <a:lnTo>
                  <a:pt x="14512" y="15758"/>
                </a:lnTo>
                <a:lnTo>
                  <a:pt x="14616" y="15547"/>
                </a:lnTo>
                <a:lnTo>
                  <a:pt x="14694" y="15352"/>
                </a:lnTo>
                <a:lnTo>
                  <a:pt x="14798" y="15141"/>
                </a:lnTo>
                <a:lnTo>
                  <a:pt x="15161" y="14735"/>
                </a:lnTo>
                <a:lnTo>
                  <a:pt x="15602" y="14329"/>
                </a:lnTo>
                <a:lnTo>
                  <a:pt x="16745" y="13552"/>
                </a:lnTo>
                <a:lnTo>
                  <a:pt x="18043" y="12670"/>
                </a:lnTo>
                <a:lnTo>
                  <a:pt x="18744" y="12194"/>
                </a:lnTo>
                <a:lnTo>
                  <a:pt x="19341" y="11647"/>
                </a:lnTo>
                <a:lnTo>
                  <a:pt x="19938" y="11099"/>
                </a:lnTo>
                <a:lnTo>
                  <a:pt x="20483" y="10464"/>
                </a:lnTo>
                <a:lnTo>
                  <a:pt x="20743" y="10164"/>
                </a:lnTo>
                <a:lnTo>
                  <a:pt x="20950" y="9794"/>
                </a:lnTo>
                <a:lnTo>
                  <a:pt x="21132" y="9441"/>
                </a:lnTo>
                <a:lnTo>
                  <a:pt x="21288" y="9035"/>
                </a:lnTo>
                <a:lnTo>
                  <a:pt x="21444" y="8664"/>
                </a:lnTo>
                <a:lnTo>
                  <a:pt x="21548" y="8223"/>
                </a:lnTo>
                <a:lnTo>
                  <a:pt x="21600" y="7782"/>
                </a:lnTo>
                <a:lnTo>
                  <a:pt x="21600" y="7341"/>
                </a:lnTo>
                <a:lnTo>
                  <a:pt x="21600" y="6935"/>
                </a:lnTo>
                <a:lnTo>
                  <a:pt x="21548" y="6564"/>
                </a:lnTo>
                <a:lnTo>
                  <a:pt x="21496" y="6229"/>
                </a:lnTo>
                <a:lnTo>
                  <a:pt x="21392" y="5858"/>
                </a:lnTo>
                <a:lnTo>
                  <a:pt x="21288" y="5523"/>
                </a:lnTo>
                <a:lnTo>
                  <a:pt x="21132" y="5135"/>
                </a:lnTo>
                <a:lnTo>
                  <a:pt x="20950" y="4800"/>
                </a:lnTo>
                <a:lnTo>
                  <a:pt x="20743" y="4464"/>
                </a:lnTo>
                <a:lnTo>
                  <a:pt x="20535" y="4164"/>
                </a:lnTo>
                <a:lnTo>
                  <a:pt x="20301" y="3847"/>
                </a:lnTo>
                <a:lnTo>
                  <a:pt x="20042" y="3547"/>
                </a:lnTo>
                <a:lnTo>
                  <a:pt x="19782" y="3247"/>
                </a:lnTo>
                <a:lnTo>
                  <a:pt x="19133" y="2664"/>
                </a:lnTo>
                <a:lnTo>
                  <a:pt x="18458" y="2152"/>
                </a:lnTo>
                <a:lnTo>
                  <a:pt x="17705" y="1694"/>
                </a:lnTo>
                <a:lnTo>
                  <a:pt x="16849" y="1252"/>
                </a:lnTo>
                <a:lnTo>
                  <a:pt x="16407" y="1076"/>
                </a:lnTo>
                <a:lnTo>
                  <a:pt x="15940" y="900"/>
                </a:lnTo>
                <a:lnTo>
                  <a:pt x="15499" y="741"/>
                </a:lnTo>
                <a:lnTo>
                  <a:pt x="15057" y="600"/>
                </a:lnTo>
                <a:lnTo>
                  <a:pt x="14564" y="458"/>
                </a:lnTo>
                <a:lnTo>
                  <a:pt x="14045" y="335"/>
                </a:lnTo>
                <a:lnTo>
                  <a:pt x="13500" y="229"/>
                </a:lnTo>
                <a:lnTo>
                  <a:pt x="13006" y="158"/>
                </a:lnTo>
                <a:lnTo>
                  <a:pt x="12461" y="88"/>
                </a:lnTo>
                <a:lnTo>
                  <a:pt x="11968" y="52"/>
                </a:lnTo>
                <a:lnTo>
                  <a:pt x="11423" y="17"/>
                </a:lnTo>
                <a:lnTo>
                  <a:pt x="10825" y="17"/>
                </a:lnTo>
                <a:lnTo>
                  <a:pt x="10254" y="17"/>
                </a:lnTo>
                <a:lnTo>
                  <a:pt x="9709" y="52"/>
                </a:lnTo>
                <a:lnTo>
                  <a:pt x="9216" y="88"/>
                </a:lnTo>
                <a:lnTo>
                  <a:pt x="8671" y="158"/>
                </a:lnTo>
                <a:lnTo>
                  <a:pt x="8177" y="229"/>
                </a:lnTo>
                <a:lnTo>
                  <a:pt x="7632" y="335"/>
                </a:lnTo>
                <a:lnTo>
                  <a:pt x="7113" y="458"/>
                </a:lnTo>
                <a:lnTo>
                  <a:pt x="6620" y="600"/>
                </a:lnTo>
                <a:lnTo>
                  <a:pt x="6178" y="741"/>
                </a:lnTo>
                <a:lnTo>
                  <a:pt x="5737" y="900"/>
                </a:lnTo>
                <a:lnTo>
                  <a:pt x="5270" y="1076"/>
                </a:lnTo>
                <a:lnTo>
                  <a:pt x="4828" y="1252"/>
                </a:lnTo>
                <a:lnTo>
                  <a:pt x="3972" y="1694"/>
                </a:lnTo>
                <a:lnTo>
                  <a:pt x="3219" y="2152"/>
                </a:lnTo>
                <a:lnTo>
                  <a:pt x="2544" y="2664"/>
                </a:lnTo>
                <a:lnTo>
                  <a:pt x="1895" y="3247"/>
                </a:lnTo>
                <a:lnTo>
                  <a:pt x="1635" y="3547"/>
                </a:lnTo>
                <a:lnTo>
                  <a:pt x="1375" y="3847"/>
                </a:lnTo>
                <a:lnTo>
                  <a:pt x="1142" y="4164"/>
                </a:lnTo>
                <a:lnTo>
                  <a:pt x="934" y="4464"/>
                </a:lnTo>
                <a:lnTo>
                  <a:pt x="726" y="4800"/>
                </a:lnTo>
                <a:lnTo>
                  <a:pt x="545" y="5135"/>
                </a:lnTo>
                <a:lnTo>
                  <a:pt x="389" y="5523"/>
                </a:lnTo>
                <a:lnTo>
                  <a:pt x="285" y="5858"/>
                </a:lnTo>
                <a:lnTo>
                  <a:pt x="181" y="6229"/>
                </a:lnTo>
                <a:lnTo>
                  <a:pt x="129" y="6564"/>
                </a:lnTo>
                <a:lnTo>
                  <a:pt x="77" y="6935"/>
                </a:lnTo>
                <a:lnTo>
                  <a:pt x="77" y="7341"/>
                </a:lnTo>
                <a:lnTo>
                  <a:pt x="77" y="7782"/>
                </a:lnTo>
                <a:lnTo>
                  <a:pt x="129" y="8223"/>
                </a:lnTo>
                <a:lnTo>
                  <a:pt x="233" y="8664"/>
                </a:lnTo>
                <a:lnTo>
                  <a:pt x="389" y="9035"/>
                </a:lnTo>
                <a:lnTo>
                  <a:pt x="545" y="9441"/>
                </a:lnTo>
                <a:lnTo>
                  <a:pt x="726" y="9794"/>
                </a:lnTo>
                <a:lnTo>
                  <a:pt x="934" y="10164"/>
                </a:lnTo>
                <a:lnTo>
                  <a:pt x="1194" y="10464"/>
                </a:lnTo>
                <a:lnTo>
                  <a:pt x="1739" y="11099"/>
                </a:lnTo>
                <a:lnTo>
                  <a:pt x="2336" y="11647"/>
                </a:lnTo>
                <a:lnTo>
                  <a:pt x="2933" y="12194"/>
                </a:lnTo>
                <a:lnTo>
                  <a:pt x="3634" y="12670"/>
                </a:lnTo>
                <a:lnTo>
                  <a:pt x="4932" y="13552"/>
                </a:lnTo>
                <a:lnTo>
                  <a:pt x="6075" y="14329"/>
                </a:lnTo>
                <a:lnTo>
                  <a:pt x="6516" y="14735"/>
                </a:lnTo>
                <a:lnTo>
                  <a:pt x="6879" y="15141"/>
                </a:lnTo>
                <a:lnTo>
                  <a:pt x="6983" y="15352"/>
                </a:lnTo>
                <a:lnTo>
                  <a:pt x="7061" y="15547"/>
                </a:lnTo>
                <a:lnTo>
                  <a:pt x="7165" y="15758"/>
                </a:lnTo>
                <a:lnTo>
                  <a:pt x="7165" y="15952"/>
                </a:lnTo>
                <a:lnTo>
                  <a:pt x="7165" y="16464"/>
                </a:lnTo>
                <a:lnTo>
                  <a:pt x="7165" y="16976"/>
                </a:lnTo>
                <a:lnTo>
                  <a:pt x="7165" y="17505"/>
                </a:lnTo>
                <a:lnTo>
                  <a:pt x="7165" y="18052"/>
                </a:lnTo>
                <a:lnTo>
                  <a:pt x="7165" y="18529"/>
                </a:lnTo>
                <a:lnTo>
                  <a:pt x="7165" y="18900"/>
                </a:lnTo>
                <a:lnTo>
                  <a:pt x="7165" y="19147"/>
                </a:lnTo>
                <a:lnTo>
                  <a:pt x="7165" y="19235"/>
                </a:lnTo>
                <a:lnTo>
                  <a:pt x="7165" y="19482"/>
                </a:lnTo>
                <a:lnTo>
                  <a:pt x="7217" y="19747"/>
                </a:lnTo>
                <a:lnTo>
                  <a:pt x="7321" y="19994"/>
                </a:lnTo>
                <a:lnTo>
                  <a:pt x="7476" y="20223"/>
                </a:lnTo>
                <a:lnTo>
                  <a:pt x="7632" y="20435"/>
                </a:lnTo>
                <a:lnTo>
                  <a:pt x="7814" y="20629"/>
                </a:lnTo>
                <a:lnTo>
                  <a:pt x="8022" y="20841"/>
                </a:lnTo>
                <a:lnTo>
                  <a:pt x="8281" y="21000"/>
                </a:lnTo>
                <a:lnTo>
                  <a:pt x="8515" y="21176"/>
                </a:lnTo>
                <a:lnTo>
                  <a:pt x="8775" y="21317"/>
                </a:lnTo>
                <a:lnTo>
                  <a:pt x="9060" y="21441"/>
                </a:lnTo>
                <a:lnTo>
                  <a:pt x="9424" y="21547"/>
                </a:lnTo>
                <a:lnTo>
                  <a:pt x="9761" y="21617"/>
                </a:lnTo>
                <a:lnTo>
                  <a:pt x="10125" y="21688"/>
                </a:lnTo>
                <a:lnTo>
                  <a:pt x="10462" y="21723"/>
                </a:lnTo>
                <a:lnTo>
                  <a:pt x="10825" y="21723"/>
                </a:lnTo>
                <a:close/>
              </a:path>
              <a:path w="21600" h="21600" extrusionOk="0">
                <a:moveTo>
                  <a:pt x="9242" y="14417"/>
                </a:moveTo>
                <a:lnTo>
                  <a:pt x="8541" y="12035"/>
                </a:lnTo>
                <a:lnTo>
                  <a:pt x="7295" y="10129"/>
                </a:lnTo>
                <a:lnTo>
                  <a:pt x="6905" y="9652"/>
                </a:lnTo>
                <a:lnTo>
                  <a:pt x="8541" y="10182"/>
                </a:lnTo>
                <a:lnTo>
                  <a:pt x="9787" y="9547"/>
                </a:lnTo>
                <a:lnTo>
                  <a:pt x="11189" y="10129"/>
                </a:lnTo>
                <a:lnTo>
                  <a:pt x="12279" y="9547"/>
                </a:lnTo>
                <a:lnTo>
                  <a:pt x="13370" y="10076"/>
                </a:lnTo>
                <a:lnTo>
                  <a:pt x="14850" y="9652"/>
                </a:lnTo>
                <a:lnTo>
                  <a:pt x="12902" y="12247"/>
                </a:lnTo>
                <a:lnTo>
                  <a:pt x="12357" y="14417"/>
                </a:lnTo>
                <a:moveTo>
                  <a:pt x="7191" y="15952"/>
                </a:moveTo>
                <a:lnTo>
                  <a:pt x="14512" y="15952"/>
                </a:lnTo>
                <a:lnTo>
                  <a:pt x="14512" y="17064"/>
                </a:lnTo>
                <a:lnTo>
                  <a:pt x="7191" y="17047"/>
                </a:lnTo>
                <a:lnTo>
                  <a:pt x="7191" y="18123"/>
                </a:lnTo>
                <a:lnTo>
                  <a:pt x="14512" y="18158"/>
                </a:lnTo>
                <a:lnTo>
                  <a:pt x="14538" y="19182"/>
                </a:lnTo>
                <a:lnTo>
                  <a:pt x="7217" y="19182"/>
                </a:lnTo>
              </a:path>
            </a:pathLst>
          </a:custGeom>
          <a:solidFill>
            <a:srgbClr val="FFFFCC"/>
          </a:solidFill>
          <a:ln w="57150">
            <a:solidFill>
              <a:srgbClr val="000080"/>
            </a:solidFill>
            <a:miter lim="800000"/>
            <a:headEnd/>
            <a:tailEnd/>
          </a:ln>
        </p:spPr>
        <p:txBody>
          <a:bodyPr lIns="68580" tIns="34290" rIns="68580" bIns="34290"/>
          <a:lstStyle/>
          <a:p>
            <a:endParaRPr lang="en-US" dirty="0"/>
          </a:p>
        </p:txBody>
      </p:sp>
      <p:grpSp>
        <p:nvGrpSpPr>
          <p:cNvPr id="16398" name="Group 17"/>
          <p:cNvGrpSpPr>
            <a:grpSpLocks/>
          </p:cNvGrpSpPr>
          <p:nvPr/>
        </p:nvGrpSpPr>
        <p:grpSpPr bwMode="auto">
          <a:xfrm>
            <a:off x="6629400" y="2686050"/>
            <a:ext cx="457200" cy="114300"/>
            <a:chOff x="4224" y="2688"/>
            <a:chExt cx="384" cy="96"/>
          </a:xfrm>
        </p:grpSpPr>
        <p:sp>
          <p:nvSpPr>
            <p:cNvPr id="16423" name="Line 15"/>
            <p:cNvSpPr>
              <a:spLocks noChangeShapeType="1"/>
            </p:cNvSpPr>
            <p:nvPr/>
          </p:nvSpPr>
          <p:spPr bwMode="auto">
            <a:xfrm>
              <a:off x="4224" y="2688"/>
              <a:ext cx="384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24" name="Line 16"/>
            <p:cNvSpPr>
              <a:spLocks noChangeShapeType="1"/>
            </p:cNvSpPr>
            <p:nvPr/>
          </p:nvSpPr>
          <p:spPr bwMode="auto">
            <a:xfrm>
              <a:off x="4320" y="2784"/>
              <a:ext cx="192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16399" name="Line 18"/>
          <p:cNvSpPr>
            <a:spLocks noChangeShapeType="1"/>
          </p:cNvSpPr>
          <p:nvPr/>
        </p:nvSpPr>
        <p:spPr bwMode="auto">
          <a:xfrm>
            <a:off x="6858000" y="2971800"/>
            <a:ext cx="342900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en-US" dirty="0"/>
          </a:p>
        </p:txBody>
      </p:sp>
      <p:sp>
        <p:nvSpPr>
          <p:cNvPr id="16400" name="Line 20"/>
          <p:cNvSpPr>
            <a:spLocks noChangeShapeType="1"/>
          </p:cNvSpPr>
          <p:nvPr/>
        </p:nvSpPr>
        <p:spPr bwMode="auto">
          <a:xfrm>
            <a:off x="6858000" y="2400300"/>
            <a:ext cx="0" cy="28575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en-US" dirty="0"/>
          </a:p>
        </p:txBody>
      </p:sp>
      <p:sp>
        <p:nvSpPr>
          <p:cNvPr id="16401" name="Line 21"/>
          <p:cNvSpPr>
            <a:spLocks noChangeShapeType="1"/>
          </p:cNvSpPr>
          <p:nvPr/>
        </p:nvSpPr>
        <p:spPr bwMode="auto">
          <a:xfrm>
            <a:off x="6858000" y="2800350"/>
            <a:ext cx="0" cy="17145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en-US" dirty="0"/>
          </a:p>
        </p:txBody>
      </p:sp>
      <p:sp>
        <p:nvSpPr>
          <p:cNvPr id="45078" name="AutoShape 22"/>
          <p:cNvSpPr>
            <a:spLocks noChangeArrowheads="1"/>
          </p:cNvSpPr>
          <p:nvPr/>
        </p:nvSpPr>
        <p:spPr bwMode="auto">
          <a:xfrm>
            <a:off x="7200900" y="1885950"/>
            <a:ext cx="628650" cy="685800"/>
          </a:xfrm>
          <a:prstGeom prst="star16">
            <a:avLst>
              <a:gd name="adj" fmla="val 37500"/>
            </a:avLst>
          </a:prstGeom>
          <a:noFill/>
          <a:ln w="25400">
            <a:solidFill>
              <a:schemeClr val="accent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68580" tIns="34290" rIns="68580" bIns="34290" anchor="ctr"/>
          <a:lstStyle/>
          <a:p>
            <a:endParaRPr lang="en-US" dirty="0"/>
          </a:p>
        </p:txBody>
      </p:sp>
      <p:sp>
        <p:nvSpPr>
          <p:cNvPr id="45079" name="Line 23"/>
          <p:cNvSpPr>
            <a:spLocks noChangeShapeType="1"/>
          </p:cNvSpPr>
          <p:nvPr/>
        </p:nvSpPr>
        <p:spPr bwMode="auto">
          <a:xfrm flipV="1">
            <a:off x="6800850" y="2114550"/>
            <a:ext cx="0" cy="2286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en-US" dirty="0"/>
          </a:p>
        </p:txBody>
      </p:sp>
      <p:sp>
        <p:nvSpPr>
          <p:cNvPr id="45082" name="Text Box 26"/>
          <p:cNvSpPr txBox="1">
            <a:spLocks noChangeArrowheads="1"/>
          </p:cNvSpPr>
          <p:nvPr/>
        </p:nvSpPr>
        <p:spPr bwMode="auto">
          <a:xfrm>
            <a:off x="742950" y="3181350"/>
            <a:ext cx="4666570" cy="15927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xtLst/>
        </p:spPr>
        <p:txBody>
          <a:bodyPr wrap="squar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en-US" dirty="0">
                <a:latin typeface="+mn-lt"/>
              </a:rPr>
              <a:t>The controllable switch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 dirty="0">
                <a:latin typeface="+mn-lt"/>
              </a:rPr>
              <a:t>Voltage controls if the switch is on or off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 dirty="0">
                <a:latin typeface="+mn-lt"/>
              </a:rPr>
              <a:t>High voltage at input: switch on </a:t>
            </a:r>
          </a:p>
          <a:p>
            <a:pPr lvl="2">
              <a:spcBef>
                <a:spcPct val="50000"/>
              </a:spcBef>
              <a:buFontTx/>
              <a:buChar char="•"/>
            </a:pPr>
            <a:r>
              <a:rPr lang="en-US" dirty="0">
                <a:latin typeface="+mn-lt"/>
              </a:rPr>
              <a:t>Otherwise it is off</a:t>
            </a:r>
          </a:p>
        </p:txBody>
      </p:sp>
      <p:grpSp>
        <p:nvGrpSpPr>
          <p:cNvPr id="3" name="Group 44"/>
          <p:cNvGrpSpPr>
            <a:grpSpLocks/>
          </p:cNvGrpSpPr>
          <p:nvPr/>
        </p:nvGrpSpPr>
        <p:grpSpPr bwMode="auto">
          <a:xfrm>
            <a:off x="6405562" y="3429000"/>
            <a:ext cx="852488" cy="1257300"/>
            <a:chOff x="4224" y="1440"/>
            <a:chExt cx="716" cy="1056"/>
          </a:xfrm>
        </p:grpSpPr>
        <p:sp>
          <p:nvSpPr>
            <p:cNvPr id="16407" name="Line 45"/>
            <p:cNvSpPr>
              <a:spLocks noChangeShapeType="1"/>
            </p:cNvSpPr>
            <p:nvPr/>
          </p:nvSpPr>
          <p:spPr bwMode="auto">
            <a:xfrm>
              <a:off x="4608" y="1440"/>
              <a:ext cx="0" cy="336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8" name="Line 46"/>
            <p:cNvSpPr>
              <a:spLocks noChangeShapeType="1"/>
            </p:cNvSpPr>
            <p:nvPr/>
          </p:nvSpPr>
          <p:spPr bwMode="auto">
            <a:xfrm>
              <a:off x="4896" y="2208"/>
              <a:ext cx="0" cy="288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9" name="Line 47"/>
            <p:cNvSpPr>
              <a:spLocks noChangeShapeType="1"/>
            </p:cNvSpPr>
            <p:nvPr/>
          </p:nvSpPr>
          <p:spPr bwMode="auto">
            <a:xfrm>
              <a:off x="4896" y="1440"/>
              <a:ext cx="0" cy="576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10" name="Line 48"/>
            <p:cNvSpPr>
              <a:spLocks noChangeShapeType="1"/>
            </p:cNvSpPr>
            <p:nvPr/>
          </p:nvSpPr>
          <p:spPr bwMode="auto">
            <a:xfrm>
              <a:off x="4608" y="1440"/>
              <a:ext cx="288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11" name="Oval 49"/>
            <p:cNvSpPr>
              <a:spLocks noChangeArrowheads="1"/>
            </p:cNvSpPr>
            <p:nvPr/>
          </p:nvSpPr>
          <p:spPr bwMode="auto">
            <a:xfrm>
              <a:off x="4560" y="1728"/>
              <a:ext cx="96" cy="96"/>
            </a:xfrm>
            <a:prstGeom prst="ellips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6412" name="Oval 50"/>
            <p:cNvSpPr>
              <a:spLocks noChangeArrowheads="1"/>
            </p:cNvSpPr>
            <p:nvPr/>
          </p:nvSpPr>
          <p:spPr bwMode="auto">
            <a:xfrm>
              <a:off x="4560" y="1920"/>
              <a:ext cx="96" cy="96"/>
            </a:xfrm>
            <a:prstGeom prst="ellips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16413" name="Group 51"/>
            <p:cNvGrpSpPr>
              <a:grpSpLocks/>
            </p:cNvGrpSpPr>
            <p:nvPr/>
          </p:nvGrpSpPr>
          <p:grpSpPr bwMode="auto">
            <a:xfrm>
              <a:off x="4416" y="2256"/>
              <a:ext cx="384" cy="96"/>
              <a:chOff x="4224" y="2688"/>
              <a:chExt cx="384" cy="96"/>
            </a:xfrm>
          </p:grpSpPr>
          <p:sp>
            <p:nvSpPr>
              <p:cNvPr id="16421" name="Line 52"/>
              <p:cNvSpPr>
                <a:spLocks noChangeShapeType="1"/>
              </p:cNvSpPr>
              <p:nvPr/>
            </p:nvSpPr>
            <p:spPr bwMode="auto">
              <a:xfrm>
                <a:off x="4224" y="2688"/>
                <a:ext cx="384" cy="0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422" name="Line 53"/>
              <p:cNvSpPr>
                <a:spLocks noChangeShapeType="1"/>
              </p:cNvSpPr>
              <p:nvPr/>
            </p:nvSpPr>
            <p:spPr bwMode="auto">
              <a:xfrm>
                <a:off x="4320" y="2784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16414" name="Line 54"/>
            <p:cNvSpPr>
              <a:spLocks noChangeShapeType="1"/>
            </p:cNvSpPr>
            <p:nvPr/>
          </p:nvSpPr>
          <p:spPr bwMode="auto">
            <a:xfrm>
              <a:off x="4608" y="2496"/>
              <a:ext cx="288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15" name="Line 55"/>
            <p:cNvSpPr>
              <a:spLocks noChangeShapeType="1"/>
            </p:cNvSpPr>
            <p:nvPr/>
          </p:nvSpPr>
          <p:spPr bwMode="auto">
            <a:xfrm>
              <a:off x="4608" y="2016"/>
              <a:ext cx="0" cy="24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16" name="Line 56"/>
            <p:cNvSpPr>
              <a:spLocks noChangeShapeType="1"/>
            </p:cNvSpPr>
            <p:nvPr/>
          </p:nvSpPr>
          <p:spPr bwMode="auto">
            <a:xfrm>
              <a:off x="4608" y="2352"/>
              <a:ext cx="0" cy="144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17" name="Line 57"/>
            <p:cNvSpPr>
              <a:spLocks noChangeShapeType="1"/>
            </p:cNvSpPr>
            <p:nvPr/>
          </p:nvSpPr>
          <p:spPr bwMode="auto">
            <a:xfrm flipV="1">
              <a:off x="4512" y="1776"/>
              <a:ext cx="0" cy="192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18" name="Oval 58"/>
            <p:cNvSpPr>
              <a:spLocks noChangeArrowheads="1"/>
            </p:cNvSpPr>
            <p:nvPr/>
          </p:nvSpPr>
          <p:spPr bwMode="auto">
            <a:xfrm>
              <a:off x="4464" y="1824"/>
              <a:ext cx="48" cy="48"/>
            </a:xfrm>
            <a:prstGeom prst="ellips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6419" name="Freeform 59"/>
            <p:cNvSpPr>
              <a:spLocks noChangeAspect="1"/>
            </p:cNvSpPr>
            <p:nvPr/>
          </p:nvSpPr>
          <p:spPr bwMode="auto">
            <a:xfrm rot="420000">
              <a:off x="4848" y="2016"/>
              <a:ext cx="92" cy="209"/>
            </a:xfrm>
            <a:custGeom>
              <a:avLst/>
              <a:gdLst>
                <a:gd name="T0" fmla="*/ 135 w 198"/>
                <a:gd name="T1" fmla="*/ 0 h 450"/>
                <a:gd name="T2" fmla="*/ 0 w 198"/>
                <a:gd name="T3" fmla="*/ 63 h 450"/>
                <a:gd name="T4" fmla="*/ 162 w 198"/>
                <a:gd name="T5" fmla="*/ 117 h 450"/>
                <a:gd name="T6" fmla="*/ 54 w 198"/>
                <a:gd name="T7" fmla="*/ 162 h 450"/>
                <a:gd name="T8" fmla="*/ 0 w 198"/>
                <a:gd name="T9" fmla="*/ 189 h 450"/>
                <a:gd name="T10" fmla="*/ 90 w 198"/>
                <a:gd name="T11" fmla="*/ 216 h 450"/>
                <a:gd name="T12" fmla="*/ 198 w 198"/>
                <a:gd name="T13" fmla="*/ 234 h 450"/>
                <a:gd name="T14" fmla="*/ 9 w 198"/>
                <a:gd name="T15" fmla="*/ 306 h 450"/>
                <a:gd name="T16" fmla="*/ 135 w 198"/>
                <a:gd name="T17" fmla="*/ 333 h 450"/>
                <a:gd name="T18" fmla="*/ 153 w 198"/>
                <a:gd name="T19" fmla="*/ 450 h 45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98"/>
                <a:gd name="T31" fmla="*/ 0 h 450"/>
                <a:gd name="T32" fmla="*/ 198 w 198"/>
                <a:gd name="T33" fmla="*/ 450 h 45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98" h="450">
                  <a:moveTo>
                    <a:pt x="135" y="0"/>
                  </a:moveTo>
                  <a:cubicBezTo>
                    <a:pt x="75" y="38"/>
                    <a:pt x="62" y="47"/>
                    <a:pt x="0" y="63"/>
                  </a:cubicBezTo>
                  <a:cubicBezTo>
                    <a:pt x="52" y="89"/>
                    <a:pt x="105" y="106"/>
                    <a:pt x="162" y="117"/>
                  </a:cubicBezTo>
                  <a:cubicBezTo>
                    <a:pt x="129" y="139"/>
                    <a:pt x="86" y="141"/>
                    <a:pt x="54" y="162"/>
                  </a:cubicBezTo>
                  <a:cubicBezTo>
                    <a:pt x="19" y="185"/>
                    <a:pt x="37" y="177"/>
                    <a:pt x="0" y="189"/>
                  </a:cubicBezTo>
                  <a:cubicBezTo>
                    <a:pt x="29" y="199"/>
                    <a:pt x="60" y="210"/>
                    <a:pt x="90" y="216"/>
                  </a:cubicBezTo>
                  <a:cubicBezTo>
                    <a:pt x="126" y="223"/>
                    <a:pt x="198" y="234"/>
                    <a:pt x="198" y="234"/>
                  </a:cubicBezTo>
                  <a:cubicBezTo>
                    <a:pt x="134" y="255"/>
                    <a:pt x="74" y="290"/>
                    <a:pt x="9" y="306"/>
                  </a:cubicBezTo>
                  <a:cubicBezTo>
                    <a:pt x="50" y="320"/>
                    <a:pt x="93" y="325"/>
                    <a:pt x="135" y="333"/>
                  </a:cubicBezTo>
                  <a:cubicBezTo>
                    <a:pt x="148" y="372"/>
                    <a:pt x="153" y="409"/>
                    <a:pt x="153" y="450"/>
                  </a:cubicBezTo>
                </a:path>
              </a:pathLst>
            </a:cu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20" name="Line 60"/>
            <p:cNvSpPr>
              <a:spLocks noChangeShapeType="1"/>
            </p:cNvSpPr>
            <p:nvPr/>
          </p:nvSpPr>
          <p:spPr bwMode="auto">
            <a:xfrm flipH="1">
              <a:off x="4224" y="1872"/>
              <a:ext cx="240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061636526"/>
      </p:ext>
    </p:extLst>
  </p:cSld>
  <p:clrMapOvr>
    <a:masterClrMapping/>
  </p:clrMapOvr>
  <p:transition advTm="37229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23" presetClass="entr" presetSubtype="27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200" fill="hold"/>
                                        <p:tgtEl>
                                          <p:spTgt spid="450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" fill="hold"/>
                                        <p:tgtEl>
                                          <p:spTgt spid="450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5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5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9" grpId="0" animBg="1"/>
      <p:bldP spid="45078" grpId="0" animBg="1"/>
      <p:bldP spid="45079" grpId="0" animBg="1"/>
      <p:bldP spid="45082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solidFill>
                  <a:srgbClr val="3A6876"/>
                </a:solidFill>
              </a:rPr>
              <a:t>Let’s Use Them Creatively</a:t>
            </a:r>
          </a:p>
        </p:txBody>
      </p:sp>
      <p:grpSp>
        <p:nvGrpSpPr>
          <p:cNvPr id="1032" name="Group 65"/>
          <p:cNvGrpSpPr>
            <a:grpSpLocks/>
          </p:cNvGrpSpPr>
          <p:nvPr/>
        </p:nvGrpSpPr>
        <p:grpSpPr bwMode="auto">
          <a:xfrm>
            <a:off x="2686050" y="1371600"/>
            <a:ext cx="852488" cy="1943100"/>
            <a:chOff x="1296" y="1152"/>
            <a:chExt cx="716" cy="1632"/>
          </a:xfrm>
        </p:grpSpPr>
        <p:sp>
          <p:nvSpPr>
            <p:cNvPr id="1042" name="Line 38"/>
            <p:cNvSpPr>
              <a:spLocks noChangeShapeType="1"/>
            </p:cNvSpPr>
            <p:nvPr/>
          </p:nvSpPr>
          <p:spPr bwMode="auto">
            <a:xfrm>
              <a:off x="1680" y="1728"/>
              <a:ext cx="0" cy="336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43" name="Line 39"/>
            <p:cNvSpPr>
              <a:spLocks noChangeShapeType="1"/>
            </p:cNvSpPr>
            <p:nvPr/>
          </p:nvSpPr>
          <p:spPr bwMode="auto">
            <a:xfrm>
              <a:off x="1968" y="2496"/>
              <a:ext cx="0" cy="288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44" name="Line 40"/>
            <p:cNvSpPr>
              <a:spLocks noChangeShapeType="1"/>
            </p:cNvSpPr>
            <p:nvPr/>
          </p:nvSpPr>
          <p:spPr bwMode="auto">
            <a:xfrm>
              <a:off x="1968" y="1152"/>
              <a:ext cx="0" cy="1152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45" name="Line 41"/>
            <p:cNvSpPr>
              <a:spLocks noChangeShapeType="1"/>
            </p:cNvSpPr>
            <p:nvPr/>
          </p:nvSpPr>
          <p:spPr bwMode="auto">
            <a:xfrm>
              <a:off x="1680" y="1152"/>
              <a:ext cx="288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046" name="Group 44"/>
            <p:cNvGrpSpPr>
              <a:grpSpLocks/>
            </p:cNvGrpSpPr>
            <p:nvPr/>
          </p:nvGrpSpPr>
          <p:grpSpPr bwMode="auto">
            <a:xfrm>
              <a:off x="1488" y="2544"/>
              <a:ext cx="384" cy="96"/>
              <a:chOff x="4224" y="2688"/>
              <a:chExt cx="384" cy="96"/>
            </a:xfrm>
          </p:grpSpPr>
          <p:sp>
            <p:nvSpPr>
              <p:cNvPr id="1064" name="Line 45"/>
              <p:cNvSpPr>
                <a:spLocks noChangeShapeType="1"/>
              </p:cNvSpPr>
              <p:nvPr/>
            </p:nvSpPr>
            <p:spPr bwMode="auto">
              <a:xfrm>
                <a:off x="4224" y="2688"/>
                <a:ext cx="384" cy="0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65" name="Line 46"/>
              <p:cNvSpPr>
                <a:spLocks noChangeShapeType="1"/>
              </p:cNvSpPr>
              <p:nvPr/>
            </p:nvSpPr>
            <p:spPr bwMode="auto">
              <a:xfrm>
                <a:off x="4320" y="2784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1047" name="Line 47"/>
            <p:cNvSpPr>
              <a:spLocks noChangeShapeType="1"/>
            </p:cNvSpPr>
            <p:nvPr/>
          </p:nvSpPr>
          <p:spPr bwMode="auto">
            <a:xfrm>
              <a:off x="1680" y="2784"/>
              <a:ext cx="288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48" name="Line 48"/>
            <p:cNvSpPr>
              <a:spLocks noChangeShapeType="1"/>
            </p:cNvSpPr>
            <p:nvPr/>
          </p:nvSpPr>
          <p:spPr bwMode="auto">
            <a:xfrm>
              <a:off x="1680" y="2304"/>
              <a:ext cx="0" cy="24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49" name="Line 49"/>
            <p:cNvSpPr>
              <a:spLocks noChangeShapeType="1"/>
            </p:cNvSpPr>
            <p:nvPr/>
          </p:nvSpPr>
          <p:spPr bwMode="auto">
            <a:xfrm>
              <a:off x="1680" y="2640"/>
              <a:ext cx="0" cy="144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50" name="Freeform 52"/>
            <p:cNvSpPr>
              <a:spLocks noChangeAspect="1"/>
            </p:cNvSpPr>
            <p:nvPr/>
          </p:nvSpPr>
          <p:spPr bwMode="auto">
            <a:xfrm rot="420000">
              <a:off x="1920" y="2304"/>
              <a:ext cx="92" cy="209"/>
            </a:xfrm>
            <a:custGeom>
              <a:avLst/>
              <a:gdLst>
                <a:gd name="T0" fmla="*/ 135 w 198"/>
                <a:gd name="T1" fmla="*/ 0 h 450"/>
                <a:gd name="T2" fmla="*/ 0 w 198"/>
                <a:gd name="T3" fmla="*/ 63 h 450"/>
                <a:gd name="T4" fmla="*/ 162 w 198"/>
                <a:gd name="T5" fmla="*/ 117 h 450"/>
                <a:gd name="T6" fmla="*/ 54 w 198"/>
                <a:gd name="T7" fmla="*/ 162 h 450"/>
                <a:gd name="T8" fmla="*/ 0 w 198"/>
                <a:gd name="T9" fmla="*/ 189 h 450"/>
                <a:gd name="T10" fmla="*/ 90 w 198"/>
                <a:gd name="T11" fmla="*/ 216 h 450"/>
                <a:gd name="T12" fmla="*/ 198 w 198"/>
                <a:gd name="T13" fmla="*/ 234 h 450"/>
                <a:gd name="T14" fmla="*/ 9 w 198"/>
                <a:gd name="T15" fmla="*/ 306 h 450"/>
                <a:gd name="T16" fmla="*/ 135 w 198"/>
                <a:gd name="T17" fmla="*/ 333 h 450"/>
                <a:gd name="T18" fmla="*/ 153 w 198"/>
                <a:gd name="T19" fmla="*/ 450 h 45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98"/>
                <a:gd name="T31" fmla="*/ 0 h 450"/>
                <a:gd name="T32" fmla="*/ 198 w 198"/>
                <a:gd name="T33" fmla="*/ 450 h 45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98" h="450">
                  <a:moveTo>
                    <a:pt x="135" y="0"/>
                  </a:moveTo>
                  <a:cubicBezTo>
                    <a:pt x="75" y="38"/>
                    <a:pt x="62" y="47"/>
                    <a:pt x="0" y="63"/>
                  </a:cubicBezTo>
                  <a:cubicBezTo>
                    <a:pt x="52" y="89"/>
                    <a:pt x="105" y="106"/>
                    <a:pt x="162" y="117"/>
                  </a:cubicBezTo>
                  <a:cubicBezTo>
                    <a:pt x="129" y="139"/>
                    <a:pt x="86" y="141"/>
                    <a:pt x="54" y="162"/>
                  </a:cubicBezTo>
                  <a:cubicBezTo>
                    <a:pt x="19" y="185"/>
                    <a:pt x="37" y="177"/>
                    <a:pt x="0" y="189"/>
                  </a:cubicBezTo>
                  <a:cubicBezTo>
                    <a:pt x="29" y="199"/>
                    <a:pt x="60" y="210"/>
                    <a:pt x="90" y="216"/>
                  </a:cubicBezTo>
                  <a:cubicBezTo>
                    <a:pt x="126" y="223"/>
                    <a:pt x="198" y="234"/>
                    <a:pt x="198" y="234"/>
                  </a:cubicBezTo>
                  <a:cubicBezTo>
                    <a:pt x="134" y="255"/>
                    <a:pt x="74" y="290"/>
                    <a:pt x="9" y="306"/>
                  </a:cubicBezTo>
                  <a:cubicBezTo>
                    <a:pt x="50" y="320"/>
                    <a:pt x="93" y="325"/>
                    <a:pt x="135" y="333"/>
                  </a:cubicBezTo>
                  <a:cubicBezTo>
                    <a:pt x="148" y="372"/>
                    <a:pt x="153" y="409"/>
                    <a:pt x="153" y="450"/>
                  </a:cubicBezTo>
                </a:path>
              </a:pathLst>
            </a:cu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051" name="Group 54"/>
            <p:cNvGrpSpPr>
              <a:grpSpLocks/>
            </p:cNvGrpSpPr>
            <p:nvPr/>
          </p:nvGrpSpPr>
          <p:grpSpPr bwMode="auto">
            <a:xfrm>
              <a:off x="1296" y="2016"/>
              <a:ext cx="432" cy="288"/>
              <a:chOff x="1296" y="2016"/>
              <a:chExt cx="432" cy="288"/>
            </a:xfrm>
          </p:grpSpPr>
          <p:sp>
            <p:nvSpPr>
              <p:cNvPr id="1059" name="Oval 42"/>
              <p:cNvSpPr>
                <a:spLocks noChangeArrowheads="1"/>
              </p:cNvSpPr>
              <p:nvPr/>
            </p:nvSpPr>
            <p:spPr bwMode="auto">
              <a:xfrm>
                <a:off x="1632" y="2016"/>
                <a:ext cx="96" cy="96"/>
              </a:xfrm>
              <a:prstGeom prst="ellipse">
                <a:avLst/>
              </a:prstGeom>
              <a:noFill/>
              <a:ln w="25400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060" name="Oval 43"/>
              <p:cNvSpPr>
                <a:spLocks noChangeArrowheads="1"/>
              </p:cNvSpPr>
              <p:nvPr/>
            </p:nvSpPr>
            <p:spPr bwMode="auto">
              <a:xfrm>
                <a:off x="1632" y="2208"/>
                <a:ext cx="96" cy="96"/>
              </a:xfrm>
              <a:prstGeom prst="ellipse">
                <a:avLst/>
              </a:prstGeom>
              <a:noFill/>
              <a:ln w="25400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061" name="Line 50"/>
              <p:cNvSpPr>
                <a:spLocks noChangeShapeType="1"/>
              </p:cNvSpPr>
              <p:nvPr/>
            </p:nvSpPr>
            <p:spPr bwMode="auto">
              <a:xfrm flipV="1">
                <a:off x="1584" y="2064"/>
                <a:ext cx="0" cy="192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62" name="Oval 51"/>
              <p:cNvSpPr>
                <a:spLocks noChangeArrowheads="1"/>
              </p:cNvSpPr>
              <p:nvPr/>
            </p:nvSpPr>
            <p:spPr bwMode="auto">
              <a:xfrm>
                <a:off x="1536" y="2112"/>
                <a:ext cx="48" cy="48"/>
              </a:xfrm>
              <a:prstGeom prst="ellipse">
                <a:avLst/>
              </a:prstGeom>
              <a:noFill/>
              <a:ln w="25400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063" name="Line 53"/>
              <p:cNvSpPr>
                <a:spLocks noChangeShapeType="1"/>
              </p:cNvSpPr>
              <p:nvPr/>
            </p:nvSpPr>
            <p:spPr bwMode="auto">
              <a:xfrm flipH="1">
                <a:off x="1296" y="2160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1052" name="Group 55"/>
            <p:cNvGrpSpPr>
              <a:grpSpLocks/>
            </p:cNvGrpSpPr>
            <p:nvPr/>
          </p:nvGrpSpPr>
          <p:grpSpPr bwMode="auto">
            <a:xfrm>
              <a:off x="1296" y="1440"/>
              <a:ext cx="432" cy="288"/>
              <a:chOff x="1296" y="2016"/>
              <a:chExt cx="432" cy="288"/>
            </a:xfrm>
          </p:grpSpPr>
          <p:sp>
            <p:nvSpPr>
              <p:cNvPr id="1054" name="Oval 56"/>
              <p:cNvSpPr>
                <a:spLocks noChangeArrowheads="1"/>
              </p:cNvSpPr>
              <p:nvPr/>
            </p:nvSpPr>
            <p:spPr bwMode="auto">
              <a:xfrm>
                <a:off x="1632" y="2016"/>
                <a:ext cx="96" cy="96"/>
              </a:xfrm>
              <a:prstGeom prst="ellipse">
                <a:avLst/>
              </a:prstGeom>
              <a:noFill/>
              <a:ln w="25400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055" name="Oval 57"/>
              <p:cNvSpPr>
                <a:spLocks noChangeArrowheads="1"/>
              </p:cNvSpPr>
              <p:nvPr/>
            </p:nvSpPr>
            <p:spPr bwMode="auto">
              <a:xfrm>
                <a:off x="1632" y="2208"/>
                <a:ext cx="96" cy="96"/>
              </a:xfrm>
              <a:prstGeom prst="ellipse">
                <a:avLst/>
              </a:prstGeom>
              <a:noFill/>
              <a:ln w="25400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056" name="Line 58"/>
              <p:cNvSpPr>
                <a:spLocks noChangeShapeType="1"/>
              </p:cNvSpPr>
              <p:nvPr/>
            </p:nvSpPr>
            <p:spPr bwMode="auto">
              <a:xfrm flipV="1">
                <a:off x="1584" y="2064"/>
                <a:ext cx="0" cy="192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57" name="Oval 59"/>
              <p:cNvSpPr>
                <a:spLocks noChangeArrowheads="1"/>
              </p:cNvSpPr>
              <p:nvPr/>
            </p:nvSpPr>
            <p:spPr bwMode="auto">
              <a:xfrm>
                <a:off x="1536" y="2112"/>
                <a:ext cx="48" cy="48"/>
              </a:xfrm>
              <a:prstGeom prst="ellipse">
                <a:avLst/>
              </a:prstGeom>
              <a:noFill/>
              <a:ln w="25400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058" name="Line 60"/>
              <p:cNvSpPr>
                <a:spLocks noChangeShapeType="1"/>
              </p:cNvSpPr>
              <p:nvPr/>
            </p:nvSpPr>
            <p:spPr bwMode="auto">
              <a:xfrm flipH="1">
                <a:off x="1296" y="2160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1053" name="Line 61"/>
            <p:cNvSpPr>
              <a:spLocks noChangeShapeType="1"/>
            </p:cNvSpPr>
            <p:nvPr/>
          </p:nvSpPr>
          <p:spPr bwMode="auto">
            <a:xfrm>
              <a:off x="1680" y="1152"/>
              <a:ext cx="0" cy="288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1033" name="Line 62"/>
          <p:cNvSpPr>
            <a:spLocks noChangeShapeType="1"/>
          </p:cNvSpPr>
          <p:nvPr/>
        </p:nvSpPr>
        <p:spPr bwMode="auto">
          <a:xfrm>
            <a:off x="2057400" y="1428750"/>
            <a:ext cx="628650" cy="4572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en-US" dirty="0"/>
          </a:p>
        </p:txBody>
      </p:sp>
      <p:sp>
        <p:nvSpPr>
          <p:cNvPr id="1034" name="Line 63"/>
          <p:cNvSpPr>
            <a:spLocks noChangeShapeType="1"/>
          </p:cNvSpPr>
          <p:nvPr/>
        </p:nvSpPr>
        <p:spPr bwMode="auto">
          <a:xfrm flipV="1">
            <a:off x="2057400" y="2571750"/>
            <a:ext cx="628650" cy="62865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en-US" dirty="0"/>
          </a:p>
        </p:txBody>
      </p:sp>
      <p:sp>
        <p:nvSpPr>
          <p:cNvPr id="1035" name="Line 64"/>
          <p:cNvSpPr>
            <a:spLocks noChangeShapeType="1"/>
          </p:cNvSpPr>
          <p:nvPr/>
        </p:nvSpPr>
        <p:spPr bwMode="auto">
          <a:xfrm>
            <a:off x="3486150" y="2228850"/>
            <a:ext cx="571500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en-US" dirty="0"/>
          </a:p>
        </p:txBody>
      </p:sp>
      <p:sp>
        <p:nvSpPr>
          <p:cNvPr id="1036" name="Text Box 66"/>
          <p:cNvSpPr txBox="1">
            <a:spLocks noChangeArrowheads="1"/>
          </p:cNvSpPr>
          <p:nvPr/>
        </p:nvSpPr>
        <p:spPr bwMode="auto">
          <a:xfrm>
            <a:off x="4914900" y="1200150"/>
            <a:ext cx="2971800" cy="131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>
                <a:latin typeface="+mn-lt"/>
              </a:rPr>
              <a:t>Output is high if both input1 </a:t>
            </a:r>
            <a:r>
              <a:rPr lang="en-US" i="1" u="sng" dirty="0">
                <a:solidFill>
                  <a:srgbClr val="FF0033"/>
                </a:solidFill>
                <a:latin typeface="+mn-lt"/>
              </a:rPr>
              <a:t>AND</a:t>
            </a:r>
            <a:r>
              <a:rPr lang="en-US" dirty="0">
                <a:latin typeface="+mn-lt"/>
              </a:rPr>
              <a:t> input2 are high</a:t>
            </a:r>
          </a:p>
          <a:p>
            <a:pPr>
              <a:spcBef>
                <a:spcPct val="50000"/>
              </a:spcBef>
            </a:pPr>
            <a:r>
              <a:rPr lang="en-US" dirty="0">
                <a:latin typeface="+mn-lt"/>
              </a:rPr>
              <a:t>If either of the inputs is low, the output is low</a:t>
            </a:r>
          </a:p>
        </p:txBody>
      </p:sp>
      <p:sp>
        <p:nvSpPr>
          <p:cNvPr id="1037" name="Text Box 67"/>
          <p:cNvSpPr txBox="1">
            <a:spLocks noChangeArrowheads="1"/>
          </p:cNvSpPr>
          <p:nvPr/>
        </p:nvSpPr>
        <p:spPr bwMode="auto">
          <a:xfrm>
            <a:off x="1143000" y="1257301"/>
            <a:ext cx="1028700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/>
              <a:t>Input1</a:t>
            </a:r>
          </a:p>
        </p:txBody>
      </p:sp>
      <p:sp>
        <p:nvSpPr>
          <p:cNvPr id="1038" name="Text Box 68"/>
          <p:cNvSpPr txBox="1">
            <a:spLocks noChangeArrowheads="1"/>
          </p:cNvSpPr>
          <p:nvPr/>
        </p:nvSpPr>
        <p:spPr bwMode="auto">
          <a:xfrm>
            <a:off x="1143000" y="3028951"/>
            <a:ext cx="914400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/>
              <a:t>Input2</a:t>
            </a:r>
          </a:p>
        </p:txBody>
      </p:sp>
      <p:sp>
        <p:nvSpPr>
          <p:cNvPr id="1039" name="Text Box 69"/>
          <p:cNvSpPr txBox="1">
            <a:spLocks noChangeArrowheads="1"/>
          </p:cNvSpPr>
          <p:nvPr/>
        </p:nvSpPr>
        <p:spPr bwMode="auto">
          <a:xfrm>
            <a:off x="3486150" y="1882602"/>
            <a:ext cx="971550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/>
              <a:t>Output</a:t>
            </a:r>
          </a:p>
        </p:txBody>
      </p:sp>
      <p:sp>
        <p:nvSpPr>
          <p:cNvPr id="47174" name="Text Box 70"/>
          <p:cNvSpPr txBox="1">
            <a:spLocks noChangeArrowheads="1"/>
          </p:cNvSpPr>
          <p:nvPr/>
        </p:nvSpPr>
        <p:spPr bwMode="auto">
          <a:xfrm>
            <a:off x="4572000" y="2800351"/>
            <a:ext cx="3143250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>
                <a:latin typeface="+mn-lt"/>
              </a:rPr>
              <a:t>This is called an </a:t>
            </a:r>
            <a:r>
              <a:rPr lang="en-US" dirty="0">
                <a:solidFill>
                  <a:srgbClr val="FF0033"/>
                </a:solidFill>
                <a:latin typeface="+mn-lt"/>
              </a:rPr>
              <a:t>AND</a:t>
            </a:r>
            <a:r>
              <a:rPr lang="en-US" dirty="0">
                <a:latin typeface="+mn-lt"/>
              </a:rPr>
              <a:t> gate</a:t>
            </a:r>
          </a:p>
        </p:txBody>
      </p:sp>
      <p:graphicFrame>
        <p:nvGraphicFramePr>
          <p:cNvPr id="47175" name="Object 71"/>
          <p:cNvGraphicFramePr>
            <a:graphicFrameLocks/>
          </p:cNvGraphicFramePr>
          <p:nvPr/>
        </p:nvGraphicFramePr>
        <p:xfrm>
          <a:off x="4972050" y="3086100"/>
          <a:ext cx="154305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Bitmap Image" r:id="rId5" imgW="1523810" imgH="656969" progId="Paint.Picture">
                  <p:embed/>
                </p:oleObj>
              </mc:Choice>
              <mc:Fallback>
                <p:oleObj name="Bitmap Image" r:id="rId5" imgW="1523810" imgH="656969" progId="Paint.Picture">
                  <p:embed/>
                  <p:pic>
                    <p:nvPicPr>
                      <p:cNvPr id="47175" name="Object 71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2050" y="3086100"/>
                        <a:ext cx="154305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76" name="Text Box 72"/>
          <p:cNvSpPr txBox="1">
            <a:spLocks noChangeArrowheads="1"/>
          </p:cNvSpPr>
          <p:nvPr/>
        </p:nvSpPr>
        <p:spPr bwMode="auto">
          <a:xfrm>
            <a:off x="3257550" y="4057651"/>
            <a:ext cx="3086100" cy="623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>
                <a:latin typeface="+mn-lt"/>
              </a:rPr>
              <a:t>Now, can you make an OR gate with switches?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45D6F5-C874-4283-99EA-D93D3B58E0B5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67332710"/>
      </p:ext>
    </p:extLst>
  </p:cSld>
  <p:clrMapOvr>
    <a:masterClrMapping/>
  </p:clrMapOvr>
  <p:transition advTm="6275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7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7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7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7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74" grpId="0" autoUpdateAnimBg="0"/>
      <p:bldP spid="47176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solidFill>
                  <a:srgbClr val="3A6876"/>
                </a:solidFill>
              </a:rPr>
              <a:t>OR Gate</a:t>
            </a:r>
          </a:p>
        </p:txBody>
      </p:sp>
      <p:sp>
        <p:nvSpPr>
          <p:cNvPr id="18439" name="Line 41"/>
          <p:cNvSpPr>
            <a:spLocks noChangeShapeType="1"/>
          </p:cNvSpPr>
          <p:nvPr/>
        </p:nvSpPr>
        <p:spPr bwMode="auto">
          <a:xfrm>
            <a:off x="3657600" y="1943100"/>
            <a:ext cx="1657350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en-US" dirty="0"/>
          </a:p>
        </p:txBody>
      </p:sp>
      <p:sp>
        <p:nvSpPr>
          <p:cNvPr id="18440" name="Line 47"/>
          <p:cNvSpPr>
            <a:spLocks noChangeShapeType="1"/>
          </p:cNvSpPr>
          <p:nvPr/>
        </p:nvSpPr>
        <p:spPr bwMode="auto">
          <a:xfrm>
            <a:off x="3657600" y="3200400"/>
            <a:ext cx="1657350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en-US" dirty="0"/>
          </a:p>
        </p:txBody>
      </p:sp>
      <p:grpSp>
        <p:nvGrpSpPr>
          <p:cNvPr id="18441" name="Group 55"/>
          <p:cNvGrpSpPr>
            <a:grpSpLocks/>
          </p:cNvGrpSpPr>
          <p:nvPr/>
        </p:nvGrpSpPr>
        <p:grpSpPr bwMode="auto">
          <a:xfrm>
            <a:off x="3429000" y="1943100"/>
            <a:ext cx="457200" cy="1257300"/>
            <a:chOff x="1920" y="1632"/>
            <a:chExt cx="384" cy="1056"/>
          </a:xfrm>
        </p:grpSpPr>
        <p:sp>
          <p:nvSpPr>
            <p:cNvPr id="18467" name="Line 38"/>
            <p:cNvSpPr>
              <a:spLocks noChangeShapeType="1"/>
            </p:cNvSpPr>
            <p:nvPr/>
          </p:nvSpPr>
          <p:spPr bwMode="auto">
            <a:xfrm>
              <a:off x="2112" y="1632"/>
              <a:ext cx="0" cy="336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468" name="Oval 42"/>
            <p:cNvSpPr>
              <a:spLocks noChangeArrowheads="1"/>
            </p:cNvSpPr>
            <p:nvPr/>
          </p:nvSpPr>
          <p:spPr bwMode="auto">
            <a:xfrm>
              <a:off x="2064" y="1920"/>
              <a:ext cx="96" cy="96"/>
            </a:xfrm>
            <a:prstGeom prst="ellips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8469" name="Oval 43"/>
            <p:cNvSpPr>
              <a:spLocks noChangeArrowheads="1"/>
            </p:cNvSpPr>
            <p:nvPr/>
          </p:nvSpPr>
          <p:spPr bwMode="auto">
            <a:xfrm>
              <a:off x="2064" y="2112"/>
              <a:ext cx="96" cy="96"/>
            </a:xfrm>
            <a:prstGeom prst="ellips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18470" name="Group 44"/>
            <p:cNvGrpSpPr>
              <a:grpSpLocks/>
            </p:cNvGrpSpPr>
            <p:nvPr/>
          </p:nvGrpSpPr>
          <p:grpSpPr bwMode="auto">
            <a:xfrm>
              <a:off x="1920" y="2448"/>
              <a:ext cx="384" cy="96"/>
              <a:chOff x="4224" y="2688"/>
              <a:chExt cx="384" cy="96"/>
            </a:xfrm>
          </p:grpSpPr>
          <p:sp>
            <p:nvSpPr>
              <p:cNvPr id="18475" name="Line 45"/>
              <p:cNvSpPr>
                <a:spLocks noChangeShapeType="1"/>
              </p:cNvSpPr>
              <p:nvPr/>
            </p:nvSpPr>
            <p:spPr bwMode="auto">
              <a:xfrm>
                <a:off x="4224" y="2688"/>
                <a:ext cx="384" cy="0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476" name="Line 46"/>
              <p:cNvSpPr>
                <a:spLocks noChangeShapeType="1"/>
              </p:cNvSpPr>
              <p:nvPr/>
            </p:nvSpPr>
            <p:spPr bwMode="auto">
              <a:xfrm>
                <a:off x="4320" y="2784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18471" name="Line 48"/>
            <p:cNvSpPr>
              <a:spLocks noChangeShapeType="1"/>
            </p:cNvSpPr>
            <p:nvPr/>
          </p:nvSpPr>
          <p:spPr bwMode="auto">
            <a:xfrm>
              <a:off x="2112" y="2208"/>
              <a:ext cx="0" cy="24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472" name="Line 49"/>
            <p:cNvSpPr>
              <a:spLocks noChangeShapeType="1"/>
            </p:cNvSpPr>
            <p:nvPr/>
          </p:nvSpPr>
          <p:spPr bwMode="auto">
            <a:xfrm>
              <a:off x="2112" y="2544"/>
              <a:ext cx="0" cy="144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473" name="Line 50"/>
            <p:cNvSpPr>
              <a:spLocks noChangeShapeType="1"/>
            </p:cNvSpPr>
            <p:nvPr/>
          </p:nvSpPr>
          <p:spPr bwMode="auto">
            <a:xfrm flipV="1">
              <a:off x="2016" y="1968"/>
              <a:ext cx="0" cy="192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474" name="Oval 51"/>
            <p:cNvSpPr>
              <a:spLocks noChangeArrowheads="1"/>
            </p:cNvSpPr>
            <p:nvPr/>
          </p:nvSpPr>
          <p:spPr bwMode="auto">
            <a:xfrm>
              <a:off x="1968" y="2016"/>
              <a:ext cx="48" cy="48"/>
            </a:xfrm>
            <a:prstGeom prst="ellips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18442" name="Group 54"/>
          <p:cNvGrpSpPr>
            <a:grpSpLocks/>
          </p:cNvGrpSpPr>
          <p:nvPr/>
        </p:nvGrpSpPr>
        <p:grpSpPr bwMode="auto">
          <a:xfrm>
            <a:off x="5257800" y="1943100"/>
            <a:ext cx="109538" cy="1257300"/>
            <a:chOff x="2352" y="1632"/>
            <a:chExt cx="92" cy="1056"/>
          </a:xfrm>
        </p:grpSpPr>
        <p:sp>
          <p:nvSpPr>
            <p:cNvPr id="18464" name="Line 39"/>
            <p:cNvSpPr>
              <a:spLocks noChangeShapeType="1"/>
            </p:cNvSpPr>
            <p:nvPr/>
          </p:nvSpPr>
          <p:spPr bwMode="auto">
            <a:xfrm>
              <a:off x="2400" y="2400"/>
              <a:ext cx="0" cy="288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465" name="Line 40"/>
            <p:cNvSpPr>
              <a:spLocks noChangeShapeType="1"/>
            </p:cNvSpPr>
            <p:nvPr/>
          </p:nvSpPr>
          <p:spPr bwMode="auto">
            <a:xfrm>
              <a:off x="2400" y="1632"/>
              <a:ext cx="0" cy="576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466" name="Freeform 52"/>
            <p:cNvSpPr>
              <a:spLocks noChangeAspect="1"/>
            </p:cNvSpPr>
            <p:nvPr/>
          </p:nvSpPr>
          <p:spPr bwMode="auto">
            <a:xfrm rot="420000">
              <a:off x="2352" y="2208"/>
              <a:ext cx="92" cy="209"/>
            </a:xfrm>
            <a:custGeom>
              <a:avLst/>
              <a:gdLst>
                <a:gd name="T0" fmla="*/ 135 w 198"/>
                <a:gd name="T1" fmla="*/ 0 h 450"/>
                <a:gd name="T2" fmla="*/ 0 w 198"/>
                <a:gd name="T3" fmla="*/ 63 h 450"/>
                <a:gd name="T4" fmla="*/ 162 w 198"/>
                <a:gd name="T5" fmla="*/ 117 h 450"/>
                <a:gd name="T6" fmla="*/ 54 w 198"/>
                <a:gd name="T7" fmla="*/ 162 h 450"/>
                <a:gd name="T8" fmla="*/ 0 w 198"/>
                <a:gd name="T9" fmla="*/ 189 h 450"/>
                <a:gd name="T10" fmla="*/ 90 w 198"/>
                <a:gd name="T11" fmla="*/ 216 h 450"/>
                <a:gd name="T12" fmla="*/ 198 w 198"/>
                <a:gd name="T13" fmla="*/ 234 h 450"/>
                <a:gd name="T14" fmla="*/ 9 w 198"/>
                <a:gd name="T15" fmla="*/ 306 h 450"/>
                <a:gd name="T16" fmla="*/ 135 w 198"/>
                <a:gd name="T17" fmla="*/ 333 h 450"/>
                <a:gd name="T18" fmla="*/ 153 w 198"/>
                <a:gd name="T19" fmla="*/ 450 h 45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98"/>
                <a:gd name="T31" fmla="*/ 0 h 450"/>
                <a:gd name="T32" fmla="*/ 198 w 198"/>
                <a:gd name="T33" fmla="*/ 450 h 45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98" h="450">
                  <a:moveTo>
                    <a:pt x="135" y="0"/>
                  </a:moveTo>
                  <a:cubicBezTo>
                    <a:pt x="75" y="38"/>
                    <a:pt x="62" y="47"/>
                    <a:pt x="0" y="63"/>
                  </a:cubicBezTo>
                  <a:cubicBezTo>
                    <a:pt x="52" y="89"/>
                    <a:pt x="105" y="106"/>
                    <a:pt x="162" y="117"/>
                  </a:cubicBezTo>
                  <a:cubicBezTo>
                    <a:pt x="129" y="139"/>
                    <a:pt x="86" y="141"/>
                    <a:pt x="54" y="162"/>
                  </a:cubicBezTo>
                  <a:cubicBezTo>
                    <a:pt x="19" y="185"/>
                    <a:pt x="37" y="177"/>
                    <a:pt x="0" y="189"/>
                  </a:cubicBezTo>
                  <a:cubicBezTo>
                    <a:pt x="29" y="199"/>
                    <a:pt x="60" y="210"/>
                    <a:pt x="90" y="216"/>
                  </a:cubicBezTo>
                  <a:cubicBezTo>
                    <a:pt x="126" y="223"/>
                    <a:pt x="198" y="234"/>
                    <a:pt x="198" y="234"/>
                  </a:cubicBezTo>
                  <a:cubicBezTo>
                    <a:pt x="134" y="255"/>
                    <a:pt x="74" y="290"/>
                    <a:pt x="9" y="306"/>
                  </a:cubicBezTo>
                  <a:cubicBezTo>
                    <a:pt x="50" y="320"/>
                    <a:pt x="93" y="325"/>
                    <a:pt x="135" y="333"/>
                  </a:cubicBezTo>
                  <a:cubicBezTo>
                    <a:pt x="148" y="372"/>
                    <a:pt x="153" y="409"/>
                    <a:pt x="153" y="450"/>
                  </a:cubicBezTo>
                </a:path>
              </a:pathLst>
            </a:cu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18443" name="Line 53"/>
          <p:cNvSpPr>
            <a:spLocks noChangeShapeType="1"/>
          </p:cNvSpPr>
          <p:nvPr/>
        </p:nvSpPr>
        <p:spPr bwMode="auto">
          <a:xfrm flipH="1">
            <a:off x="3200400" y="2457450"/>
            <a:ext cx="285750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en-US" dirty="0"/>
          </a:p>
        </p:txBody>
      </p:sp>
      <p:grpSp>
        <p:nvGrpSpPr>
          <p:cNvPr id="18444" name="Group 56"/>
          <p:cNvGrpSpPr>
            <a:grpSpLocks/>
          </p:cNvGrpSpPr>
          <p:nvPr/>
        </p:nvGrpSpPr>
        <p:grpSpPr bwMode="auto">
          <a:xfrm>
            <a:off x="4572000" y="1943100"/>
            <a:ext cx="457200" cy="1257300"/>
            <a:chOff x="1920" y="1632"/>
            <a:chExt cx="384" cy="1056"/>
          </a:xfrm>
        </p:grpSpPr>
        <p:sp>
          <p:nvSpPr>
            <p:cNvPr id="18454" name="Line 57"/>
            <p:cNvSpPr>
              <a:spLocks noChangeShapeType="1"/>
            </p:cNvSpPr>
            <p:nvPr/>
          </p:nvSpPr>
          <p:spPr bwMode="auto">
            <a:xfrm>
              <a:off x="2112" y="1632"/>
              <a:ext cx="0" cy="336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455" name="Oval 58"/>
            <p:cNvSpPr>
              <a:spLocks noChangeArrowheads="1"/>
            </p:cNvSpPr>
            <p:nvPr/>
          </p:nvSpPr>
          <p:spPr bwMode="auto">
            <a:xfrm>
              <a:off x="2064" y="1920"/>
              <a:ext cx="96" cy="96"/>
            </a:xfrm>
            <a:prstGeom prst="ellips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8456" name="Oval 59"/>
            <p:cNvSpPr>
              <a:spLocks noChangeArrowheads="1"/>
            </p:cNvSpPr>
            <p:nvPr/>
          </p:nvSpPr>
          <p:spPr bwMode="auto">
            <a:xfrm>
              <a:off x="2064" y="2112"/>
              <a:ext cx="96" cy="96"/>
            </a:xfrm>
            <a:prstGeom prst="ellips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18457" name="Group 60"/>
            <p:cNvGrpSpPr>
              <a:grpSpLocks/>
            </p:cNvGrpSpPr>
            <p:nvPr/>
          </p:nvGrpSpPr>
          <p:grpSpPr bwMode="auto">
            <a:xfrm>
              <a:off x="1920" y="2448"/>
              <a:ext cx="384" cy="96"/>
              <a:chOff x="4224" y="2688"/>
              <a:chExt cx="384" cy="96"/>
            </a:xfrm>
          </p:grpSpPr>
          <p:sp>
            <p:nvSpPr>
              <p:cNvPr id="18462" name="Line 61"/>
              <p:cNvSpPr>
                <a:spLocks noChangeShapeType="1"/>
              </p:cNvSpPr>
              <p:nvPr/>
            </p:nvSpPr>
            <p:spPr bwMode="auto">
              <a:xfrm>
                <a:off x="4224" y="2688"/>
                <a:ext cx="384" cy="0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463" name="Line 62"/>
              <p:cNvSpPr>
                <a:spLocks noChangeShapeType="1"/>
              </p:cNvSpPr>
              <p:nvPr/>
            </p:nvSpPr>
            <p:spPr bwMode="auto">
              <a:xfrm>
                <a:off x="4320" y="2784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18458" name="Line 63"/>
            <p:cNvSpPr>
              <a:spLocks noChangeShapeType="1"/>
            </p:cNvSpPr>
            <p:nvPr/>
          </p:nvSpPr>
          <p:spPr bwMode="auto">
            <a:xfrm>
              <a:off x="2112" y="2208"/>
              <a:ext cx="0" cy="24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459" name="Line 64"/>
            <p:cNvSpPr>
              <a:spLocks noChangeShapeType="1"/>
            </p:cNvSpPr>
            <p:nvPr/>
          </p:nvSpPr>
          <p:spPr bwMode="auto">
            <a:xfrm>
              <a:off x="2112" y="2544"/>
              <a:ext cx="0" cy="144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460" name="Line 65"/>
            <p:cNvSpPr>
              <a:spLocks noChangeShapeType="1"/>
            </p:cNvSpPr>
            <p:nvPr/>
          </p:nvSpPr>
          <p:spPr bwMode="auto">
            <a:xfrm flipV="1">
              <a:off x="2016" y="1968"/>
              <a:ext cx="0" cy="192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461" name="Oval 66"/>
            <p:cNvSpPr>
              <a:spLocks noChangeArrowheads="1"/>
            </p:cNvSpPr>
            <p:nvPr/>
          </p:nvSpPr>
          <p:spPr bwMode="auto">
            <a:xfrm>
              <a:off x="1968" y="2016"/>
              <a:ext cx="48" cy="48"/>
            </a:xfrm>
            <a:prstGeom prst="ellips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18445" name="Line 67"/>
          <p:cNvSpPr>
            <a:spLocks noChangeShapeType="1"/>
          </p:cNvSpPr>
          <p:nvPr/>
        </p:nvSpPr>
        <p:spPr bwMode="auto">
          <a:xfrm flipH="1">
            <a:off x="4414838" y="2457450"/>
            <a:ext cx="285750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en-US" dirty="0"/>
          </a:p>
        </p:txBody>
      </p:sp>
      <p:sp>
        <p:nvSpPr>
          <p:cNvPr id="18446" name="Line 68"/>
          <p:cNvSpPr>
            <a:spLocks noChangeShapeType="1"/>
          </p:cNvSpPr>
          <p:nvPr/>
        </p:nvSpPr>
        <p:spPr bwMode="auto">
          <a:xfrm>
            <a:off x="2286000" y="1543050"/>
            <a:ext cx="91440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en-US" dirty="0"/>
          </a:p>
        </p:txBody>
      </p:sp>
      <p:sp>
        <p:nvSpPr>
          <p:cNvPr id="18447" name="Freeform 70"/>
          <p:cNvSpPr>
            <a:spLocks/>
          </p:cNvSpPr>
          <p:nvPr/>
        </p:nvSpPr>
        <p:spPr bwMode="auto">
          <a:xfrm>
            <a:off x="2286000" y="2409825"/>
            <a:ext cx="2171700" cy="1600200"/>
          </a:xfrm>
          <a:custGeom>
            <a:avLst/>
            <a:gdLst>
              <a:gd name="T0" fmla="*/ 0 w 1824"/>
              <a:gd name="T1" fmla="*/ 904 h 1344"/>
              <a:gd name="T2" fmla="*/ 432 w 1824"/>
              <a:gd name="T3" fmla="*/ 1192 h 1344"/>
              <a:gd name="T4" fmla="*/ 1152 w 1824"/>
              <a:gd name="T5" fmla="*/ 1192 h 1344"/>
              <a:gd name="T6" fmla="*/ 1584 w 1824"/>
              <a:gd name="T7" fmla="*/ 280 h 1344"/>
              <a:gd name="T8" fmla="*/ 1728 w 1824"/>
              <a:gd name="T9" fmla="*/ 40 h 1344"/>
              <a:gd name="T10" fmla="*/ 1824 w 1824"/>
              <a:gd name="T11" fmla="*/ 40 h 134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824"/>
              <a:gd name="T19" fmla="*/ 0 h 1344"/>
              <a:gd name="T20" fmla="*/ 1824 w 1824"/>
              <a:gd name="T21" fmla="*/ 1344 h 134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824" h="1344">
                <a:moveTo>
                  <a:pt x="0" y="904"/>
                </a:moveTo>
                <a:cubicBezTo>
                  <a:pt x="120" y="1024"/>
                  <a:pt x="240" y="1144"/>
                  <a:pt x="432" y="1192"/>
                </a:cubicBezTo>
                <a:cubicBezTo>
                  <a:pt x="624" y="1240"/>
                  <a:pt x="960" y="1344"/>
                  <a:pt x="1152" y="1192"/>
                </a:cubicBezTo>
                <a:cubicBezTo>
                  <a:pt x="1344" y="1040"/>
                  <a:pt x="1488" y="472"/>
                  <a:pt x="1584" y="280"/>
                </a:cubicBezTo>
                <a:cubicBezTo>
                  <a:pt x="1680" y="88"/>
                  <a:pt x="1688" y="80"/>
                  <a:pt x="1728" y="40"/>
                </a:cubicBezTo>
                <a:cubicBezTo>
                  <a:pt x="1768" y="0"/>
                  <a:pt x="1808" y="40"/>
                  <a:pt x="1824" y="40"/>
                </a:cubicBezTo>
              </a:path>
            </a:pathLst>
          </a:custGeom>
          <a:noFill/>
          <a:ln w="25400">
            <a:solidFill>
              <a:schemeClr val="accent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80" tIns="34290" rIns="68580" bIns="34290"/>
          <a:lstStyle/>
          <a:p>
            <a:endParaRPr lang="en-US" dirty="0"/>
          </a:p>
        </p:txBody>
      </p:sp>
      <p:sp>
        <p:nvSpPr>
          <p:cNvPr id="18448" name="Text Box 71"/>
          <p:cNvSpPr txBox="1">
            <a:spLocks noChangeArrowheads="1"/>
          </p:cNvSpPr>
          <p:nvPr/>
        </p:nvSpPr>
        <p:spPr bwMode="auto">
          <a:xfrm>
            <a:off x="1257300" y="1257300"/>
            <a:ext cx="800100" cy="300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500" dirty="0"/>
              <a:t>Input1</a:t>
            </a:r>
            <a:endParaRPr lang="en-US" dirty="0"/>
          </a:p>
        </p:txBody>
      </p:sp>
      <p:sp>
        <p:nvSpPr>
          <p:cNvPr id="18449" name="Text Box 72"/>
          <p:cNvSpPr txBox="1">
            <a:spLocks noChangeArrowheads="1"/>
          </p:cNvSpPr>
          <p:nvPr/>
        </p:nvSpPr>
        <p:spPr bwMode="auto">
          <a:xfrm>
            <a:off x="1257300" y="3028950"/>
            <a:ext cx="800100" cy="300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500" dirty="0"/>
              <a:t>Input2</a:t>
            </a:r>
            <a:endParaRPr lang="en-US" dirty="0"/>
          </a:p>
        </p:txBody>
      </p:sp>
      <p:sp>
        <p:nvSpPr>
          <p:cNvPr id="18450" name="Text Box 73"/>
          <p:cNvSpPr txBox="1">
            <a:spLocks noChangeArrowheads="1"/>
          </p:cNvSpPr>
          <p:nvPr/>
        </p:nvSpPr>
        <p:spPr bwMode="auto">
          <a:xfrm>
            <a:off x="5486400" y="2228850"/>
            <a:ext cx="800100" cy="300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500" dirty="0"/>
              <a:t>Output</a:t>
            </a:r>
            <a:endParaRPr lang="en-US" dirty="0"/>
          </a:p>
        </p:txBody>
      </p:sp>
      <p:sp>
        <p:nvSpPr>
          <p:cNvPr id="18451" name="Line 74"/>
          <p:cNvSpPr>
            <a:spLocks noChangeShapeType="1"/>
          </p:cNvSpPr>
          <p:nvPr/>
        </p:nvSpPr>
        <p:spPr bwMode="auto">
          <a:xfrm flipH="1">
            <a:off x="5314950" y="2514600"/>
            <a:ext cx="285750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en-US" dirty="0"/>
          </a:p>
        </p:txBody>
      </p:sp>
      <p:sp>
        <p:nvSpPr>
          <p:cNvPr id="18453" name="Text Box 76"/>
          <p:cNvSpPr txBox="1">
            <a:spLocks noChangeArrowheads="1"/>
          </p:cNvSpPr>
          <p:nvPr/>
        </p:nvSpPr>
        <p:spPr bwMode="auto">
          <a:xfrm>
            <a:off x="2286000" y="4019550"/>
            <a:ext cx="5829300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>
                <a:latin typeface="+mn-lt"/>
              </a:rPr>
              <a:t>Output is high if either Input1 </a:t>
            </a:r>
            <a:r>
              <a:rPr lang="en-US" i="1" u="sng" dirty="0">
                <a:solidFill>
                  <a:srgbClr val="FF0033"/>
                </a:solidFill>
                <a:latin typeface="+mn-lt"/>
              </a:rPr>
              <a:t>OR</a:t>
            </a:r>
            <a:r>
              <a:rPr lang="en-US" dirty="0">
                <a:latin typeface="+mn-lt"/>
              </a:rPr>
              <a:t> input2 (or both) is high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45D6F5-C874-4283-99EA-D93D3B58E0B5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974946"/>
      </p:ext>
    </p:extLst>
  </p:cSld>
  <p:clrMapOvr>
    <a:masterClrMapping/>
  </p:clrMapOvr>
  <p:transition advTm="8597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solidFill>
                  <a:srgbClr val="3A6876"/>
                </a:solidFill>
              </a:rPr>
              <a:t>Basic Gates </a:t>
            </a:r>
          </a:p>
        </p:txBody>
      </p:sp>
      <p:sp>
        <p:nvSpPr>
          <p:cNvPr id="205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three basic kinds of logic gates</a:t>
            </a:r>
          </a:p>
        </p:txBody>
      </p:sp>
      <p:sp>
        <p:nvSpPr>
          <p:cNvPr id="2057" name="Rectangle 7"/>
          <p:cNvSpPr>
            <a:spLocks noChangeArrowheads="1"/>
          </p:cNvSpPr>
          <p:nvPr/>
        </p:nvSpPr>
        <p:spPr bwMode="auto">
          <a:xfrm>
            <a:off x="3188495" y="1462089"/>
            <a:ext cx="1357343" cy="623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9056" tIns="34529" rIns="69056" bIns="34529">
            <a:spAutoFit/>
          </a:bodyPr>
          <a:lstStyle/>
          <a:p>
            <a:r>
              <a:rPr lang="en-US" dirty="0"/>
              <a:t>AND</a:t>
            </a:r>
          </a:p>
          <a:p>
            <a:r>
              <a:rPr lang="en-US" dirty="0"/>
              <a:t>of two inputs</a:t>
            </a:r>
          </a:p>
        </p:txBody>
      </p:sp>
      <p:sp>
        <p:nvSpPr>
          <p:cNvPr id="2058" name="Rectangle 8"/>
          <p:cNvSpPr>
            <a:spLocks noChangeArrowheads="1"/>
          </p:cNvSpPr>
          <p:nvPr/>
        </p:nvSpPr>
        <p:spPr bwMode="auto">
          <a:xfrm>
            <a:off x="4960145" y="1462089"/>
            <a:ext cx="1212056" cy="623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9056" tIns="34529" rIns="69056" bIns="34529">
            <a:spAutoFit/>
          </a:bodyPr>
          <a:lstStyle/>
          <a:p>
            <a:r>
              <a:rPr lang="en-US" dirty="0"/>
              <a:t>OR of two inputs</a:t>
            </a:r>
          </a:p>
        </p:txBody>
      </p:sp>
      <p:sp>
        <p:nvSpPr>
          <p:cNvPr id="2059" name="Rectangle 9"/>
          <p:cNvSpPr>
            <a:spLocks noChangeArrowheads="1"/>
          </p:cNvSpPr>
          <p:nvPr/>
        </p:nvSpPr>
        <p:spPr bwMode="auto">
          <a:xfrm>
            <a:off x="6457951" y="1428751"/>
            <a:ext cx="1446998" cy="900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9056" tIns="34529" rIns="69056" bIns="34529">
            <a:spAutoFit/>
          </a:bodyPr>
          <a:lstStyle/>
          <a:p>
            <a:r>
              <a:rPr lang="en-US" dirty="0"/>
              <a:t>NOT</a:t>
            </a:r>
          </a:p>
          <a:p>
            <a:r>
              <a:rPr lang="en-US" dirty="0"/>
              <a:t>(complement)</a:t>
            </a:r>
          </a:p>
          <a:p>
            <a:r>
              <a:rPr lang="en-US" dirty="0"/>
              <a:t>on one input</a:t>
            </a:r>
          </a:p>
        </p:txBody>
      </p:sp>
      <p:sp>
        <p:nvSpPr>
          <p:cNvPr id="2060" name="Rectangle 14"/>
          <p:cNvSpPr>
            <a:spLocks noChangeArrowheads="1"/>
          </p:cNvSpPr>
          <p:nvPr/>
        </p:nvSpPr>
        <p:spPr bwMode="auto">
          <a:xfrm>
            <a:off x="1816895" y="1468042"/>
            <a:ext cx="1125308" cy="346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9056" tIns="34529" rIns="69056" bIns="34529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Operation:</a:t>
            </a:r>
          </a:p>
        </p:txBody>
      </p:sp>
      <p:graphicFrame>
        <p:nvGraphicFramePr>
          <p:cNvPr id="2050" name="Object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51116036"/>
              </p:ext>
            </p:extLst>
          </p:nvPr>
        </p:nvGraphicFramePr>
        <p:xfrm>
          <a:off x="3221833" y="2314575"/>
          <a:ext cx="1135856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" name="Bitmap Image" r:id="rId4" imgW="1523810" imgH="656969" progId="Paint.Picture">
                  <p:embed/>
                </p:oleObj>
              </mc:Choice>
              <mc:Fallback>
                <p:oleObj name="Bitmap Image" r:id="rId4" imgW="1523810" imgH="656969" progId="Paint.Picture">
                  <p:embed/>
                  <p:pic>
                    <p:nvPicPr>
                      <p:cNvPr id="2050" name="Object 13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1833" y="2314575"/>
                        <a:ext cx="1135856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1" name="Rectangle 17"/>
          <p:cNvSpPr>
            <a:spLocks noChangeArrowheads="1"/>
          </p:cNvSpPr>
          <p:nvPr/>
        </p:nvSpPr>
        <p:spPr bwMode="auto">
          <a:xfrm>
            <a:off x="1793081" y="2257426"/>
            <a:ext cx="1181814" cy="346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9056" tIns="34529" rIns="69056" bIns="34529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Logic gate:</a:t>
            </a:r>
          </a:p>
        </p:txBody>
      </p:sp>
      <p:graphicFrame>
        <p:nvGraphicFramePr>
          <p:cNvPr id="2051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6039395"/>
              </p:ext>
            </p:extLst>
          </p:nvPr>
        </p:nvGraphicFramePr>
        <p:xfrm>
          <a:off x="4822032" y="2314575"/>
          <a:ext cx="1293019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" name="Bitmap Image" r:id="rId6" imgW="1724266" imgH="647619" progId="Paint.Picture">
                  <p:embed/>
                </p:oleObj>
              </mc:Choice>
              <mc:Fallback>
                <p:oleObj name="Bitmap Image" r:id="rId6" imgW="1724266" imgH="647619" progId="Paint.Picture">
                  <p:embed/>
                  <p:pic>
                    <p:nvPicPr>
                      <p:cNvPr id="2051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2032" y="2314575"/>
                        <a:ext cx="1293019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25400">
                            <a:solidFill>
                              <a:schemeClr val="accent2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6476319"/>
              </p:ext>
            </p:extLst>
          </p:nvPr>
        </p:nvGraphicFramePr>
        <p:xfrm>
          <a:off x="6479381" y="2314576"/>
          <a:ext cx="871538" cy="4357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" name="Bitmap Image" r:id="rId8" imgW="1162212" imgH="581106" progId="Paint.Picture">
                  <p:embed/>
                </p:oleObj>
              </mc:Choice>
              <mc:Fallback>
                <p:oleObj name="Bitmap Image" r:id="rId8" imgW="1162212" imgH="581106" progId="Paint.Picture">
                  <p:embed/>
                  <p:pic>
                    <p:nvPicPr>
                      <p:cNvPr id="2052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9381" y="2314576"/>
                        <a:ext cx="871538" cy="4357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25400">
                            <a:solidFill>
                              <a:schemeClr val="accent2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2" name="Text Box 21"/>
          <p:cNvSpPr txBox="1">
            <a:spLocks noChangeArrowheads="1"/>
          </p:cNvSpPr>
          <p:nvPr/>
        </p:nvSpPr>
        <p:spPr bwMode="auto">
          <a:xfrm>
            <a:off x="1543050" y="3086100"/>
            <a:ext cx="6115050" cy="1592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en-US" dirty="0">
                <a:latin typeface="+mn-lt"/>
              </a:rPr>
              <a:t>Two questions: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 dirty="0">
                <a:latin typeface="+mn-lt"/>
              </a:rPr>
              <a:t>How can we implement such </a:t>
            </a:r>
            <a:r>
              <a:rPr lang="en-US" dirty="0">
                <a:solidFill>
                  <a:srgbClr val="FF0033"/>
                </a:solidFill>
                <a:latin typeface="+mn-lt"/>
              </a:rPr>
              <a:t>switches</a:t>
            </a:r>
            <a:r>
              <a:rPr lang="en-US" dirty="0">
                <a:latin typeface="+mn-lt"/>
              </a:rPr>
              <a:t>?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 dirty="0">
                <a:latin typeface="+mn-lt"/>
              </a:rPr>
              <a:t>What can we build with </a:t>
            </a:r>
            <a:r>
              <a:rPr lang="en-US" dirty="0">
                <a:solidFill>
                  <a:srgbClr val="FF0033"/>
                </a:solidFill>
                <a:latin typeface="+mn-lt"/>
              </a:rPr>
              <a:t>gates</a:t>
            </a:r>
            <a:r>
              <a:rPr lang="en-US" dirty="0">
                <a:latin typeface="+mn-lt"/>
              </a:rPr>
              <a:t>? </a:t>
            </a:r>
          </a:p>
          <a:p>
            <a:pPr lvl="2">
              <a:spcBef>
                <a:spcPct val="50000"/>
              </a:spcBef>
              <a:buFontTx/>
              <a:buChar char="•"/>
            </a:pPr>
            <a:r>
              <a:rPr lang="en-US" dirty="0">
                <a:latin typeface="+mn-lt"/>
              </a:rPr>
              <a:t>Adders, controllers, memory elements, computers!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9F3CA-D42A-4F16-9502-7E916E4DA7FE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114557"/>
      </p:ext>
    </p:extLst>
  </p:cSld>
  <p:clrMapOvr>
    <a:masterClrMapping/>
  </p:clrMapOvr>
  <p:transition advTm="42804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926B1-0E59-8545-B9D8-684E33FEC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solidFill>
                  <a:srgbClr val="3A6876"/>
                </a:solidFill>
              </a:rPr>
              <a:t>You Can Make an Adder with Gates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FD5286-7D82-0E43-83E5-08247E5E6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6557ED-B28C-4E0E-B69D-3B43209DE75C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8CAC4B0-A644-3C44-975D-92D7F2A178D7}"/>
              </a:ext>
            </a:extLst>
          </p:cNvPr>
          <p:cNvGrpSpPr>
            <a:grpSpLocks/>
          </p:cNvGrpSpPr>
          <p:nvPr/>
        </p:nvGrpSpPr>
        <p:grpSpPr bwMode="auto">
          <a:xfrm>
            <a:off x="443684" y="1740955"/>
            <a:ext cx="5499916" cy="1717813"/>
            <a:chOff x="720" y="1584"/>
            <a:chExt cx="3775" cy="1266"/>
          </a:xfrm>
        </p:grpSpPr>
        <p:graphicFrame>
          <p:nvGraphicFramePr>
            <p:cNvPr id="7" name="Object 6">
              <a:extLst>
                <a:ext uri="{FF2B5EF4-FFF2-40B4-BE49-F238E27FC236}">
                  <a16:creationId xmlns:a16="http://schemas.microsoft.com/office/drawing/2014/main" id="{352ADF1A-25B6-2A46-A880-B153ED12ED7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18893328"/>
                </p:ext>
              </p:extLst>
            </p:nvPr>
          </p:nvGraphicFramePr>
          <p:xfrm>
            <a:off x="720" y="1584"/>
            <a:ext cx="3775" cy="1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6" name="Bitmap Image" r:id="rId4" imgW="5990476" imgH="2010056" progId="Paint.Picture">
                    <p:embed/>
                  </p:oleObj>
                </mc:Choice>
                <mc:Fallback>
                  <p:oleObj name="Bitmap Image" r:id="rId4" imgW="5990476" imgH="2010056" progId="Paint.Picture">
                    <p:embed/>
                    <p:pic>
                      <p:nvPicPr>
                        <p:cNvPr id="7" name="Object 6">
                          <a:extLst>
                            <a:ext uri="{FF2B5EF4-FFF2-40B4-BE49-F238E27FC236}">
                              <a16:creationId xmlns:a16="http://schemas.microsoft.com/office/drawing/2014/main" id="{352ADF1A-25B6-2A46-A880-B153ED12ED7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" y="1584"/>
                          <a:ext cx="3775" cy="12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25400">
                              <a:solidFill>
                                <a:schemeClr val="accent2"/>
                              </a:solidFill>
                              <a:miter lim="800000"/>
                              <a:headEnd type="none" w="sm" len="sm"/>
                              <a:tailEnd type="none" w="sm" len="sm"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48C6177-3A3B-6D44-81AA-372D86FA24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1584"/>
              <a:ext cx="1008" cy="912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  <a:prstDash val="sysDot"/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22ADB4A-F7FC-AC48-BC55-2B2374F189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1584"/>
              <a:ext cx="1008" cy="912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  <a:prstDash val="sysDot"/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0C0B8C53-9D47-EC4B-A5D7-D05F3F088777}"/>
              </a:ext>
            </a:extLst>
          </p:cNvPr>
          <p:cNvSpPr txBox="1"/>
          <p:nvPr/>
        </p:nvSpPr>
        <p:spPr>
          <a:xfrm>
            <a:off x="1601864" y="1800833"/>
            <a:ext cx="5064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xor</a:t>
            </a:r>
          </a:p>
        </p:txBody>
      </p:sp>
      <p:graphicFrame>
        <p:nvGraphicFramePr>
          <p:cNvPr id="12" name="Object 4">
            <a:extLst>
              <a:ext uri="{FF2B5EF4-FFF2-40B4-BE49-F238E27FC236}">
                <a16:creationId xmlns:a16="http://schemas.microsoft.com/office/drawing/2014/main" id="{C37373B3-6AF9-B74E-A9E3-5993CBCF46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5475034"/>
              </p:ext>
            </p:extLst>
          </p:nvPr>
        </p:nvGraphicFramePr>
        <p:xfrm>
          <a:off x="3657600" y="5343525"/>
          <a:ext cx="1704975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" name="Bitmap Image" r:id="rId6" imgW="1704762" imgH="1286055" progId="Paint.Picture">
                  <p:embed/>
                </p:oleObj>
              </mc:Choice>
              <mc:Fallback>
                <p:oleObj name="Bitmap Image" r:id="rId6" imgW="1704762" imgH="1286055" progId="Paint.Picture">
                  <p:embed/>
                  <p:pic>
                    <p:nvPicPr>
                      <p:cNvPr id="12" name="Object 4">
                        <a:extLst>
                          <a:ext uri="{FF2B5EF4-FFF2-40B4-BE49-F238E27FC236}">
                            <a16:creationId xmlns:a16="http://schemas.microsoft.com/office/drawing/2014/main" id="{C37373B3-6AF9-B74E-A9E3-5993CBCF463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5343525"/>
                        <a:ext cx="1704975" cy="1285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25400">
                            <a:solidFill>
                              <a:schemeClr val="accent2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4">
            <a:extLst>
              <a:ext uri="{FF2B5EF4-FFF2-40B4-BE49-F238E27FC236}">
                <a16:creationId xmlns:a16="http://schemas.microsoft.com/office/drawing/2014/main" id="{1C11E8E2-AB8B-EF4D-A269-CAAA281BE9A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5475034"/>
              </p:ext>
            </p:extLst>
          </p:nvPr>
        </p:nvGraphicFramePr>
        <p:xfrm>
          <a:off x="3810000" y="5495925"/>
          <a:ext cx="1704975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" name="Bitmap Image" r:id="rId6" imgW="1704762" imgH="1286055" progId="Paint.Picture">
                  <p:embed/>
                </p:oleObj>
              </mc:Choice>
              <mc:Fallback>
                <p:oleObj name="Bitmap Image" r:id="rId6" imgW="1704762" imgH="1286055" progId="Paint.Picture">
                  <p:embed/>
                  <p:pic>
                    <p:nvPicPr>
                      <p:cNvPr id="13" name="Object 4">
                        <a:extLst>
                          <a:ext uri="{FF2B5EF4-FFF2-40B4-BE49-F238E27FC236}">
                            <a16:creationId xmlns:a16="http://schemas.microsoft.com/office/drawing/2014/main" id="{1C11E8E2-AB8B-EF4D-A269-CAAA281BE9A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5495925"/>
                        <a:ext cx="1704975" cy="1285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25400">
                            <a:solidFill>
                              <a:schemeClr val="accent2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4">
            <a:extLst>
              <a:ext uri="{FF2B5EF4-FFF2-40B4-BE49-F238E27FC236}">
                <a16:creationId xmlns:a16="http://schemas.microsoft.com/office/drawing/2014/main" id="{95580CFC-6E80-0948-948A-3C268C9D53D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75380"/>
              </p:ext>
            </p:extLst>
          </p:nvPr>
        </p:nvGraphicFramePr>
        <p:xfrm>
          <a:off x="3962400" y="5648325"/>
          <a:ext cx="1704975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" name="Bitmap Image" r:id="rId6" imgW="1704762" imgH="1286055" progId="Paint.Picture">
                  <p:embed/>
                </p:oleObj>
              </mc:Choice>
              <mc:Fallback>
                <p:oleObj name="Bitmap Image" r:id="rId6" imgW="1704762" imgH="1286055" progId="Paint.Picture">
                  <p:embed/>
                  <p:pic>
                    <p:nvPicPr>
                      <p:cNvPr id="14" name="Object 4">
                        <a:extLst>
                          <a:ext uri="{FF2B5EF4-FFF2-40B4-BE49-F238E27FC236}">
                            <a16:creationId xmlns:a16="http://schemas.microsoft.com/office/drawing/2014/main" id="{95580CFC-6E80-0948-948A-3C268C9D53D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5648325"/>
                        <a:ext cx="1704975" cy="1285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25400">
                            <a:solidFill>
                              <a:schemeClr val="accent2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4">
            <a:extLst>
              <a:ext uri="{FF2B5EF4-FFF2-40B4-BE49-F238E27FC236}">
                <a16:creationId xmlns:a16="http://schemas.microsoft.com/office/drawing/2014/main" id="{5A85DC9A-3FB9-C342-A4DF-FB1E6EF8017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75380"/>
              </p:ext>
            </p:extLst>
          </p:nvPr>
        </p:nvGraphicFramePr>
        <p:xfrm>
          <a:off x="4114800" y="5800725"/>
          <a:ext cx="1704975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" name="Bitmap Image" r:id="rId6" imgW="1704762" imgH="1286055" progId="Paint.Picture">
                  <p:embed/>
                </p:oleObj>
              </mc:Choice>
              <mc:Fallback>
                <p:oleObj name="Bitmap Image" r:id="rId6" imgW="1704762" imgH="1286055" progId="Paint.Picture">
                  <p:embed/>
                  <p:pic>
                    <p:nvPicPr>
                      <p:cNvPr id="15" name="Object 4">
                        <a:extLst>
                          <a:ext uri="{FF2B5EF4-FFF2-40B4-BE49-F238E27FC236}">
                            <a16:creationId xmlns:a16="http://schemas.microsoft.com/office/drawing/2014/main" id="{5A85DC9A-3FB9-C342-A4DF-FB1E6EF8017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5800725"/>
                        <a:ext cx="1704975" cy="1285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25400">
                            <a:solidFill>
                              <a:schemeClr val="accent2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168740F6-3809-234B-A78E-56207868D4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0117284"/>
              </p:ext>
            </p:extLst>
          </p:nvPr>
        </p:nvGraphicFramePr>
        <p:xfrm>
          <a:off x="6810375" y="1740955"/>
          <a:ext cx="1704975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" name="Bitmap Image" r:id="rId6" imgW="1704762" imgH="1286055" progId="Paint.Picture">
                  <p:embed/>
                </p:oleObj>
              </mc:Choice>
              <mc:Fallback>
                <p:oleObj name="Bitmap Image" r:id="rId6" imgW="1704762" imgH="1286055" progId="Paint.Picture">
                  <p:embed/>
                  <p:pic>
                    <p:nvPicPr>
                      <p:cNvPr id="16" name="Object 15">
                        <a:extLst>
                          <a:ext uri="{FF2B5EF4-FFF2-40B4-BE49-F238E27FC236}">
                            <a16:creationId xmlns:a16="http://schemas.microsoft.com/office/drawing/2014/main" id="{168740F6-3809-234B-A78E-56207868D42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0375" y="1740955"/>
                        <a:ext cx="1704975" cy="1285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25400">
                            <a:solidFill>
                              <a:schemeClr val="accent2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4">
            <a:extLst>
              <a:ext uri="{FF2B5EF4-FFF2-40B4-BE49-F238E27FC236}">
                <a16:creationId xmlns:a16="http://schemas.microsoft.com/office/drawing/2014/main" id="{BD67E1CB-B3CB-6E40-BCD3-A53A05EB1A7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2906568"/>
              </p:ext>
            </p:extLst>
          </p:nvPr>
        </p:nvGraphicFramePr>
        <p:xfrm>
          <a:off x="554642" y="3512290"/>
          <a:ext cx="5560408" cy="13314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2" name="Bitmap Image" r:id="rId8" imgW="7039958" imgH="1685714" progId="Paint.Picture">
                  <p:embed/>
                </p:oleObj>
              </mc:Choice>
              <mc:Fallback>
                <p:oleObj name="Bitmap Image" r:id="rId8" imgW="7039958" imgH="1685714" progId="Paint.Picture">
                  <p:embed/>
                  <p:pic>
                    <p:nvPicPr>
                      <p:cNvPr id="17" name="Object 4">
                        <a:extLst>
                          <a:ext uri="{FF2B5EF4-FFF2-40B4-BE49-F238E27FC236}">
                            <a16:creationId xmlns:a16="http://schemas.microsoft.com/office/drawing/2014/main" id="{BD67E1CB-B3CB-6E40-BCD3-A53A05EB1A7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642" y="3512290"/>
                        <a:ext cx="5560408" cy="13314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25400">
                            <a:solidFill>
                              <a:schemeClr val="accent2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ight Arrow 17">
            <a:extLst>
              <a:ext uri="{FF2B5EF4-FFF2-40B4-BE49-F238E27FC236}">
                <a16:creationId xmlns:a16="http://schemas.microsoft.com/office/drawing/2014/main" id="{F682D254-3A05-A44F-985E-0FE609588771}"/>
              </a:ext>
            </a:extLst>
          </p:cNvPr>
          <p:cNvSpPr/>
          <p:nvPr/>
        </p:nvSpPr>
        <p:spPr>
          <a:xfrm>
            <a:off x="6115050" y="2359693"/>
            <a:ext cx="590550" cy="1358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162404F-9F2A-5646-8948-E2EBC032EB0F}"/>
              </a:ext>
            </a:extLst>
          </p:cNvPr>
          <p:cNvSpPr txBox="1"/>
          <p:nvPr/>
        </p:nvSpPr>
        <p:spPr>
          <a:xfrm>
            <a:off x="5852143" y="1513213"/>
            <a:ext cx="1295400" cy="584775"/>
          </a:xfrm>
          <a:prstGeom prst="rect">
            <a:avLst/>
          </a:prstGeom>
          <a:solidFill>
            <a:srgbClr val="FCFCFC"/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Full adder (with carry)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D651891-8A33-FF45-B8FB-BD7469EC54D5}"/>
              </a:ext>
            </a:extLst>
          </p:cNvPr>
          <p:cNvSpPr txBox="1"/>
          <p:nvPr/>
        </p:nvSpPr>
        <p:spPr>
          <a:xfrm>
            <a:off x="6934200" y="3966275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4 bit adder</a:t>
            </a:r>
          </a:p>
        </p:txBody>
      </p:sp>
    </p:spTree>
    <p:extLst>
      <p:ext uri="{BB962C8B-B14F-4D97-AF65-F5344CB8AC3E}">
        <p14:creationId xmlns:p14="http://schemas.microsoft.com/office/powerpoint/2010/main" val="2140680287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8|74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|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5.1|4.2"/>
</p:tagLst>
</file>

<file path=ppt/theme/theme1.xml><?xml version="1.0" encoding="utf-8"?>
<a:theme xmlns:a="http://schemas.openxmlformats.org/drawingml/2006/main" name="MCS-DS_PPT_template_fina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MCS-DS_PPT_template_final.thmx</Template>
  <TotalTime>64366</TotalTime>
  <Words>552</Words>
  <Application>Microsoft Macintosh PowerPoint</Application>
  <PresentationFormat>On-screen Show (16:9)</PresentationFormat>
  <Paragraphs>104</Paragraphs>
  <Slides>12</Slides>
  <Notes>12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ＭＳ Ｐゴシック</vt:lpstr>
      <vt:lpstr>Arial</vt:lpstr>
      <vt:lpstr>Calibri</vt:lpstr>
      <vt:lpstr>Cambria</vt:lpstr>
      <vt:lpstr>Comic Sans MS</vt:lpstr>
      <vt:lpstr>Lato Medium</vt:lpstr>
      <vt:lpstr>Times New Roman</vt:lpstr>
      <vt:lpstr>MCS-DS_PPT_template_final</vt:lpstr>
      <vt:lpstr>Bitmap Image</vt:lpstr>
      <vt:lpstr>Components of a Processor </vt:lpstr>
      <vt:lpstr>PowerPoint Presentation</vt:lpstr>
      <vt:lpstr>What Are Computers Made of?</vt:lpstr>
      <vt:lpstr>A Computer today is a powerful machine</vt:lpstr>
      <vt:lpstr>The Modest Switch</vt:lpstr>
      <vt:lpstr>Let’s Use Them Creatively</vt:lpstr>
      <vt:lpstr>OR Gate</vt:lpstr>
      <vt:lpstr>Basic Gates </vt:lpstr>
      <vt:lpstr>You Can Make an Adder with Gates</vt:lpstr>
      <vt:lpstr>How About Some Memory?</vt:lpstr>
      <vt:lpstr>PowerPoint Presentation</vt:lpstr>
      <vt:lpstr>PowerPoint Presentation</vt:lpstr>
    </vt:vector>
  </TitlesOfParts>
  <Manager/>
  <Company>uiuc</Company>
  <LinksUpToDate>false</LinksUpToDate>
  <SharedDoc>false</SharedDoc>
  <HyperlinkBase/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Runtime Optimizations</dc:title>
  <dc:subject/>
  <dc:creator>sanjay</dc:creator>
  <cp:keywords/>
  <dc:description/>
  <cp:lastModifiedBy>Microsoft Office User</cp:lastModifiedBy>
  <cp:revision>604</cp:revision>
  <dcterms:created xsi:type="dcterms:W3CDTF">2002-10-12T14:08:56Z</dcterms:created>
  <dcterms:modified xsi:type="dcterms:W3CDTF">2018-03-15T05:48:47Z</dcterms:modified>
  <cp:category/>
</cp:coreProperties>
</file>