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9"/>
  </p:notesMasterIdLst>
  <p:handoutMasterIdLst>
    <p:handoutMasterId r:id="rId10"/>
  </p:handoutMasterIdLst>
  <p:sldIdLst>
    <p:sldId id="353" r:id="rId2"/>
    <p:sldId id="265" r:id="rId3"/>
    <p:sldId id="342" r:id="rId4"/>
    <p:sldId id="349" r:id="rId5"/>
    <p:sldId id="343" r:id="rId6"/>
    <p:sldId id="351" r:id="rId7"/>
    <p:sldId id="354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6876"/>
    <a:srgbClr val="9A3D00"/>
    <a:srgbClr val="386572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 autoAdjust="0"/>
    <p:restoredTop sz="94599" autoAdjust="0"/>
  </p:normalViewPr>
  <p:slideViewPr>
    <p:cSldViewPr>
      <p:cViewPr varScale="1">
        <p:scale>
          <a:sx n="135" d="100"/>
          <a:sy n="135" d="100"/>
        </p:scale>
        <p:origin x="1248" y="16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25A109B2-7419-45EE-ACA2-45277D8EA105}"/>
    <pc:docChg chg="undo custSel addSld modSld">
      <pc:chgData name="Jamie C" userId="18363fe8c2bc5cc3" providerId="LiveId" clId="{25A109B2-7419-45EE-ACA2-45277D8EA105}" dt="2018-03-01T15:01:37.504" v="391" actId="20577"/>
      <pc:docMkLst>
        <pc:docMk/>
      </pc:docMkLst>
      <pc:sldChg chg="modSp">
        <pc:chgData name="Jamie C" userId="18363fe8c2bc5cc3" providerId="LiveId" clId="{25A109B2-7419-45EE-ACA2-45277D8EA105}" dt="2018-03-01T14:47:26.002" v="12" actId="20577"/>
        <pc:sldMkLst>
          <pc:docMk/>
          <pc:sldMk cId="173398125" sldId="265"/>
        </pc:sldMkLst>
        <pc:spChg chg="mod">
          <ac:chgData name="Jamie C" userId="18363fe8c2bc5cc3" providerId="LiveId" clId="{25A109B2-7419-45EE-ACA2-45277D8EA105}" dt="2018-03-01T14:47:26.002" v="12" actId="20577"/>
          <ac:spMkLst>
            <pc:docMk/>
            <pc:sldMk cId="173398125" sldId="265"/>
            <ac:spMk id="19460" creationId="{00000000-0000-0000-0000-000000000000}"/>
          </ac:spMkLst>
        </pc:spChg>
      </pc:sldChg>
      <pc:sldChg chg="modSp">
        <pc:chgData name="Jamie C" userId="18363fe8c2bc5cc3" providerId="LiveId" clId="{25A109B2-7419-45EE-ACA2-45277D8EA105}" dt="2018-03-01T15:01:17.073" v="380" actId="1076"/>
        <pc:sldMkLst>
          <pc:docMk/>
          <pc:sldMk cId="1170853250" sldId="342"/>
        </pc:sldMkLst>
        <pc:spChg chg="mod">
          <ac:chgData name="Jamie C" userId="18363fe8c2bc5cc3" providerId="LiveId" clId="{25A109B2-7419-45EE-ACA2-45277D8EA105}" dt="2018-03-01T14:54:34.240" v="100" actId="20577"/>
          <ac:spMkLst>
            <pc:docMk/>
            <pc:sldMk cId="1170853250" sldId="342"/>
            <ac:spMk id="2" creationId="{2B34A413-BCE5-414D-B09C-0A42119E9244}"/>
          </ac:spMkLst>
        </pc:spChg>
        <pc:spChg chg="mod">
          <ac:chgData name="Jamie C" userId="18363fe8c2bc5cc3" providerId="LiveId" clId="{25A109B2-7419-45EE-ACA2-45277D8EA105}" dt="2018-03-01T14:48:10.890" v="17" actId="20577"/>
          <ac:spMkLst>
            <pc:docMk/>
            <pc:sldMk cId="1170853250" sldId="342"/>
            <ac:spMk id="5" creationId="{DF1E9D76-0D9F-AF43-BAC4-0500C4606705}"/>
          </ac:spMkLst>
        </pc:spChg>
        <pc:spChg chg="mod">
          <ac:chgData name="Jamie C" userId="18363fe8c2bc5cc3" providerId="LiveId" clId="{25A109B2-7419-45EE-ACA2-45277D8EA105}" dt="2018-03-01T15:01:17.073" v="380" actId="1076"/>
          <ac:spMkLst>
            <pc:docMk/>
            <pc:sldMk cId="1170853250" sldId="342"/>
            <ac:spMk id="8" creationId="{E9B2686D-0D78-874A-9604-E282FACFF532}"/>
          </ac:spMkLst>
        </pc:spChg>
      </pc:sldChg>
      <pc:sldChg chg="modSp">
        <pc:chgData name="Jamie C" userId="18363fe8c2bc5cc3" providerId="LiveId" clId="{25A109B2-7419-45EE-ACA2-45277D8EA105}" dt="2018-03-01T14:54:22.738" v="92" actId="20577"/>
        <pc:sldMkLst>
          <pc:docMk/>
          <pc:sldMk cId="2298183568" sldId="343"/>
        </pc:sldMkLst>
        <pc:spChg chg="mod">
          <ac:chgData name="Jamie C" userId="18363fe8c2bc5cc3" providerId="LiveId" clId="{25A109B2-7419-45EE-ACA2-45277D8EA105}" dt="2018-03-01T14:54:22.738" v="92" actId="20577"/>
          <ac:spMkLst>
            <pc:docMk/>
            <pc:sldMk cId="2298183568" sldId="343"/>
            <ac:spMk id="2" creationId="{F1FCE272-3ED2-D140-AA97-5C3E37FD18FE}"/>
          </ac:spMkLst>
        </pc:spChg>
        <pc:spChg chg="mod">
          <ac:chgData name="Jamie C" userId="18363fe8c2bc5cc3" providerId="LiveId" clId="{25A109B2-7419-45EE-ACA2-45277D8EA105}" dt="2018-03-01T14:52:59.384" v="64" actId="20577"/>
          <ac:spMkLst>
            <pc:docMk/>
            <pc:sldMk cId="2298183568" sldId="343"/>
            <ac:spMk id="3" creationId="{FB1B2272-270B-F54C-BC17-AB712C07C1EE}"/>
          </ac:spMkLst>
        </pc:spChg>
        <pc:spChg chg="mod">
          <ac:chgData name="Jamie C" userId="18363fe8c2bc5cc3" providerId="LiveId" clId="{25A109B2-7419-45EE-ACA2-45277D8EA105}" dt="2018-03-01T14:53:16.067" v="66" actId="20577"/>
          <ac:spMkLst>
            <pc:docMk/>
            <pc:sldMk cId="2298183568" sldId="343"/>
            <ac:spMk id="10" creationId="{9620E869-9CDC-8240-A730-4F71DF21913C}"/>
          </ac:spMkLst>
        </pc:spChg>
        <pc:spChg chg="mod">
          <ac:chgData name="Jamie C" userId="18363fe8c2bc5cc3" providerId="LiveId" clId="{25A109B2-7419-45EE-ACA2-45277D8EA105}" dt="2018-03-01T14:53:21.315" v="68" actId="20577"/>
          <ac:spMkLst>
            <pc:docMk/>
            <pc:sldMk cId="2298183568" sldId="343"/>
            <ac:spMk id="11" creationId="{50B5E786-B48B-0F46-A336-4AC41ABECB24}"/>
          </ac:spMkLst>
        </pc:spChg>
      </pc:sldChg>
      <pc:sldChg chg="modSp">
        <pc:chgData name="Jamie C" userId="18363fe8c2bc5cc3" providerId="LiveId" clId="{25A109B2-7419-45EE-ACA2-45277D8EA105}" dt="2018-03-01T14:54:28.351" v="96" actId="20577"/>
        <pc:sldMkLst>
          <pc:docMk/>
          <pc:sldMk cId="4136801287" sldId="349"/>
        </pc:sldMkLst>
        <pc:spChg chg="mod">
          <ac:chgData name="Jamie C" userId="18363fe8c2bc5cc3" providerId="LiveId" clId="{25A109B2-7419-45EE-ACA2-45277D8EA105}" dt="2018-03-01T14:54:28.351" v="96" actId="20577"/>
          <ac:spMkLst>
            <pc:docMk/>
            <pc:sldMk cId="4136801287" sldId="349"/>
            <ac:spMk id="2" creationId="{2B34A413-BCE5-414D-B09C-0A42119E9244}"/>
          </ac:spMkLst>
        </pc:spChg>
        <pc:spChg chg="mod">
          <ac:chgData name="Jamie C" userId="18363fe8c2bc5cc3" providerId="LiveId" clId="{25A109B2-7419-45EE-ACA2-45277D8EA105}" dt="2018-03-01T14:52:04.421" v="50" actId="20577"/>
          <ac:spMkLst>
            <pc:docMk/>
            <pc:sldMk cId="4136801287" sldId="349"/>
            <ac:spMk id="5" creationId="{DF1E9D76-0D9F-AF43-BAC4-0500C4606705}"/>
          </ac:spMkLst>
        </pc:spChg>
      </pc:sldChg>
      <pc:sldChg chg="modSp">
        <pc:chgData name="Jamie C" userId="18363fe8c2bc5cc3" providerId="LiveId" clId="{25A109B2-7419-45EE-ACA2-45277D8EA105}" dt="2018-03-01T15:01:37.504" v="391" actId="20577"/>
        <pc:sldMkLst>
          <pc:docMk/>
          <pc:sldMk cId="1846951120" sldId="351"/>
        </pc:sldMkLst>
        <pc:spChg chg="mod">
          <ac:chgData name="Jamie C" userId="18363fe8c2bc5cc3" providerId="LiveId" clId="{25A109B2-7419-45EE-ACA2-45277D8EA105}" dt="2018-03-01T15:01:37.504" v="391" actId="20577"/>
          <ac:spMkLst>
            <pc:docMk/>
            <pc:sldMk cId="1846951120" sldId="351"/>
            <ac:spMk id="2" creationId="{F1FCE272-3ED2-D140-AA97-5C3E37FD18FE}"/>
          </ac:spMkLst>
        </pc:spChg>
        <pc:spChg chg="mod">
          <ac:chgData name="Jamie C" userId="18363fe8c2bc5cc3" providerId="LiveId" clId="{25A109B2-7419-45EE-ACA2-45277D8EA105}" dt="2018-03-01T14:55:03.401" v="104" actId="20577"/>
          <ac:spMkLst>
            <pc:docMk/>
            <pc:sldMk cId="1846951120" sldId="351"/>
            <ac:spMk id="3" creationId="{FB1B2272-270B-F54C-BC17-AB712C07C1EE}"/>
          </ac:spMkLst>
        </pc:spChg>
        <pc:spChg chg="mod">
          <ac:chgData name="Jamie C" userId="18363fe8c2bc5cc3" providerId="LiveId" clId="{25A109B2-7419-45EE-ACA2-45277D8EA105}" dt="2018-03-01T14:55:20.776" v="106" actId="20577"/>
          <ac:spMkLst>
            <pc:docMk/>
            <pc:sldMk cId="1846951120" sldId="351"/>
            <ac:spMk id="6" creationId="{367F4710-D016-764D-8A56-64ABCF20A18A}"/>
          </ac:spMkLst>
        </pc:spChg>
      </pc:sldChg>
      <pc:sldChg chg="modSp">
        <pc:chgData name="Jamie C" userId="18363fe8c2bc5cc3" providerId="LiveId" clId="{25A109B2-7419-45EE-ACA2-45277D8EA105}" dt="2018-03-01T14:47:09.124" v="7" actId="20577"/>
        <pc:sldMkLst>
          <pc:docMk/>
          <pc:sldMk cId="2846611384" sldId="353"/>
        </pc:sldMkLst>
        <pc:spChg chg="mod">
          <ac:chgData name="Jamie C" userId="18363fe8c2bc5cc3" providerId="LiveId" clId="{25A109B2-7419-45EE-ACA2-45277D8EA105}" dt="2018-03-01T14:47:00.935" v="5" actId="20577"/>
          <ac:spMkLst>
            <pc:docMk/>
            <pc:sldMk cId="2846611384" sldId="353"/>
            <ac:spMk id="4" creationId="{00000000-0000-0000-0000-000000000000}"/>
          </ac:spMkLst>
        </pc:spChg>
        <pc:spChg chg="mod">
          <ac:chgData name="Jamie C" userId="18363fe8c2bc5cc3" providerId="LiveId" clId="{25A109B2-7419-45EE-ACA2-45277D8EA105}" dt="2018-03-01T14:47:09.124" v="7" actId="20577"/>
          <ac:spMkLst>
            <pc:docMk/>
            <pc:sldMk cId="2846611384" sldId="353"/>
            <ac:spMk id="5" creationId="{00000000-0000-0000-0000-000000000000}"/>
          </ac:spMkLst>
        </pc:spChg>
      </pc:sldChg>
      <pc:sldChg chg="modSp add">
        <pc:chgData name="Jamie C" userId="18363fe8c2bc5cc3" providerId="LiveId" clId="{25A109B2-7419-45EE-ACA2-45277D8EA105}" dt="2018-03-01T15:00:06.383" v="276" actId="255"/>
        <pc:sldMkLst>
          <pc:docMk/>
          <pc:sldMk cId="2945731295" sldId="354"/>
        </pc:sldMkLst>
        <pc:spChg chg="mod">
          <ac:chgData name="Jamie C" userId="18363fe8c2bc5cc3" providerId="LiveId" clId="{25A109B2-7419-45EE-ACA2-45277D8EA105}" dt="2018-03-01T14:56:17.011" v="123" actId="20577"/>
          <ac:spMkLst>
            <pc:docMk/>
            <pc:sldMk cId="2945731295" sldId="354"/>
            <ac:spMk id="2" creationId="{485F0D51-0F60-4673-A85C-752B063EC2FE}"/>
          </ac:spMkLst>
        </pc:spChg>
        <pc:spChg chg="mod">
          <ac:chgData name="Jamie C" userId="18363fe8c2bc5cc3" providerId="LiveId" clId="{25A109B2-7419-45EE-ACA2-45277D8EA105}" dt="2018-03-01T15:00:06.383" v="276" actId="255"/>
          <ac:spMkLst>
            <pc:docMk/>
            <pc:sldMk cId="2945731295" sldId="354"/>
            <ac:spMk id="3" creationId="{B88EBBB5-C7CA-481D-9A3D-C97C58AB16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video here.. What happens over the next 30 years is a fascinating story, and one that has consequences for our objective of learning how to write fast parallel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3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38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DBFEE6-17A2-394D-89AD-0C1974AEF378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AAC04-EDDD-864D-AA33-93EE8E605A91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7D71A-C6AB-614F-996E-85F778F9CE7D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7C39B-BD3C-8F40-9617-CBB082816587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1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A694C-B679-794E-B9EC-5A074547F3D7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87B73C-DCEE-EC4D-9D6E-CB3C10F3B2BA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1B0A2-9B4A-DF41-9D71-84E170C771AB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3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5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77421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495355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FBB63BA-ED5A-C04A-8FB7-B83C64FA6069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FCF85B-6976-9F47-BD21-D0A52858215C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B89CD8-A885-664E-AF28-58138E345A26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1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500">
                <a:latin typeface="+mn-lt"/>
                <a:cs typeface="Arial" panose="020B0604020202020204" pitchFamily="34" charset="0"/>
              </a:defRPr>
            </a:lvl4pPr>
            <a:lvl5pPr>
              <a:defRPr sz="1500">
                <a:latin typeface="+mn-lt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105918-D320-4A46-909D-EC7EDD8A67E0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F20C55-0A40-C245-858B-406CF8716010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1"/>
            <a:ext cx="7886700" cy="3755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7575BB-5DE8-9342-85AF-F1DAFDE3F2E6}" type="datetime1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32" r:id="rId13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Look at the Early History of Computers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Switches and Some History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14CB264-56DE-E84E-AADD-E6C9F4C2B755}"/>
              </a:ext>
            </a:extLst>
          </p:cNvPr>
          <p:cNvSpPr txBox="1">
            <a:spLocks/>
          </p:cNvSpPr>
          <p:nvPr/>
        </p:nvSpPr>
        <p:spPr>
          <a:xfrm>
            <a:off x="2466975" y="4781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Urbana-Champaign.</a:t>
            </a:r>
          </a:p>
        </p:txBody>
      </p:sp>
    </p:spTree>
    <p:extLst>
      <p:ext uri="{BB962C8B-B14F-4D97-AF65-F5344CB8AC3E}">
        <p14:creationId xmlns:p14="http://schemas.microsoft.com/office/powerpoint/2010/main" val="28466113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1141"/>
            <a:ext cx="7886700" cy="574862"/>
          </a:xfrm>
        </p:spPr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How to Make Switches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mechanical power</a:t>
            </a:r>
          </a:p>
          <a:p>
            <a:r>
              <a:rPr lang="en-US" dirty="0"/>
              <a:t>Use hydraulic pressure</a:t>
            </a:r>
          </a:p>
          <a:p>
            <a:r>
              <a:rPr lang="en-US" dirty="0"/>
              <a:t>Use electromechanical switches (electromagnet turns the switch on)</a:t>
            </a:r>
          </a:p>
          <a:p>
            <a:r>
              <a:rPr lang="en-US" dirty="0"/>
              <a:t>Current technology:</a:t>
            </a:r>
          </a:p>
          <a:p>
            <a:pPr lvl="1"/>
            <a:r>
              <a:rPr lang="en-US" dirty="0"/>
              <a:t>Semiconductor transistors</a:t>
            </a:r>
          </a:p>
          <a:p>
            <a:pPr lvl="2"/>
            <a:r>
              <a:rPr lang="en-US" dirty="0"/>
              <a:t>A transistor can be made to conduct electricity depending on the input on the 3rd input</a:t>
            </a:r>
          </a:p>
          <a:p>
            <a:pPr lvl="1"/>
            <a:r>
              <a:rPr lang="en-US" dirty="0"/>
              <a:t>CMOS </a:t>
            </a:r>
            <a:r>
              <a:rPr lang="ja-JP" altLang="en-US" dirty="0"/>
              <a:t>“</a:t>
            </a:r>
            <a:r>
              <a:rPr lang="en-US" dirty="0"/>
              <a:t>gates</a:t>
            </a:r>
            <a:r>
              <a:rPr lang="ja-JP" altLang="en-US" dirty="0"/>
              <a:t>”</a:t>
            </a:r>
            <a:r>
              <a:rPr lang="en-US" dirty="0"/>
              <a:t> (actually, switches)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98125"/>
      </p:ext>
    </p:extLst>
  </p:cSld>
  <p:clrMapOvr>
    <a:masterClrMapping/>
  </p:clrMapOvr>
  <p:transition advTm="200515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A413-BCE5-414D-B09C-0A42119E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Some History: Analytical Engine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E9D76-0D9F-AF43-BAC4-0500C4606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1837(!) Charles Babbage designed (but not built) the first machine that is close to a modern computer </a:t>
            </a:r>
          </a:p>
          <a:p>
            <a:pPr lvl="1"/>
            <a:r>
              <a:rPr lang="en-US" dirty="0"/>
              <a:t>Ada Lovelace, daughter of Lord Byron, has been called the first programmer for this machine</a:t>
            </a:r>
          </a:p>
          <a:p>
            <a:pPr lvl="1"/>
            <a:r>
              <a:rPr lang="en-US" dirty="0"/>
              <a:t>Mechanical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75B1C-D798-8948-B397-448A0703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2686D-0D78-874A-9604-E282FACFF532}"/>
              </a:ext>
            </a:extLst>
          </p:cNvPr>
          <p:cNvSpPr txBox="1"/>
          <p:nvPr/>
        </p:nvSpPr>
        <p:spPr>
          <a:xfrm>
            <a:off x="6248400" y="4743660"/>
            <a:ext cx="1333500" cy="2524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dirty="0"/>
              <a:t>(Barral, 2009)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15DD9-0DD1-2944-A5C5-EF39CBEC6C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" r="2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3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A413-BCE5-414D-B09C-0A42119E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Some History: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E9D76-0D9F-AF43-BAC4-0500C460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Konrad Zuse (1941, in Germany) built Z3</a:t>
            </a:r>
          </a:p>
          <a:p>
            <a:pPr lvl="1"/>
            <a:r>
              <a:rPr lang="en-US" dirty="0"/>
              <a:t>Electromechanical</a:t>
            </a:r>
          </a:p>
          <a:p>
            <a:pPr lvl="1"/>
            <a:r>
              <a:rPr lang="en-US" dirty="0"/>
              <a:t>Lacked conditional branches but could do loops</a:t>
            </a:r>
          </a:p>
          <a:p>
            <a:r>
              <a:rPr lang="en-US" dirty="0"/>
              <a:t>1940: Alan Turing helped design </a:t>
            </a:r>
            <a:r>
              <a:rPr lang="en-US" i="1" u="sng" dirty="0"/>
              <a:t>Bombe</a:t>
            </a:r>
            <a:r>
              <a:rPr lang="en-US" dirty="0"/>
              <a:t> </a:t>
            </a:r>
            <a:r>
              <a:rPr lang="en-US" i="1" dirty="0"/>
              <a:t>for</a:t>
            </a:r>
            <a:r>
              <a:rPr lang="en-US" dirty="0"/>
              <a:t> decoding German messages, but it wasn’t a full-fledged computer</a:t>
            </a:r>
          </a:p>
          <a:p>
            <a:r>
              <a:rPr lang="en-US" dirty="0"/>
              <a:t>World War II led to modern designs based on vacuum tubes as switches</a:t>
            </a:r>
          </a:p>
          <a:p>
            <a:pPr lvl="1"/>
            <a:r>
              <a:rPr lang="en-US" dirty="0"/>
              <a:t>Colossus Mark I (1943)</a:t>
            </a:r>
          </a:p>
          <a:p>
            <a:pPr lvl="1"/>
            <a:r>
              <a:rPr lang="en-US" dirty="0"/>
              <a:t>ENIAC (1946): first modern programmable computer</a:t>
            </a:r>
          </a:p>
          <a:p>
            <a:r>
              <a:rPr lang="en-US" dirty="0"/>
              <a:t>1945-46: </a:t>
            </a:r>
            <a:r>
              <a:rPr lang="en-US" i="1" u="sng" dirty="0"/>
              <a:t>Designs</a:t>
            </a:r>
            <a:r>
              <a:rPr lang="en-US" dirty="0"/>
              <a:t> for general purpose stored-program computer: </a:t>
            </a:r>
          </a:p>
          <a:p>
            <a:pPr lvl="1"/>
            <a:r>
              <a:rPr lang="en-US" dirty="0"/>
              <a:t>Alan Turing designed ACE and von Neumann designed EDVAC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75B1C-D798-8948-B397-448A0703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012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E272-3ED2-D140-AA97-5C3E37FD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Some History: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2272-270B-F54C-BC17-AB712C07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7421"/>
            <a:ext cx="7886700" cy="1160929"/>
          </a:xfrm>
        </p:spPr>
        <p:txBody>
          <a:bodyPr>
            <a:normAutofit/>
          </a:bodyPr>
          <a:lstStyle/>
          <a:p>
            <a:r>
              <a:rPr lang="en-US" dirty="0"/>
              <a:t>1951: ILLIAC I: First academic computer at Univ of Illinois</a:t>
            </a:r>
          </a:p>
          <a:p>
            <a:pPr lvl="1"/>
            <a:r>
              <a:rPr lang="en-US" dirty="0"/>
              <a:t>You see parts of it in a showcase in my department’s atrium</a:t>
            </a:r>
          </a:p>
          <a:p>
            <a:r>
              <a:rPr lang="en-US" dirty="0"/>
              <a:t>1955 onwards: Vacuum tubes were slowly replaced by transistors</a:t>
            </a:r>
          </a:p>
          <a:p>
            <a:pPr marL="3429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6261E-4FAE-A448-8FF3-A822ABED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69A25-11A9-4643-9142-9848677DE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842"/>
            <a:ext cx="3175371" cy="2381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4CBE0-C4C0-6241-8902-5BB48B04F0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68842"/>
            <a:ext cx="3175370" cy="2381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0E869-9CDC-8240-A730-4F71DF21913C}"/>
              </a:ext>
            </a:extLst>
          </p:cNvPr>
          <p:cNvSpPr txBox="1"/>
          <p:nvPr/>
        </p:nvSpPr>
        <p:spPr>
          <a:xfrm>
            <a:off x="411463" y="4323304"/>
            <a:ext cx="4028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chassis from ILLIAC I with vacuum tubes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5E786-B48B-0F46-A336-4AC41ABECB24}"/>
              </a:ext>
            </a:extLst>
          </p:cNvPr>
          <p:cNvSpPr txBox="1"/>
          <p:nvPr/>
        </p:nvSpPr>
        <p:spPr>
          <a:xfrm>
            <a:off x="4572000" y="4301878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board from ILLIAC II with transistors </a:t>
            </a:r>
          </a:p>
        </p:txBody>
      </p:sp>
    </p:spTree>
    <p:extLst>
      <p:ext uri="{BB962C8B-B14F-4D97-AF65-F5344CB8AC3E}">
        <p14:creationId xmlns:p14="http://schemas.microsoft.com/office/powerpoint/2010/main" val="2298183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E272-3ED2-D140-AA97-5C3E37FD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3A6876"/>
                </a:solidFill>
              </a:rPr>
              <a:t>Some History: Microprocessors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2272-270B-F54C-BC17-AB712C07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1960s: Integrated circuits: engineers were able to put multiple switches (transistors) on a single chip</a:t>
            </a:r>
          </a:p>
          <a:p>
            <a:r>
              <a:rPr lang="en-US" dirty="0">
                <a:solidFill>
                  <a:schemeClr val="tx1"/>
                </a:solidFill>
              </a:rPr>
              <a:t>1971: First microprocessor, Intel 4004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 entire CPU on a single chip, albeit a 4-bit processor</a:t>
            </a:r>
          </a:p>
          <a:p>
            <a:r>
              <a:rPr lang="en-US" dirty="0"/>
              <a:t>1972: 8008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1974: 808</a:t>
            </a:r>
            <a:r>
              <a:rPr lang="en-US" dirty="0"/>
              <a:t>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1978: 8086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6261E-4FAE-A448-8FF3-A822ABED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F4710-D016-764D-8A56-64ABCF20A18A}"/>
              </a:ext>
            </a:extLst>
          </p:cNvPr>
          <p:cNvSpPr txBox="1"/>
          <p:nvPr/>
        </p:nvSpPr>
        <p:spPr>
          <a:xfrm>
            <a:off x="1676400" y="3562350"/>
            <a:ext cx="55626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happens over the next 30 years is a fascinating story, and one that has consequences for our objective of learning how to write fast parallel programs</a:t>
            </a:r>
          </a:p>
        </p:txBody>
      </p:sp>
    </p:spTree>
    <p:extLst>
      <p:ext uri="{BB962C8B-B14F-4D97-AF65-F5344CB8AC3E}">
        <p14:creationId xmlns:p14="http://schemas.microsoft.com/office/powerpoint/2010/main" val="18469511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0D51-0F60-4673-A85C-752B063E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solidFill>
                  <a:srgbClr val="007592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BBB5-C7CA-481D-9A3D-C97C58A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Barral, B. (ByB). (2009). </a:t>
            </a:r>
            <a:r>
              <a:rPr lang="en-US" sz="2000" i="1" dirty="0"/>
              <a:t>AnalyticalMachine Babbage London.jpg </a:t>
            </a:r>
            <a:r>
              <a:rPr lang="en-US" sz="2000" dirty="0"/>
              <a:t>[Online image]. Retrieved from https://commons.wikimedia.org/w/index.php?curid=6839854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D725F-238A-4ADC-BD1A-34C6F46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312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5.2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64227</TotalTime>
  <Words>425</Words>
  <Application>Microsoft Macintosh PowerPoint</Application>
  <PresentationFormat>On-screen Show (16:9)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Lato Medium</vt:lpstr>
      <vt:lpstr>Times New Roman</vt:lpstr>
      <vt:lpstr>MCS-DS_PPT_template_final</vt:lpstr>
      <vt:lpstr>A Brief Look at the Early History of Computers</vt:lpstr>
      <vt:lpstr>How to Make Switches</vt:lpstr>
      <vt:lpstr>Some History: Analytical Engine </vt:lpstr>
      <vt:lpstr>Some History: Continued</vt:lpstr>
      <vt:lpstr>Some History: Continued</vt:lpstr>
      <vt:lpstr>Some History: Microprocessors</vt:lpstr>
      <vt:lpstr>References</vt:lpstr>
    </vt:vector>
  </TitlesOfParts>
  <Manager/>
  <Company>uiuc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581</cp:revision>
  <dcterms:created xsi:type="dcterms:W3CDTF">2002-10-12T14:08:56Z</dcterms:created>
  <dcterms:modified xsi:type="dcterms:W3CDTF">2018-03-08T16:37:25Z</dcterms:modified>
  <cp:category/>
</cp:coreProperties>
</file>