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</p:sldMasterIdLst>
  <p:notesMasterIdLst>
    <p:notesMasterId r:id="rId16"/>
  </p:notesMasterIdLst>
  <p:handoutMasterIdLst>
    <p:handoutMasterId r:id="rId17"/>
  </p:handoutMasterIdLst>
  <p:sldIdLst>
    <p:sldId id="302" r:id="rId2"/>
    <p:sldId id="297" r:id="rId3"/>
    <p:sldId id="301" r:id="rId4"/>
    <p:sldId id="299" r:id="rId5"/>
    <p:sldId id="298" r:id="rId6"/>
    <p:sldId id="267" r:id="rId7"/>
    <p:sldId id="269" r:id="rId8"/>
    <p:sldId id="271" r:id="rId9"/>
    <p:sldId id="272" r:id="rId10"/>
    <p:sldId id="258" r:id="rId11"/>
    <p:sldId id="291" r:id="rId12"/>
    <p:sldId id="274" r:id="rId13"/>
    <p:sldId id="275" r:id="rId14"/>
    <p:sldId id="303" r:id="rId15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429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6858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287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3716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14500" algn="l" defTabSz="685800" rtl="0" eaLnBrk="1" latinLnBrk="0" hangingPunct="1"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057400" algn="l" defTabSz="685800" rtl="0" eaLnBrk="1" latinLnBrk="0" hangingPunct="1"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2400300" algn="l" defTabSz="685800" rtl="0" eaLnBrk="1" latinLnBrk="0" hangingPunct="1"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2743200" algn="l" defTabSz="685800" rtl="0" eaLnBrk="1" latinLnBrk="0" hangingPunct="1"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592"/>
    <a:srgbClr val="386572"/>
    <a:srgbClr val="06135B"/>
    <a:srgbClr val="3333CC"/>
    <a:srgbClr val="9A3D00"/>
    <a:srgbClr val="3A6876"/>
    <a:srgbClr val="64B4CD"/>
    <a:srgbClr val="24445A"/>
    <a:srgbClr val="1C3445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4" autoAdjust="0"/>
    <p:restoredTop sz="94700" autoAdjust="0"/>
  </p:normalViewPr>
  <p:slideViewPr>
    <p:cSldViewPr>
      <p:cViewPr varScale="1">
        <p:scale>
          <a:sx n="145" d="100"/>
          <a:sy n="145" d="100"/>
        </p:scale>
        <p:origin x="192" y="368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ie C" userId="18363fe8c2bc5cc3" providerId="LiveId" clId="{A3DDACEC-6908-4FA8-91EF-745E6EF33984}"/>
    <pc:docChg chg="undo custSel addSld modSld">
      <pc:chgData name="Jamie C" userId="18363fe8c2bc5cc3" providerId="LiveId" clId="{A3DDACEC-6908-4FA8-91EF-745E6EF33984}" dt="2018-03-01T19:51:04.818" v="602" actId="313"/>
      <pc:docMkLst>
        <pc:docMk/>
      </pc:docMkLst>
      <pc:sldChg chg="modSp">
        <pc:chgData name="Jamie C" userId="18363fe8c2bc5cc3" providerId="LiveId" clId="{A3DDACEC-6908-4FA8-91EF-745E6EF33984}" dt="2018-03-01T19:06:35.505" v="41" actId="20577"/>
        <pc:sldMkLst>
          <pc:docMk/>
          <pc:sldMk cId="2310775891" sldId="267"/>
        </pc:sldMkLst>
        <pc:spChg chg="mod">
          <ac:chgData name="Jamie C" userId="18363fe8c2bc5cc3" providerId="LiveId" clId="{A3DDACEC-6908-4FA8-91EF-745E6EF33984}" dt="2018-03-01T19:05:45.420" v="36" actId="20577"/>
          <ac:spMkLst>
            <pc:docMk/>
            <pc:sldMk cId="2310775891" sldId="267"/>
            <ac:spMk id="2" creationId="{00000000-0000-0000-0000-000000000000}"/>
          </ac:spMkLst>
        </pc:spChg>
        <pc:spChg chg="mod">
          <ac:chgData name="Jamie C" userId="18363fe8c2bc5cc3" providerId="LiveId" clId="{A3DDACEC-6908-4FA8-91EF-745E6EF33984}" dt="2018-03-01T19:06:35.505" v="41" actId="20577"/>
          <ac:spMkLst>
            <pc:docMk/>
            <pc:sldMk cId="2310775891" sldId="267"/>
            <ac:spMk id="3" creationId="{00000000-0000-0000-0000-000000000000}"/>
          </ac:spMkLst>
        </pc:spChg>
      </pc:sldChg>
      <pc:sldChg chg="modSp">
        <pc:chgData name="Jamie C" userId="18363fe8c2bc5cc3" providerId="LiveId" clId="{A3DDACEC-6908-4FA8-91EF-745E6EF33984}" dt="2018-03-01T19:43:21.850" v="601" actId="20577"/>
        <pc:sldMkLst>
          <pc:docMk/>
          <pc:sldMk cId="2977922798" sldId="269"/>
        </pc:sldMkLst>
        <pc:spChg chg="mod">
          <ac:chgData name="Jamie C" userId="18363fe8c2bc5cc3" providerId="LiveId" clId="{A3DDACEC-6908-4FA8-91EF-745E6EF33984}" dt="2018-03-01T19:43:21.850" v="601" actId="20577"/>
          <ac:spMkLst>
            <pc:docMk/>
            <pc:sldMk cId="2977922798" sldId="269"/>
            <ac:spMk id="3" creationId="{36B033EB-2BED-EA40-9C0E-0001B4C4004C}"/>
          </ac:spMkLst>
        </pc:spChg>
      </pc:sldChg>
      <pc:sldChg chg="modSp">
        <pc:chgData name="Jamie C" userId="18363fe8c2bc5cc3" providerId="LiveId" clId="{A3DDACEC-6908-4FA8-91EF-745E6EF33984}" dt="2018-03-01T19:41:15.503" v="469" actId="6549"/>
        <pc:sldMkLst>
          <pc:docMk/>
          <pc:sldMk cId="240667624" sldId="271"/>
        </pc:sldMkLst>
        <pc:spChg chg="mod">
          <ac:chgData name="Jamie C" userId="18363fe8c2bc5cc3" providerId="LiveId" clId="{A3DDACEC-6908-4FA8-91EF-745E6EF33984}" dt="2018-03-01T19:41:15.503" v="469" actId="6549"/>
          <ac:spMkLst>
            <pc:docMk/>
            <pc:sldMk cId="240667624" sldId="271"/>
            <ac:spMk id="4" creationId="{853A2598-A07F-7046-8251-AB88D563047B}"/>
          </ac:spMkLst>
        </pc:spChg>
      </pc:sldChg>
      <pc:sldChg chg="modSp">
        <pc:chgData name="Jamie C" userId="18363fe8c2bc5cc3" providerId="LiveId" clId="{A3DDACEC-6908-4FA8-91EF-745E6EF33984}" dt="2018-03-01T19:40:48.444" v="427" actId="6549"/>
        <pc:sldMkLst>
          <pc:docMk/>
          <pc:sldMk cId="3179608027" sldId="272"/>
        </pc:sldMkLst>
        <pc:spChg chg="mod">
          <ac:chgData name="Jamie C" userId="18363fe8c2bc5cc3" providerId="LiveId" clId="{A3DDACEC-6908-4FA8-91EF-745E6EF33984}" dt="2018-03-01T19:07:25.249" v="47" actId="20577"/>
          <ac:spMkLst>
            <pc:docMk/>
            <pc:sldMk cId="3179608027" sldId="272"/>
            <ac:spMk id="2" creationId="{00000000-0000-0000-0000-000000000000}"/>
          </ac:spMkLst>
        </pc:spChg>
        <pc:spChg chg="mod">
          <ac:chgData name="Jamie C" userId="18363fe8c2bc5cc3" providerId="LiveId" clId="{A3DDACEC-6908-4FA8-91EF-745E6EF33984}" dt="2018-03-01T19:40:48.444" v="427" actId="6549"/>
          <ac:spMkLst>
            <pc:docMk/>
            <pc:sldMk cId="3179608027" sldId="272"/>
            <ac:spMk id="9" creationId="{BB3C6D29-2975-A040-9606-7916D3AA9214}"/>
          </ac:spMkLst>
        </pc:spChg>
      </pc:sldChg>
      <pc:sldChg chg="modSp">
        <pc:chgData name="Jamie C" userId="18363fe8c2bc5cc3" providerId="LiveId" clId="{A3DDACEC-6908-4FA8-91EF-745E6EF33984}" dt="2018-03-01T19:51:04.818" v="602" actId="313"/>
        <pc:sldMkLst>
          <pc:docMk/>
          <pc:sldMk cId="341771503" sldId="274"/>
        </pc:sldMkLst>
        <pc:spChg chg="mod">
          <ac:chgData name="Jamie C" userId="18363fe8c2bc5cc3" providerId="LiveId" clId="{A3DDACEC-6908-4FA8-91EF-745E6EF33984}" dt="2018-03-01T19:11:26.973" v="72" actId="20577"/>
          <ac:spMkLst>
            <pc:docMk/>
            <pc:sldMk cId="341771503" sldId="274"/>
            <ac:spMk id="2" creationId="{00000000-0000-0000-0000-000000000000}"/>
          </ac:spMkLst>
        </pc:spChg>
        <pc:spChg chg="mod">
          <ac:chgData name="Jamie C" userId="18363fe8c2bc5cc3" providerId="LiveId" clId="{A3DDACEC-6908-4FA8-91EF-745E6EF33984}" dt="2018-03-01T19:51:04.818" v="602" actId="313"/>
          <ac:spMkLst>
            <pc:docMk/>
            <pc:sldMk cId="341771503" sldId="274"/>
            <ac:spMk id="3" creationId="{00000000-0000-0000-0000-000000000000}"/>
          </ac:spMkLst>
        </pc:spChg>
      </pc:sldChg>
      <pc:sldChg chg="modSp">
        <pc:chgData name="Jamie C" userId="18363fe8c2bc5cc3" providerId="LiveId" clId="{A3DDACEC-6908-4FA8-91EF-745E6EF33984}" dt="2018-03-01T19:11:02.950" v="71" actId="20577"/>
        <pc:sldMkLst>
          <pc:docMk/>
          <pc:sldMk cId="3876423245" sldId="275"/>
        </pc:sldMkLst>
        <pc:spChg chg="mod">
          <ac:chgData name="Jamie C" userId="18363fe8c2bc5cc3" providerId="LiveId" clId="{A3DDACEC-6908-4FA8-91EF-745E6EF33984}" dt="2018-03-01T19:11:02.950" v="71" actId="20577"/>
          <ac:spMkLst>
            <pc:docMk/>
            <pc:sldMk cId="3876423245" sldId="275"/>
            <ac:spMk id="3" creationId="{00000000-0000-0000-0000-000000000000}"/>
          </ac:spMkLst>
        </pc:spChg>
      </pc:sldChg>
      <pc:sldChg chg="modSp">
        <pc:chgData name="Jamie C" userId="18363fe8c2bc5cc3" providerId="LiveId" clId="{A3DDACEC-6908-4FA8-91EF-745E6EF33984}" dt="2018-03-01T19:42:19.095" v="547" actId="1076"/>
        <pc:sldMkLst>
          <pc:docMk/>
          <pc:sldMk cId="2554924604" sldId="291"/>
        </pc:sldMkLst>
        <pc:spChg chg="mod">
          <ac:chgData name="Jamie C" userId="18363fe8c2bc5cc3" providerId="LiveId" clId="{A3DDACEC-6908-4FA8-91EF-745E6EF33984}" dt="2018-03-01T19:42:19.095" v="547" actId="1076"/>
          <ac:spMkLst>
            <pc:docMk/>
            <pc:sldMk cId="2554924604" sldId="291"/>
            <ac:spMk id="7" creationId="{00000000-0000-0000-0000-000000000000}"/>
          </ac:spMkLst>
        </pc:spChg>
      </pc:sldChg>
      <pc:sldChg chg="modSp">
        <pc:chgData name="Jamie C" userId="18363fe8c2bc5cc3" providerId="LiveId" clId="{A3DDACEC-6908-4FA8-91EF-745E6EF33984}" dt="2018-03-01T19:05:23.590" v="34" actId="20577"/>
        <pc:sldMkLst>
          <pc:docMk/>
          <pc:sldMk cId="2455661414" sldId="298"/>
        </pc:sldMkLst>
        <pc:spChg chg="mod">
          <ac:chgData name="Jamie C" userId="18363fe8c2bc5cc3" providerId="LiveId" clId="{A3DDACEC-6908-4FA8-91EF-745E6EF33984}" dt="2018-03-01T19:05:23.590" v="34" actId="20577"/>
          <ac:spMkLst>
            <pc:docMk/>
            <pc:sldMk cId="2455661414" sldId="298"/>
            <ac:spMk id="3" creationId="{00000000-0000-0000-0000-000000000000}"/>
          </ac:spMkLst>
        </pc:spChg>
      </pc:sldChg>
      <pc:sldChg chg="modSp">
        <pc:chgData name="Jamie C" userId="18363fe8c2bc5cc3" providerId="LiveId" clId="{A3DDACEC-6908-4FA8-91EF-745E6EF33984}" dt="2018-03-01T19:04:46.513" v="32" actId="20577"/>
        <pc:sldMkLst>
          <pc:docMk/>
          <pc:sldMk cId="3587942951" sldId="299"/>
        </pc:sldMkLst>
        <pc:spChg chg="mod">
          <ac:chgData name="Jamie C" userId="18363fe8c2bc5cc3" providerId="LiveId" clId="{A3DDACEC-6908-4FA8-91EF-745E6EF33984}" dt="2018-03-01T19:01:10.193" v="15" actId="20577"/>
          <ac:spMkLst>
            <pc:docMk/>
            <pc:sldMk cId="3587942951" sldId="299"/>
            <ac:spMk id="5" creationId="{00000000-0000-0000-0000-000000000000}"/>
          </ac:spMkLst>
        </pc:spChg>
        <pc:spChg chg="mod">
          <ac:chgData name="Jamie C" userId="18363fe8c2bc5cc3" providerId="LiveId" clId="{A3DDACEC-6908-4FA8-91EF-745E6EF33984}" dt="2018-03-01T19:04:46.513" v="32" actId="20577"/>
          <ac:spMkLst>
            <pc:docMk/>
            <pc:sldMk cId="3587942951" sldId="299"/>
            <ac:spMk id="7" creationId="{7B681062-E4A7-7043-B9B2-4542AE90887A}"/>
          </ac:spMkLst>
        </pc:spChg>
        <pc:spChg chg="mod">
          <ac:chgData name="Jamie C" userId="18363fe8c2bc5cc3" providerId="LiveId" clId="{A3DDACEC-6908-4FA8-91EF-745E6EF33984}" dt="2018-03-01T19:04:23.382" v="26" actId="20577"/>
          <ac:spMkLst>
            <pc:docMk/>
            <pc:sldMk cId="3587942951" sldId="299"/>
            <ac:spMk id="8" creationId="{63033044-F20C-F743-97F9-C6E2D1840DDF}"/>
          </ac:spMkLst>
        </pc:spChg>
      </pc:sldChg>
      <pc:sldChg chg="modSp">
        <pc:chgData name="Jamie C" userId="18363fe8c2bc5cc3" providerId="LiveId" clId="{A3DDACEC-6908-4FA8-91EF-745E6EF33984}" dt="2018-03-01T19:00:21.014" v="14" actId="20577"/>
        <pc:sldMkLst>
          <pc:docMk/>
          <pc:sldMk cId="792511025" sldId="301"/>
        </pc:sldMkLst>
        <pc:spChg chg="mod">
          <ac:chgData name="Jamie C" userId="18363fe8c2bc5cc3" providerId="LiveId" clId="{A3DDACEC-6908-4FA8-91EF-745E6EF33984}" dt="2018-03-01T19:00:21.014" v="14" actId="20577"/>
          <ac:spMkLst>
            <pc:docMk/>
            <pc:sldMk cId="792511025" sldId="301"/>
            <ac:spMk id="2" creationId="{0914B0C5-F32F-7745-A3DE-B31E610FA171}"/>
          </ac:spMkLst>
        </pc:spChg>
        <pc:spChg chg="mod">
          <ac:chgData name="Jamie C" userId="18363fe8c2bc5cc3" providerId="LiveId" clId="{A3DDACEC-6908-4FA8-91EF-745E6EF33984}" dt="2018-03-01T18:59:43.839" v="10" actId="20577"/>
          <ac:spMkLst>
            <pc:docMk/>
            <pc:sldMk cId="792511025" sldId="301"/>
            <ac:spMk id="335" creationId="{00000000-0000-0000-0000-000000000000}"/>
          </ac:spMkLst>
        </pc:spChg>
        <pc:spChg chg="mod">
          <ac:chgData name="Jamie C" userId="18363fe8c2bc5cc3" providerId="LiveId" clId="{A3DDACEC-6908-4FA8-91EF-745E6EF33984}" dt="2018-03-01T18:59:52.246" v="12" actId="20577"/>
          <ac:spMkLst>
            <pc:docMk/>
            <pc:sldMk cId="792511025" sldId="301"/>
            <ac:spMk id="346" creationId="{00000000-0000-0000-0000-000000000000}"/>
          </ac:spMkLst>
        </pc:spChg>
      </pc:sldChg>
      <pc:sldChg chg="modSp">
        <pc:chgData name="Jamie C" userId="18363fe8c2bc5cc3" providerId="LiveId" clId="{A3DDACEC-6908-4FA8-91EF-745E6EF33984}" dt="2018-03-01T18:44:56.719" v="8" actId="20577"/>
        <pc:sldMkLst>
          <pc:docMk/>
          <pc:sldMk cId="135423775" sldId="302"/>
        </pc:sldMkLst>
        <pc:spChg chg="mod">
          <ac:chgData name="Jamie C" userId="18363fe8c2bc5cc3" providerId="LiveId" clId="{A3DDACEC-6908-4FA8-91EF-745E6EF33984}" dt="2018-03-01T18:44:56.719" v="8" actId="20577"/>
          <ac:spMkLst>
            <pc:docMk/>
            <pc:sldMk cId="135423775" sldId="302"/>
            <ac:spMk id="5" creationId="{00000000-0000-0000-0000-000000000000}"/>
          </ac:spMkLst>
        </pc:spChg>
      </pc:sldChg>
      <pc:sldChg chg="addSp delSp modSp add">
        <pc:chgData name="Jamie C" userId="18363fe8c2bc5cc3" providerId="LiveId" clId="{A3DDACEC-6908-4FA8-91EF-745E6EF33984}" dt="2018-03-01T19:39:53.984" v="385" actId="114"/>
        <pc:sldMkLst>
          <pc:docMk/>
          <pc:sldMk cId="1603862486" sldId="303"/>
        </pc:sldMkLst>
        <pc:spChg chg="mod">
          <ac:chgData name="Jamie C" userId="18363fe8c2bc5cc3" providerId="LiveId" clId="{A3DDACEC-6908-4FA8-91EF-745E6EF33984}" dt="2018-03-01T19:12:05.572" v="83" actId="20577"/>
          <ac:spMkLst>
            <pc:docMk/>
            <pc:sldMk cId="1603862486" sldId="303"/>
            <ac:spMk id="2" creationId="{3C1657A7-9235-48E8-AF20-567F72B8636C}"/>
          </ac:spMkLst>
        </pc:spChg>
        <pc:spChg chg="mod">
          <ac:chgData name="Jamie C" userId="18363fe8c2bc5cc3" providerId="LiveId" clId="{A3DDACEC-6908-4FA8-91EF-745E6EF33984}" dt="2018-03-01T19:39:53.984" v="385" actId="114"/>
          <ac:spMkLst>
            <pc:docMk/>
            <pc:sldMk cId="1603862486" sldId="303"/>
            <ac:spMk id="3" creationId="{C21303D1-9B0E-4D09-A9EA-B864A754FDDC}"/>
          </ac:spMkLst>
        </pc:spChg>
        <pc:graphicFrameChg chg="add del modGraphic">
          <ac:chgData name="Jamie C" userId="18363fe8c2bc5cc3" providerId="LiveId" clId="{A3DDACEC-6908-4FA8-91EF-745E6EF33984}" dt="2018-03-01T19:22:55.158" v="277" actId="114"/>
          <ac:graphicFrameMkLst>
            <pc:docMk/>
            <pc:sldMk cId="1603862486" sldId="303"/>
            <ac:graphicFrameMk id="6" creationId="{C811EDEC-1E64-43F4-85D7-61B09210FC58}"/>
          </ac:graphicFrameMkLst>
        </pc:graphicFrameChg>
        <pc:graphicFrameChg chg="add del mod modGraphic">
          <ac:chgData name="Jamie C" userId="18363fe8c2bc5cc3" providerId="LiveId" clId="{A3DDACEC-6908-4FA8-91EF-745E6EF33984}" dt="2018-03-01T19:23:49.752" v="283" actId="478"/>
          <ac:graphicFrameMkLst>
            <pc:docMk/>
            <pc:sldMk cId="1603862486" sldId="303"/>
            <ac:graphicFrameMk id="7" creationId="{FC0706D2-E196-46D5-A0E3-F62327C6BBB6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04F5D-E38D-3641-802A-EEE0508E3D0C}" type="datetimeFigureOut">
              <a:rPr lang="en-US" smtClean="0"/>
              <a:t>3/15/18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2AA6-882D-2647-96D1-C2161CDF29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02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B04B643-C74C-455E-AFCB-1138D85C2B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92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12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48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find the original source and credit. See https://www.karlrupp.net/2015/06/40-years-of-microprocessor-trend-data/</a:t>
            </a:r>
          </a:p>
          <a:p>
            <a:r>
              <a:rPr lang="en-US" dirty="0"/>
              <a:t>And  https://science.energy.gov/~/media/ascr/ascac/pdf/reports/2013/SC12_Harrod.pdf slide 12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61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339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449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758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Ideally, we should have a little animation of a clock cycle, with a bright-tiny circle tracing the clock.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8304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36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55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95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816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188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701918"/>
            <a:ext cx="6858000" cy="1790700"/>
          </a:xfrm>
        </p:spPr>
        <p:txBody>
          <a:bodyPr anchor="b">
            <a:normAutofit/>
          </a:bodyPr>
          <a:lstStyle>
            <a:lvl1pPr algn="ctr">
              <a:defRPr sz="38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387700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143000" y="2764963"/>
            <a:ext cx="6858000" cy="369277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n-lt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8385D6D-E1DF-EB49-BD7C-4F28D9BCB77D}" type="datetime1">
              <a:rPr lang="en-US" smtClean="0"/>
              <a:pPr>
                <a:defRPr/>
              </a:pPr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911538B-28AD-4B8F-9377-02FC4F0157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>
            <a:lvl1pPr>
              <a:defRPr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  <a:lvl2pPr>
              <a:defRPr b="0">
                <a:latin typeface="+mn-lt"/>
                <a:cs typeface="Arial" panose="020B0604020202020204" pitchFamily="34" charset="0"/>
              </a:defRPr>
            </a:lvl2pPr>
            <a:lvl3pPr>
              <a:defRPr b="0">
                <a:latin typeface="+mn-lt"/>
                <a:cs typeface="Arial" panose="020B0604020202020204" pitchFamily="34" charset="0"/>
              </a:defRPr>
            </a:lvl3pPr>
            <a:lvl4pPr>
              <a:defRPr b="0">
                <a:latin typeface="+mn-lt"/>
                <a:cs typeface="Arial" panose="020B0604020202020204" pitchFamily="34" charset="0"/>
              </a:defRPr>
            </a:lvl4pPr>
            <a:lvl5pPr>
              <a:defRPr b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71D00FA-465C-F342-A995-A1AE2E039D41}" type="datetime1">
              <a:rPr lang="en-US" smtClean="0"/>
              <a:pPr>
                <a:defRPr/>
              </a:pPr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BE07E28-94A6-4B68-AD3A-4EC40AD6B3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35B042-669B-7742-A55F-E24427C87694}" type="datetime1">
              <a:rPr lang="en-US" smtClean="0"/>
              <a:t>3/15/18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1621"/>
            <a:ext cx="7886700" cy="574862"/>
          </a:xfrm>
        </p:spPr>
        <p:txBody>
          <a:bodyPr>
            <a:normAutofit/>
          </a:bodyPr>
          <a:lstStyle>
            <a:lvl1pPr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77421"/>
            <a:ext cx="7886700" cy="3755302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5BBE7A-B114-204E-AFB6-F91DFA42FF8E}" type="datetime1">
              <a:rPr lang="en-US" smtClean="0"/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>
            <a:normAutofit/>
          </a:bodyPr>
          <a:lstStyle>
            <a:lvl1pPr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F6B6D8-1366-B74D-8E1C-1DAE245F8083}" type="datetime1">
              <a:rPr lang="en-US" smtClean="0"/>
              <a:pPr>
                <a:defRPr/>
              </a:pPr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36F1F8-890D-4C48-8E24-C784EDDCDB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877421"/>
            <a:ext cx="3886200" cy="3755302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877421"/>
            <a:ext cx="3886200" cy="3755302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46EE4A-4A3E-4848-89C9-B8131CAA411C}" type="datetime1">
              <a:rPr lang="en-US" smtClean="0"/>
              <a:t>3/15/18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C39AB-C319-403C-8545-69BA255C32C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1623"/>
            <a:ext cx="7886700" cy="574861"/>
          </a:xfrm>
        </p:spPr>
        <p:txBody>
          <a:bodyPr/>
          <a:lstStyle>
            <a:lvl1pPr>
              <a:defRPr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877421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latin typeface="+mn-lt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495355"/>
            <a:ext cx="3868340" cy="3146893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877421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latin typeface="+mn-lt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495355"/>
            <a:ext cx="3887391" cy="3146893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758BF4F-A883-E64F-B90E-05B6D7FE3A51}" type="datetime1">
              <a:rPr lang="en-US" smtClean="0"/>
              <a:pPr>
                <a:defRPr/>
              </a:pPr>
              <a:t>3/15/18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7590EB3-662D-402A-86F6-9B1E52ECB0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BA87D0D-D365-E341-8687-4BB1A293650F}" type="datetime1">
              <a:rPr lang="en-US" smtClean="0"/>
              <a:pPr>
                <a:defRPr/>
              </a:pPr>
              <a:t>3/15/18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DF591C0-1260-3846-8903-37F777A08849}" type="datetime1">
              <a:rPr lang="en-US" smtClean="0"/>
              <a:pPr>
                <a:defRPr/>
              </a:pPr>
              <a:t>3/15/18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FC72E0-3E7F-4709-B8DF-5EC8A0346E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2400">
                <a:latin typeface="+mn-lt"/>
                <a:cs typeface="Arial" panose="020B0604020202020204" pitchFamily="34" charset="0"/>
              </a:defRPr>
            </a:lvl1pPr>
            <a:lvl2pPr>
              <a:defRPr sz="2100">
                <a:latin typeface="+mn-lt"/>
                <a:cs typeface="Arial" panose="020B0604020202020204" pitchFamily="34" charset="0"/>
              </a:defRPr>
            </a:lvl2pPr>
            <a:lvl3pPr>
              <a:defRPr sz="1800">
                <a:latin typeface="+mn-lt"/>
                <a:cs typeface="Arial" panose="020B0604020202020204" pitchFamily="34" charset="0"/>
              </a:defRPr>
            </a:lvl3pPr>
            <a:lvl4pPr>
              <a:defRPr sz="1500">
                <a:latin typeface="+mn-lt"/>
                <a:cs typeface="Arial" panose="020B0604020202020204" pitchFamily="34" charset="0"/>
              </a:defRPr>
            </a:lvl4pPr>
            <a:lvl5pPr>
              <a:defRPr sz="1500">
                <a:latin typeface="+mn-lt"/>
                <a:cs typeface="Arial" panose="020B060402020202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E3287F7-376E-E34E-9F7E-68DC3727DD32}" type="datetime1">
              <a:rPr lang="en-US" smtClean="0"/>
              <a:pPr>
                <a:defRPr/>
              </a:pPr>
              <a:t>3/15/18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7372E52-CA3B-4B89-8AEC-1B69F92FAE92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 marL="0" indent="0">
              <a:buNone/>
              <a:defRPr sz="2400">
                <a:latin typeface="+mn-lt"/>
                <a:cs typeface="Arial" panose="020B060402020202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C6CD28F-3DEA-1B4B-A820-1B0757BD3B74}" type="datetime1">
              <a:rPr lang="en-US" smtClean="0"/>
              <a:pPr>
                <a:defRPr/>
              </a:pPr>
              <a:t>3/15/18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ADF9DE-2389-48A4-BC7A-B4842B3063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91622"/>
            <a:ext cx="7886700" cy="57486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77421"/>
            <a:ext cx="7886700" cy="375530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89887CD-AC0A-0E4F-9922-1ECAE01E602A}" type="datetime1">
              <a:rPr lang="en-US" smtClean="0"/>
              <a:pPr>
                <a:defRPr/>
              </a:pPr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it-IT" dirty="0"/>
              <a:t>L. V. </a:t>
            </a:r>
            <a:r>
              <a:rPr lang="it-IT" dirty="0" err="1"/>
              <a:t>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32" r:id="rId12"/>
  </p:sldLayoutIdLst>
  <p:transition>
    <p:fade/>
  </p:transition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MhS2gP" TargetMode="External"/><Relationship Id="rId2" Type="http://schemas.openxmlformats.org/officeDocument/2006/relationships/hyperlink" Target="https://wp.me/p4HAY-1j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Moore’s Law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Fueled Performance Increases in Processors between 1974-2004?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4208B691-6CC6-9E4D-9F07-1B671567D858}"/>
              </a:ext>
            </a:extLst>
          </p:cNvPr>
          <p:cNvSpPr txBox="1">
            <a:spLocks/>
          </p:cNvSpPr>
          <p:nvPr/>
        </p:nvSpPr>
        <p:spPr>
          <a:xfrm>
            <a:off x="2466975" y="4781550"/>
            <a:ext cx="421005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3429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6858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0287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3716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888888"/>
                </a:solidFill>
                <a:latin typeface="+mn-lt"/>
              </a:rPr>
              <a:t>© 2018 L. V. Kale at the University of </a:t>
            </a:r>
            <a:r>
              <a:rPr lang="en-US" sz="1200">
                <a:solidFill>
                  <a:srgbClr val="888888"/>
                </a:solidFill>
                <a:latin typeface="+mn-lt"/>
              </a:rPr>
              <a:t>Illinois Urbana-Champaign</a:t>
            </a:r>
            <a:endParaRPr lang="en-US" sz="1200" dirty="0">
              <a:solidFill>
                <a:srgbClr val="888888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42377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007592"/>
                </a:solidFill>
              </a:rPr>
              <a:t>Prediction in 1999</a:t>
            </a:r>
            <a:br>
              <a:rPr lang="en-US" b="0" dirty="0">
                <a:solidFill>
                  <a:srgbClr val="007592"/>
                </a:solidFill>
              </a:rPr>
            </a:br>
            <a:r>
              <a:rPr lang="en-US" sz="2000" b="0" dirty="0">
                <a:solidFill>
                  <a:srgbClr val="007592"/>
                </a:solidFill>
              </a:rPr>
              <a:t>From Shekhar Borkar, Intel, at MICRO</a:t>
            </a:r>
            <a:r>
              <a:rPr lang="ja-JP" altLang="en-US" sz="2000" b="0" dirty="0">
                <a:solidFill>
                  <a:srgbClr val="007592"/>
                </a:solidFill>
                <a:latin typeface="Arial"/>
              </a:rPr>
              <a:t>’</a:t>
            </a:r>
            <a:r>
              <a:rPr lang="en-US" sz="2000" b="0" dirty="0">
                <a:solidFill>
                  <a:srgbClr val="007592"/>
                </a:solidFill>
              </a:rPr>
              <a:t>99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907" y="1085850"/>
            <a:ext cx="6585794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00300" y="4514850"/>
            <a:ext cx="4343400" cy="4385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2400" dirty="0">
                <a:latin typeface="+mn-lt"/>
              </a:rPr>
              <a:t>So, the chips were getting too hot</a:t>
            </a:r>
          </a:p>
        </p:txBody>
      </p:sp>
      <p:sp>
        <p:nvSpPr>
          <p:cNvPr id="3" name="Rectangle 2"/>
          <p:cNvSpPr/>
          <p:nvPr/>
        </p:nvSpPr>
        <p:spPr>
          <a:xfrm>
            <a:off x="6172200" y="1200150"/>
            <a:ext cx="1714500" cy="3200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084971"/>
      </p:ext>
    </p:extLst>
  </p:cSld>
  <p:clrMapOvr>
    <a:masterClrMapping/>
  </p:clrMapOvr>
  <p:transition advTm="70212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" name="Picture 5" descr="IntelCPUsHerbSutterDrDobbsJourn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403" y="-45459"/>
            <a:ext cx="4610597" cy="45947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3000" y="3943350"/>
            <a:ext cx="1219200" cy="300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500" dirty="0">
                <a:latin typeface="+mn-lt"/>
              </a:rPr>
              <a:t>(Sutter, 2009)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6B0711-8079-2846-A1A1-6977203B3DE3}"/>
              </a:ext>
            </a:extLst>
          </p:cNvPr>
          <p:cNvSpPr txBox="1"/>
          <p:nvPr/>
        </p:nvSpPr>
        <p:spPr>
          <a:xfrm>
            <a:off x="7068046" y="1714500"/>
            <a:ext cx="1847354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>
                <a:solidFill>
                  <a:srgbClr val="06135B"/>
                </a:solidFill>
              </a:rPr>
              <a:t>Clock Frequency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FF3875-BCF1-D546-83BE-13DDF270FD80}"/>
              </a:ext>
            </a:extLst>
          </p:cNvPr>
          <p:cNvSpPr txBox="1"/>
          <p:nvPr/>
        </p:nvSpPr>
        <p:spPr>
          <a:xfrm>
            <a:off x="7124700" y="2495550"/>
            <a:ext cx="1714500" cy="3429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>
                <a:solidFill>
                  <a:srgbClr val="3333CC"/>
                </a:solidFill>
              </a:rPr>
              <a:t>Power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7B259E-662D-5245-BE08-3FEEC3312C0C}"/>
              </a:ext>
            </a:extLst>
          </p:cNvPr>
          <p:cNvSpPr txBox="1"/>
          <p:nvPr/>
        </p:nvSpPr>
        <p:spPr>
          <a:xfrm>
            <a:off x="7029946" y="133350"/>
            <a:ext cx="1961654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Transistors / chip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C780C2-921F-A84E-84B1-1163AF53ECAC}"/>
              </a:ext>
            </a:extLst>
          </p:cNvPr>
          <p:cNvSpPr txBox="1"/>
          <p:nvPr/>
        </p:nvSpPr>
        <p:spPr>
          <a:xfrm>
            <a:off x="228600" y="4535941"/>
            <a:ext cx="6179004" cy="292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+mn-lt"/>
              </a:rPr>
              <a:t>Also see: https://www.karlrupp.net/2015/06/40-years-of-microprocessor-trend-data/</a:t>
            </a:r>
          </a:p>
        </p:txBody>
      </p:sp>
    </p:spTree>
    <p:extLst>
      <p:ext uri="{BB962C8B-B14F-4D97-AF65-F5344CB8AC3E}">
        <p14:creationId xmlns:p14="http://schemas.microsoft.com/office/powerpoint/2010/main" val="2554924604"/>
      </p:ext>
    </p:extLst>
  </p:cSld>
  <p:clrMapOvr>
    <a:masterClrMapping/>
  </p:clrMapOvr>
  <p:transition advTm="33098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007592"/>
                </a:solidFill>
              </a:rPr>
              <a:t>Number of Transistors/Chip?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Well, they will keep on growing for the next several years</a:t>
            </a:r>
          </a:p>
          <a:p>
            <a:pPr lvl="1"/>
            <a:r>
              <a:rPr lang="en-US" dirty="0"/>
              <a:t>May be a bit slowly</a:t>
            </a:r>
          </a:p>
          <a:p>
            <a:r>
              <a:rPr lang="en-US" dirty="0"/>
              <a:t>Current technology is 10-14 nanometers</a:t>
            </a:r>
          </a:p>
          <a:p>
            <a:pPr lvl="1"/>
            <a:r>
              <a:rPr lang="en-US" dirty="0"/>
              <a:t>AMD </a:t>
            </a:r>
            <a:r>
              <a:rPr lang="en-US" sz="1600" dirty="0"/>
              <a:t>EPYC 7401P </a:t>
            </a:r>
            <a:r>
              <a:rPr lang="en-US" dirty="0"/>
              <a:t>(19.2 billion transistors on 4 dies on the package)</a:t>
            </a:r>
          </a:p>
          <a:p>
            <a:pPr lvl="1"/>
            <a:r>
              <a:rPr lang="en-US" dirty="0"/>
              <a:t>10 nm </a:t>
            </a:r>
          </a:p>
          <a:p>
            <a:r>
              <a:rPr lang="en-US" dirty="0"/>
              <a:t>We may go to 5 nanometers feature size</a:t>
            </a:r>
          </a:p>
          <a:p>
            <a:pPr lvl="1"/>
            <a:r>
              <a:rPr lang="en-US" dirty="0"/>
              <a:t>I.e., gap between two wires (as a simple definition)</a:t>
            </a:r>
          </a:p>
          <a:p>
            <a:r>
              <a:rPr lang="en-US" dirty="0"/>
              <a:t>For comparison: </a:t>
            </a:r>
          </a:p>
          <a:p>
            <a:pPr lvl="1"/>
            <a:r>
              <a:rPr lang="en-US" dirty="0"/>
              <a:t>Distance between a carbon and a hydrogen atom is 1 angstrom = 0.1 nanometer!</a:t>
            </a:r>
          </a:p>
          <a:p>
            <a:pPr lvl="1"/>
            <a:r>
              <a:rPr lang="en-US" dirty="0"/>
              <a:t>Silicon-silicon bonds are longer</a:t>
            </a:r>
          </a:p>
          <a:p>
            <a:pPr lvl="1"/>
            <a:r>
              <a:rPr lang="en-US" dirty="0"/>
              <a:t>5 A</a:t>
            </a:r>
            <a:r>
              <a:rPr lang="en-US" baseline="30000" dirty="0"/>
              <a:t>o</a:t>
            </a:r>
            <a:r>
              <a:rPr lang="en-US" dirty="0"/>
              <a:t> lattice spacing (image: Wikipedia)</a:t>
            </a:r>
          </a:p>
          <a:p>
            <a:pPr lvl="2"/>
            <a:r>
              <a:rPr lang="en-US" dirty="0"/>
              <a:t>I.e., 0.5 nanometer</a:t>
            </a:r>
          </a:p>
          <a:p>
            <a:pPr lvl="1"/>
            <a:r>
              <a:rPr lang="en-US" dirty="0"/>
              <a:t>So, we are close to atomic units!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50" y="3429000"/>
            <a:ext cx="1673543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1503"/>
      </p:ext>
    </p:extLst>
  </p:cSld>
  <p:clrMapOvr>
    <a:masterClrMapping/>
  </p:clrMapOvr>
  <p:transition advTm="106757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007592"/>
                </a:solidFill>
              </a:rPr>
              <a:t>Consequence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get to 30-50 billion transistors/chip!</a:t>
            </a:r>
          </a:p>
          <a:p>
            <a:r>
              <a:rPr lang="en-US" dirty="0"/>
              <a:t>Even in 2006, Pentium 4 last edition had 185M transistors</a:t>
            </a:r>
          </a:p>
          <a:p>
            <a:r>
              <a:rPr lang="en-US" dirty="0"/>
              <a:t>What to do with them?</a:t>
            </a:r>
          </a:p>
          <a:p>
            <a:pPr lvl="1"/>
            <a:r>
              <a:rPr lang="en-US" dirty="0"/>
              <a:t>We will learn later about what was done between 1973-2003 with this bounty of transistors to improve performance </a:t>
            </a:r>
          </a:p>
          <a:p>
            <a:pPr lvl="1"/>
            <a:r>
              <a:rPr lang="en-US" dirty="0"/>
              <a:t>And its consequences for performance oriented programming</a:t>
            </a:r>
          </a:p>
          <a:p>
            <a:pPr lvl="1"/>
            <a:r>
              <a:rPr lang="en-US" dirty="0"/>
              <a:t>But then, around 2003, all these methods, including increasing on-chip memory (caches), etc., ran to dead end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23245"/>
      </p:ext>
    </p:extLst>
  </p:cSld>
  <p:clrMapOvr>
    <a:masterClrMapping/>
  </p:clrMapOvr>
  <p:transition advTm="47827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57A7-9235-48E8-AF20-567F72B86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007592"/>
                </a:solidFill>
              </a:rPr>
              <a:t>References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303D1-9B0E-4D09-A9EA-B864A754F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Sutter, H. (2009). </a:t>
            </a:r>
            <a:r>
              <a:rPr lang="en-US" sz="2200" i="1" dirty="0"/>
              <a:t>Intel CPU introductions </a:t>
            </a:r>
            <a:r>
              <a:rPr lang="en-US" sz="2200" dirty="0"/>
              <a:t>[Online image]. The Free Lunch Is Over: A Fundamental Turn Toward Concurrency in Software. Retrieved from http://www.gotw.ca/publications/concurrency-ddj.htm</a:t>
            </a:r>
          </a:p>
          <a:p>
            <a:r>
              <a:rPr lang="en-US" sz="2200" dirty="0"/>
              <a:t>Warfield, B. (2007). </a:t>
            </a:r>
            <a:r>
              <a:rPr lang="en-US" sz="2200" i="1" dirty="0"/>
              <a:t>A picture of the multicore crisis </a:t>
            </a:r>
            <a:r>
              <a:rPr lang="en-US" sz="2200" dirty="0"/>
              <a:t>[Online image]. SmootheSpan Blog. Retrieved from </a:t>
            </a:r>
            <a:r>
              <a:rPr lang="en-US" sz="2200" u="sng" dirty="0">
                <a:hlinkClick r:id="rId2"/>
              </a:rPr>
              <a:t>https://wp.me/p4HAY-1j</a:t>
            </a:r>
            <a:r>
              <a:rPr lang="en-US" sz="2200" dirty="0"/>
              <a:t> </a:t>
            </a:r>
            <a:endParaRPr lang="en-US" sz="2200" dirty="0">
              <a:cs typeface="Calibri" panose="020F0502020204030204" pitchFamily="34" charset="0"/>
            </a:endParaRPr>
          </a:p>
          <a:p>
            <a:r>
              <a:rPr lang="en-US" sz="2200" dirty="0">
                <a:cs typeface="Calibri" panose="020F0502020204030204" pitchFamily="34" charset="0"/>
              </a:rPr>
              <a:t>Wgsimon. (2011).</a:t>
            </a:r>
            <a:r>
              <a:rPr lang="en-US" sz="2200" dirty="0"/>
              <a:t> </a:t>
            </a:r>
            <a:r>
              <a:rPr lang="en-US" sz="2200" i="1" dirty="0"/>
              <a:t>Transistor count and Moore’s law - 2011.svg </a:t>
            </a:r>
            <a:r>
              <a:rPr lang="en-US" sz="2200" dirty="0"/>
              <a:t>[Online image]. Retrieved from </a:t>
            </a:r>
            <a:r>
              <a:rPr lang="en-US" sz="2200" u="sng" dirty="0">
                <a:cs typeface="Calibri" panose="020F0502020204030204" pitchFamily="34" charset="0"/>
                <a:hlinkClick r:id="rId3"/>
              </a:rPr>
              <a:t>https://goo.gl/MhS2gP</a:t>
            </a:r>
            <a:endParaRPr lang="en-US" sz="2200" dirty="0"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2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CF9FF-761A-4EB6-9225-F7F79CFD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624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007592"/>
                </a:solidFill>
              </a:rPr>
              <a:t>Clock Speeds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our simple computer: </a:t>
            </a:r>
          </a:p>
          <a:p>
            <a:pPr lvl="1"/>
            <a:r>
              <a:rPr lang="en-US" dirty="0"/>
              <a:t>A single program instruction is executed in a “clock cycle”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F8D22-46E0-2E40-B6E0-4920B3C6BFA4}"/>
              </a:ext>
            </a:extLst>
          </p:cNvPr>
          <p:cNvCxnSpPr/>
          <p:nvPr/>
        </p:nvCxnSpPr>
        <p:spPr>
          <a:xfrm>
            <a:off x="2514600" y="2036806"/>
            <a:ext cx="285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8B2C84-20ED-8C46-AC91-2372A39F3D76}"/>
              </a:ext>
            </a:extLst>
          </p:cNvPr>
          <p:cNvCxnSpPr/>
          <p:nvPr/>
        </p:nvCxnSpPr>
        <p:spPr>
          <a:xfrm flipV="1">
            <a:off x="2800350" y="1751056"/>
            <a:ext cx="0" cy="285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BF865-D22C-BB4D-9F6F-C739B2D31DA2}"/>
              </a:ext>
            </a:extLst>
          </p:cNvPr>
          <p:cNvCxnSpPr/>
          <p:nvPr/>
        </p:nvCxnSpPr>
        <p:spPr>
          <a:xfrm flipV="1">
            <a:off x="3028950" y="1751056"/>
            <a:ext cx="0" cy="285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D31CC-C0F0-3548-9CF5-FD8E539F3D5B}"/>
              </a:ext>
            </a:extLst>
          </p:cNvPr>
          <p:cNvCxnSpPr/>
          <p:nvPr/>
        </p:nvCxnSpPr>
        <p:spPr>
          <a:xfrm flipV="1">
            <a:off x="3886200" y="1751056"/>
            <a:ext cx="0" cy="285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121CE8-84CF-BA4A-AF97-F1B0604B1EE6}"/>
              </a:ext>
            </a:extLst>
          </p:cNvPr>
          <p:cNvCxnSpPr/>
          <p:nvPr/>
        </p:nvCxnSpPr>
        <p:spPr>
          <a:xfrm>
            <a:off x="2800350" y="1751055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02D002-8F7C-024A-855D-4B6095CF80F7}"/>
              </a:ext>
            </a:extLst>
          </p:cNvPr>
          <p:cNvCxnSpPr>
            <a:cxnSpLocks/>
          </p:cNvCxnSpPr>
          <p:nvPr/>
        </p:nvCxnSpPr>
        <p:spPr>
          <a:xfrm flipV="1">
            <a:off x="3028950" y="2036806"/>
            <a:ext cx="857250" cy="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C0290C-35A7-F243-8D3C-93F0F4FEAACC}"/>
              </a:ext>
            </a:extLst>
          </p:cNvPr>
          <p:cNvCxnSpPr/>
          <p:nvPr/>
        </p:nvCxnSpPr>
        <p:spPr>
          <a:xfrm flipV="1">
            <a:off x="4114800" y="1751056"/>
            <a:ext cx="0" cy="285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635E56-67D6-E547-9145-105F0D4FA6DF}"/>
              </a:ext>
            </a:extLst>
          </p:cNvPr>
          <p:cNvCxnSpPr/>
          <p:nvPr/>
        </p:nvCxnSpPr>
        <p:spPr>
          <a:xfrm>
            <a:off x="3886200" y="1751055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F74048-D97A-2843-912D-234F3AB90C8D}"/>
              </a:ext>
            </a:extLst>
          </p:cNvPr>
          <p:cNvCxnSpPr>
            <a:cxnSpLocks/>
          </p:cNvCxnSpPr>
          <p:nvPr/>
        </p:nvCxnSpPr>
        <p:spPr>
          <a:xfrm flipV="1">
            <a:off x="4114799" y="2034491"/>
            <a:ext cx="857250" cy="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D0F623-B56D-0F47-A711-D26082A7ECAE}"/>
              </a:ext>
            </a:extLst>
          </p:cNvPr>
          <p:cNvCxnSpPr/>
          <p:nvPr/>
        </p:nvCxnSpPr>
        <p:spPr>
          <a:xfrm flipV="1">
            <a:off x="4972050" y="1751056"/>
            <a:ext cx="0" cy="285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1D69A1-82F3-3349-97ED-5ACE604B0495}"/>
              </a:ext>
            </a:extLst>
          </p:cNvPr>
          <p:cNvCxnSpPr/>
          <p:nvPr/>
        </p:nvCxnSpPr>
        <p:spPr>
          <a:xfrm>
            <a:off x="4972050" y="1751056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BE1BF1-071A-D343-8A6E-A4377D2DB308}"/>
              </a:ext>
            </a:extLst>
          </p:cNvPr>
          <p:cNvCxnSpPr/>
          <p:nvPr/>
        </p:nvCxnSpPr>
        <p:spPr>
          <a:xfrm>
            <a:off x="2800350" y="2190750"/>
            <a:ext cx="1085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89A4A0-FCAD-5942-B95F-250A18B464BB}"/>
              </a:ext>
            </a:extLst>
          </p:cNvPr>
          <p:cNvSpPr txBox="1"/>
          <p:nvPr/>
        </p:nvSpPr>
        <p:spPr>
          <a:xfrm>
            <a:off x="2695575" y="211455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clock period</a:t>
            </a:r>
          </a:p>
        </p:txBody>
      </p:sp>
    </p:spTree>
    <p:extLst>
      <p:ext uri="{BB962C8B-B14F-4D97-AF65-F5344CB8AC3E}">
        <p14:creationId xmlns:p14="http://schemas.microsoft.com/office/powerpoint/2010/main" val="953830813"/>
      </p:ext>
    </p:extLst>
  </p:cSld>
  <p:clrMapOvr>
    <a:masterClrMapping/>
  </p:clrMapOvr>
  <p:transition advTm="67602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228601" y="805951"/>
            <a:ext cx="1649159" cy="3788909"/>
          </a:xfrm>
          <a:prstGeom prst="rect">
            <a:avLst/>
          </a:prstGeom>
          <a:solidFill>
            <a:srgbClr val="3668C4"/>
          </a:solidFill>
          <a:ln w="126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algn="ctr">
              <a:spcBef>
                <a:spcPts val="0"/>
              </a:spcBef>
              <a:buSzPct val="25000"/>
            </a:pPr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Instruction</a:t>
            </a:r>
            <a:b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Memory</a:t>
            </a:r>
          </a:p>
        </p:txBody>
      </p:sp>
      <p:sp>
        <p:nvSpPr>
          <p:cNvPr id="330" name="Shape 330"/>
          <p:cNvSpPr/>
          <p:nvPr/>
        </p:nvSpPr>
        <p:spPr>
          <a:xfrm>
            <a:off x="2639880" y="1193401"/>
            <a:ext cx="3167280" cy="292949"/>
          </a:xfrm>
          <a:prstGeom prst="rect">
            <a:avLst/>
          </a:prstGeom>
          <a:solidFill>
            <a:srgbClr val="3668C4"/>
          </a:solidFill>
          <a:ln w="126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algn="ctr">
              <a:spcBef>
                <a:spcPts val="0"/>
              </a:spcBef>
              <a:buSzPct val="25000"/>
            </a:pPr>
            <a:r>
              <a:rPr lang="en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PC (Program Counter)</a:t>
            </a:r>
          </a:p>
        </p:txBody>
      </p:sp>
      <p:sp>
        <p:nvSpPr>
          <p:cNvPr id="331" name="Shape 331"/>
          <p:cNvSpPr/>
          <p:nvPr/>
        </p:nvSpPr>
        <p:spPr>
          <a:xfrm>
            <a:off x="2639880" y="2343060"/>
            <a:ext cx="3167280" cy="1380510"/>
          </a:xfrm>
          <a:prstGeom prst="rect">
            <a:avLst/>
          </a:prstGeom>
          <a:solidFill>
            <a:srgbClr val="3668C4"/>
          </a:solidFill>
          <a:ln w="126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algn="ctr">
              <a:spcBef>
                <a:spcPts val="0"/>
              </a:spcBef>
              <a:buSzPct val="25000"/>
            </a:pPr>
            <a:r>
              <a:rPr lang="en-US" sz="32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ALU</a:t>
            </a:r>
            <a:endParaRPr lang="en" sz="32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7620121" y="800009"/>
            <a:ext cx="1460879" cy="3794310"/>
          </a:xfrm>
          <a:prstGeom prst="rect">
            <a:avLst/>
          </a:prstGeom>
          <a:solidFill>
            <a:srgbClr val="3668C4"/>
          </a:solidFill>
          <a:ln w="126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algn="ctr">
              <a:spcBef>
                <a:spcPts val="0"/>
              </a:spcBef>
              <a:buSzPct val="25000"/>
            </a:pPr>
            <a:r>
              <a:rPr lang="en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Data Memory</a:t>
            </a:r>
          </a:p>
        </p:txBody>
      </p:sp>
      <p:sp>
        <p:nvSpPr>
          <p:cNvPr id="333" name="Shape 333"/>
          <p:cNvSpPr/>
          <p:nvPr/>
        </p:nvSpPr>
        <p:spPr>
          <a:xfrm flipH="1">
            <a:off x="1844999" y="1339740"/>
            <a:ext cx="792360" cy="3744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5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334" name="Shape 334"/>
          <p:cNvSpPr/>
          <p:nvPr/>
        </p:nvSpPr>
        <p:spPr>
          <a:xfrm>
            <a:off x="228601" y="1617300"/>
            <a:ext cx="1649159" cy="153900"/>
          </a:xfrm>
          <a:prstGeom prst="roundRect">
            <a:avLst>
              <a:gd name="adj" fmla="val 16667"/>
            </a:avLst>
          </a:prstGeom>
          <a:solidFill>
            <a:srgbClr val="C8D6F0"/>
          </a:solidFill>
          <a:ln w="126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endParaRPr sz="2400" dirty="0"/>
          </a:p>
        </p:txBody>
      </p:sp>
      <p:sp>
        <p:nvSpPr>
          <p:cNvPr id="335" name="Shape 335"/>
          <p:cNvSpPr/>
          <p:nvPr/>
        </p:nvSpPr>
        <p:spPr>
          <a:xfrm>
            <a:off x="533520" y="114210"/>
            <a:ext cx="8076960" cy="7983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algn="ctr">
              <a:spcBef>
                <a:spcPts val="0"/>
              </a:spcBef>
              <a:buSzPct val="25000"/>
            </a:pPr>
            <a:r>
              <a:rPr lang="en" sz="3000" dirty="0">
                <a:solidFill>
                  <a:srgbClr val="007592"/>
                </a:solidFill>
                <a:latin typeface="+mj-lt"/>
                <a:ea typeface="Comic Sans MS"/>
                <a:cs typeface="Comic Sans MS"/>
                <a:sym typeface="Comic Sans MS"/>
              </a:rPr>
              <a:t>Components of a Stored-Program </a:t>
            </a:r>
            <a:r>
              <a:rPr lang="en-US" sz="3000" dirty="0">
                <a:solidFill>
                  <a:srgbClr val="007592"/>
                </a:solidFill>
                <a:latin typeface="+mj-lt"/>
                <a:ea typeface="Comic Sans MS"/>
                <a:cs typeface="Comic Sans MS"/>
                <a:sym typeface="Comic Sans MS"/>
              </a:rPr>
              <a:t>C</a:t>
            </a:r>
            <a:r>
              <a:rPr lang="en" sz="3000" dirty="0">
                <a:solidFill>
                  <a:srgbClr val="007592"/>
                </a:solidFill>
                <a:latin typeface="+mj-lt"/>
                <a:ea typeface="Comic Sans MS"/>
                <a:cs typeface="Comic Sans MS"/>
                <a:sym typeface="Comic Sans MS"/>
              </a:rPr>
              <a:t>omputer</a:t>
            </a:r>
          </a:p>
        </p:txBody>
      </p:sp>
      <p:sp>
        <p:nvSpPr>
          <p:cNvPr id="336" name="Shape 336"/>
          <p:cNvSpPr/>
          <p:nvPr/>
        </p:nvSpPr>
        <p:spPr>
          <a:xfrm>
            <a:off x="1878120" y="3028860"/>
            <a:ext cx="761759" cy="43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5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337" name="Shape 337"/>
          <p:cNvSpPr/>
          <p:nvPr/>
        </p:nvSpPr>
        <p:spPr>
          <a:xfrm>
            <a:off x="1801801" y="3028860"/>
            <a:ext cx="914039" cy="2046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</a:t>
            </a:r>
          </a:p>
        </p:txBody>
      </p:sp>
      <p:sp>
        <p:nvSpPr>
          <p:cNvPr id="338" name="Shape 338"/>
          <p:cNvSpPr/>
          <p:nvPr/>
        </p:nvSpPr>
        <p:spPr>
          <a:xfrm flipV="1">
            <a:off x="5794899" y="2651671"/>
            <a:ext cx="533160" cy="342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5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340" name="Shape 340"/>
          <p:cNvSpPr/>
          <p:nvPr/>
        </p:nvSpPr>
        <p:spPr>
          <a:xfrm flipH="1">
            <a:off x="5789160" y="3371760"/>
            <a:ext cx="533159" cy="2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5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342" name="Shape 342"/>
          <p:cNvSpPr/>
          <p:nvPr/>
        </p:nvSpPr>
        <p:spPr>
          <a:xfrm rot="10800000" flipH="1">
            <a:off x="4223881" y="1486350"/>
            <a:ext cx="359" cy="85643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5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343" name="Shape 343"/>
          <p:cNvSpPr/>
          <p:nvPr/>
        </p:nvSpPr>
        <p:spPr>
          <a:xfrm>
            <a:off x="4164120" y="1657260"/>
            <a:ext cx="1066319" cy="34155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algn="ctr">
              <a:spcBef>
                <a:spcPts val="0"/>
              </a:spcBef>
              <a:buSzPct val="25000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 to the next location</a:t>
            </a:r>
          </a:p>
        </p:txBody>
      </p:sp>
      <p:graphicFrame>
        <p:nvGraphicFramePr>
          <p:cNvPr id="344" name="Shape 344"/>
          <p:cNvGraphicFramePr/>
          <p:nvPr/>
        </p:nvGraphicFramePr>
        <p:xfrm>
          <a:off x="6324480" y="2286089"/>
          <a:ext cx="875500" cy="1638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80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100" dirty="0"/>
                    </a:p>
                  </a:txBody>
                  <a:tcPr marL="91425" marR="91425" marT="68575" marB="6857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100" dirty="0"/>
                    </a:p>
                  </a:txBody>
                  <a:tcPr marL="91425" marR="91425" marT="68575" marB="6857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100" dirty="0"/>
                    </a:p>
                  </a:txBody>
                  <a:tcPr marL="91425" marR="91425" marT="68575" marB="6857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100" dirty="0"/>
                    </a:p>
                  </a:txBody>
                  <a:tcPr marL="91425" marR="91425" marT="68575" marB="6857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5" name="Shape 345"/>
          <p:cNvSpPr/>
          <p:nvPr/>
        </p:nvSpPr>
        <p:spPr>
          <a:xfrm>
            <a:off x="7162920" y="3028860"/>
            <a:ext cx="456840" cy="2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550" cap="flat" cmpd="sng">
            <a:solidFill>
              <a:srgbClr val="000000"/>
            </a:solidFill>
            <a:prstDash val="solid"/>
            <a:round/>
            <a:headEnd type="stealth" w="lg" len="lg"/>
            <a:tailEnd type="stealth" w="lg" len="lg"/>
          </a:ln>
        </p:spPr>
      </p:sp>
      <p:sp>
        <p:nvSpPr>
          <p:cNvPr id="346" name="Shape 346"/>
          <p:cNvSpPr/>
          <p:nvPr/>
        </p:nvSpPr>
        <p:spPr>
          <a:xfrm>
            <a:off x="6248520" y="1885950"/>
            <a:ext cx="1066319" cy="2046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algn="ctr">
              <a:spcBef>
                <a:spcPts val="0"/>
              </a:spcBef>
              <a:buSzPct val="25000"/>
            </a:pPr>
            <a:r>
              <a:rPr lang="en" sz="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</a:t>
            </a:r>
            <a:r>
              <a:rPr lang="en-US" sz="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</a:t>
            </a:r>
          </a:p>
        </p:txBody>
      </p:sp>
      <p:sp>
        <p:nvSpPr>
          <p:cNvPr id="22" name="Shape 340">
            <a:extLst>
              <a:ext uri="{FF2B5EF4-FFF2-40B4-BE49-F238E27FC236}">
                <a16:creationId xmlns:a16="http://schemas.microsoft.com/office/drawing/2014/main" id="{8BB9A875-9BCA-1847-A34E-B49FDA2F62EB}"/>
              </a:ext>
            </a:extLst>
          </p:cNvPr>
          <p:cNvSpPr/>
          <p:nvPr/>
        </p:nvSpPr>
        <p:spPr>
          <a:xfrm flipH="1">
            <a:off x="5794900" y="3222719"/>
            <a:ext cx="533159" cy="2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5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4B0C5-F32F-7745-A3DE-B31E610FA171}"/>
              </a:ext>
            </a:extLst>
          </p:cNvPr>
          <p:cNvSpPr txBox="1"/>
          <p:nvPr/>
        </p:nvSpPr>
        <p:spPr>
          <a:xfrm>
            <a:off x="1892300" y="4086492"/>
            <a:ext cx="57912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>
                <a:latin typeface="+mn-lt"/>
              </a:rPr>
              <a:t>In one clock cycle: instruction is fetched from memory, operands fetched, arithmetic performed, results stored back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C72E0-3E7F-4709-B8DF-5EC8A0346E3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E2F92A-3493-174A-9582-82313B7CBD7B}"/>
              </a:ext>
            </a:extLst>
          </p:cNvPr>
          <p:cNvCxnSpPr/>
          <p:nvPr/>
        </p:nvCxnSpPr>
        <p:spPr>
          <a:xfrm>
            <a:off x="2514600" y="876301"/>
            <a:ext cx="285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18B441-19B7-CC48-B898-63A2A68DB336}"/>
              </a:ext>
            </a:extLst>
          </p:cNvPr>
          <p:cNvCxnSpPr/>
          <p:nvPr/>
        </p:nvCxnSpPr>
        <p:spPr>
          <a:xfrm flipV="1">
            <a:off x="2800350" y="590551"/>
            <a:ext cx="0" cy="285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530DF0A-6FE2-8746-B3AA-0BF44EC8A115}"/>
              </a:ext>
            </a:extLst>
          </p:cNvPr>
          <p:cNvCxnSpPr/>
          <p:nvPr/>
        </p:nvCxnSpPr>
        <p:spPr>
          <a:xfrm flipV="1">
            <a:off x="3028950" y="590551"/>
            <a:ext cx="0" cy="285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573748-BFF9-0045-A360-E6F82E5D9869}"/>
              </a:ext>
            </a:extLst>
          </p:cNvPr>
          <p:cNvCxnSpPr/>
          <p:nvPr/>
        </p:nvCxnSpPr>
        <p:spPr>
          <a:xfrm flipV="1">
            <a:off x="3886200" y="590551"/>
            <a:ext cx="0" cy="285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A10467-E6CD-3549-8B84-04EE2165A2F3}"/>
              </a:ext>
            </a:extLst>
          </p:cNvPr>
          <p:cNvCxnSpPr/>
          <p:nvPr/>
        </p:nvCxnSpPr>
        <p:spPr>
          <a:xfrm>
            <a:off x="2800350" y="59055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6DEADB-3EB2-B44D-A4DE-7397FBF4774C}"/>
              </a:ext>
            </a:extLst>
          </p:cNvPr>
          <p:cNvCxnSpPr>
            <a:cxnSpLocks/>
          </p:cNvCxnSpPr>
          <p:nvPr/>
        </p:nvCxnSpPr>
        <p:spPr>
          <a:xfrm flipV="1">
            <a:off x="3028950" y="876301"/>
            <a:ext cx="857250" cy="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1A1308F-309A-4D41-9206-A31579D6F587}"/>
              </a:ext>
            </a:extLst>
          </p:cNvPr>
          <p:cNvCxnSpPr/>
          <p:nvPr/>
        </p:nvCxnSpPr>
        <p:spPr>
          <a:xfrm flipV="1">
            <a:off x="4114800" y="590551"/>
            <a:ext cx="0" cy="285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7E304C-95A3-B448-A7D6-DFE397E207DA}"/>
              </a:ext>
            </a:extLst>
          </p:cNvPr>
          <p:cNvCxnSpPr/>
          <p:nvPr/>
        </p:nvCxnSpPr>
        <p:spPr>
          <a:xfrm>
            <a:off x="3886200" y="59055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CFCD0E1-ED79-A944-9448-6DDF24777AF5}"/>
              </a:ext>
            </a:extLst>
          </p:cNvPr>
          <p:cNvCxnSpPr>
            <a:cxnSpLocks/>
          </p:cNvCxnSpPr>
          <p:nvPr/>
        </p:nvCxnSpPr>
        <p:spPr>
          <a:xfrm flipV="1">
            <a:off x="4114799" y="873986"/>
            <a:ext cx="857250" cy="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4543082-A6E5-C343-9CDD-A034A37BFD49}"/>
              </a:ext>
            </a:extLst>
          </p:cNvPr>
          <p:cNvCxnSpPr/>
          <p:nvPr/>
        </p:nvCxnSpPr>
        <p:spPr>
          <a:xfrm flipV="1">
            <a:off x="4972050" y="590551"/>
            <a:ext cx="0" cy="285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C05057-0456-DB46-AE41-12B139F553F0}"/>
              </a:ext>
            </a:extLst>
          </p:cNvPr>
          <p:cNvCxnSpPr/>
          <p:nvPr/>
        </p:nvCxnSpPr>
        <p:spPr>
          <a:xfrm>
            <a:off x="4972050" y="590551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511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007592"/>
                </a:solidFill>
              </a:rPr>
              <a:t>Clock Speeds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 our simple computer:</a:t>
            </a:r>
          </a:p>
          <a:p>
            <a:pPr lvl="1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single program instruction is executed in a “clock cycle”</a:t>
            </a:r>
          </a:p>
          <a:p>
            <a:pPr lvl="1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Instruction is fetched from memory, operands fetched, arithmetic performed, results stored back</a:t>
            </a:r>
          </a:p>
          <a:p>
            <a:pPr lvl="1"/>
            <a:r>
              <a:rPr lang="en-US" dirty="0"/>
              <a:t>Clock time period is selected so that the parts of the computer can finish basic calculations within the cycle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7B681062-E4A7-7043-B9B2-4542AE908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9225" y="2544924"/>
            <a:ext cx="3714750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500" dirty="0">
                <a:solidFill>
                  <a:srgbClr val="003399"/>
                </a:solidFill>
                <a:latin typeface="+mn-lt"/>
              </a:rPr>
              <a:t>Two properties of switches and gates: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500" dirty="0">
                <a:solidFill>
                  <a:srgbClr val="003399"/>
                </a:solidFill>
                <a:latin typeface="+mn-lt"/>
              </a:rPr>
              <a:t>    Size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500" dirty="0">
                <a:solidFill>
                  <a:srgbClr val="003399"/>
                </a:solidFill>
                <a:latin typeface="+mn-lt"/>
              </a:rPr>
              <a:t>    Switching and propagation delay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63033044-F20C-F743-97F9-C6E2D1840DDF}"/>
              </a:ext>
            </a:extLst>
          </p:cNvPr>
          <p:cNvSpPr txBox="1">
            <a:spLocks/>
          </p:cNvSpPr>
          <p:nvPr/>
        </p:nvSpPr>
        <p:spPr>
          <a:xfrm>
            <a:off x="571500" y="3079150"/>
            <a:ext cx="8229600" cy="177045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Comic Sans M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Comic Sans M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omic Sans M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Comic Sans M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Comic Sans M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100" dirty="0"/>
              <a:t>If we can make transistors smaller</a:t>
            </a:r>
          </a:p>
          <a:p>
            <a:pPr lvl="1" fontAlgn="auto">
              <a:spcAft>
                <a:spcPts val="0"/>
              </a:spcAft>
            </a:pPr>
            <a:r>
              <a:rPr lang="en-US" sz="1900" dirty="0"/>
              <a:t>Which means smaller capacitances</a:t>
            </a:r>
          </a:p>
          <a:p>
            <a:pPr lvl="2" fontAlgn="auto">
              <a:spcAft>
                <a:spcPts val="0"/>
              </a:spcAft>
            </a:pPr>
            <a:r>
              <a:rPr lang="en-US" sz="1900" dirty="0"/>
              <a:t>Imagine filling up “tanks” with “water” (electrons)</a:t>
            </a:r>
          </a:p>
          <a:p>
            <a:pPr fontAlgn="auto">
              <a:spcAft>
                <a:spcPts val="0"/>
              </a:spcAft>
            </a:pPr>
            <a:r>
              <a:rPr lang="en-US" sz="2100" dirty="0"/>
              <a:t>We can turn them on or off faster</a:t>
            </a:r>
          </a:p>
          <a:p>
            <a:pPr lvl="1" fontAlgn="auto">
              <a:spcAft>
                <a:spcPts val="0"/>
              </a:spcAft>
            </a:pPr>
            <a:r>
              <a:rPr lang="en-US" sz="1900" dirty="0"/>
              <a:t>Which means we can make our computers go faster</a:t>
            </a:r>
          </a:p>
        </p:txBody>
      </p:sp>
    </p:spTree>
    <p:extLst>
      <p:ext uri="{BB962C8B-B14F-4D97-AF65-F5344CB8AC3E}">
        <p14:creationId xmlns:p14="http://schemas.microsoft.com/office/powerpoint/2010/main" val="3587942951"/>
      </p:ext>
    </p:extLst>
  </p:cSld>
  <p:clrMapOvr>
    <a:masterClrMapping/>
  </p:clrMapOvr>
  <p:transition advTm="6760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007592"/>
                </a:solidFill>
              </a:rPr>
              <a:t>The Virtuous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can make transistors smaller:</a:t>
            </a:r>
          </a:p>
          <a:p>
            <a:pPr lvl="1"/>
            <a:r>
              <a:rPr lang="en-US" dirty="0"/>
              <a:t>You can fit more of them on a chip</a:t>
            </a:r>
          </a:p>
          <a:p>
            <a:pPr lvl="2"/>
            <a:r>
              <a:rPr lang="en-US" dirty="0"/>
              <a:t>Cost per transistor decreases</a:t>
            </a:r>
          </a:p>
          <a:p>
            <a:pPr lvl="1"/>
            <a:r>
              <a:rPr lang="en-US" dirty="0"/>
              <a:t>AND: propagation delays get smaller</a:t>
            </a:r>
          </a:p>
          <a:p>
            <a:pPr lvl="2"/>
            <a:r>
              <a:rPr lang="en-US" dirty="0"/>
              <a:t>So they can run faster!</a:t>
            </a:r>
          </a:p>
          <a:p>
            <a:r>
              <a:rPr lang="en-US" dirty="0"/>
              <a:t>Can you make them smaller?</a:t>
            </a:r>
          </a:p>
          <a:p>
            <a:pPr lvl="1"/>
            <a:r>
              <a:rPr lang="en-US" dirty="0"/>
              <a:t>Technological progress needed, but can be done</a:t>
            </a:r>
          </a:p>
          <a:p>
            <a:r>
              <a:rPr lang="en-US" dirty="0"/>
              <a:t>This led to:</a:t>
            </a:r>
          </a:p>
          <a:p>
            <a:pPr lvl="1"/>
            <a:r>
              <a:rPr lang="en-US" dirty="0"/>
              <a:t>Cheaper and faster processors every year</a:t>
            </a:r>
          </a:p>
          <a:p>
            <a:pPr lvl="2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61414"/>
      </p:ext>
    </p:extLst>
  </p:cSld>
  <p:clrMapOvr>
    <a:masterClrMapping/>
  </p:clrMapOvr>
  <p:transition advTm="47849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007592"/>
                </a:solidFill>
              </a:rPr>
              <a:t>Moore’s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Commonly (mis)stated as </a:t>
            </a:r>
          </a:p>
          <a:p>
            <a:pPr lvl="1"/>
            <a:r>
              <a:rPr lang="en-US" dirty="0"/>
              <a:t>“Computer performance doubles every 18 months”</a:t>
            </a:r>
          </a:p>
          <a:p>
            <a:r>
              <a:rPr lang="en-US" dirty="0"/>
              <a:t>Gordon Moore observed in 1965</a:t>
            </a:r>
          </a:p>
          <a:p>
            <a:pPr lvl="1"/>
            <a:r>
              <a:rPr lang="en-US" dirty="0"/>
              <a:t>“The complexity… has increased roughly a factor of two per year. [It] can be expected to continue…for at least 10 years”</a:t>
            </a:r>
          </a:p>
          <a:p>
            <a:pPr lvl="1"/>
            <a:r>
              <a:rPr lang="en-US" dirty="0"/>
              <a:t>It’s about </a:t>
            </a:r>
            <a:r>
              <a:rPr lang="en-US" b="1" i="1" u="sng" dirty="0"/>
              <a:t>number of transistors</a:t>
            </a:r>
            <a:r>
              <a:rPr lang="en-US" dirty="0"/>
              <a:t> per chip</a:t>
            </a:r>
          </a:p>
          <a:p>
            <a:pPr lvl="1"/>
            <a:r>
              <a:rPr lang="en-US" dirty="0"/>
              <a:t>It is an empirical observation and an expectation</a:t>
            </a:r>
          </a:p>
          <a:p>
            <a:r>
              <a:rPr lang="en-US" dirty="0"/>
              <a:t>Funny thing is: it held true for 50+ years</a:t>
            </a:r>
          </a:p>
          <a:p>
            <a:pPr lvl="1"/>
            <a:r>
              <a:rPr lang="en-US" dirty="0"/>
              <a:t>And still going until 2020 </a:t>
            </a:r>
          </a:p>
          <a:p>
            <a:pPr lvl="1"/>
            <a:r>
              <a:rPr lang="en-US" dirty="0"/>
              <a:t>“Self-fulfilling prophecy”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75891"/>
      </p:ext>
    </p:extLst>
  </p:cSld>
  <p:clrMapOvr>
    <a:masterClrMapping/>
  </p:clrMapOvr>
  <p:transition advTm="105778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C72E0-3E7F-4709-B8DF-5EC8A0346E3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 descr="2000px-Transistor_Count_and_Moore's_Law_-_201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-128121"/>
            <a:ext cx="6181725" cy="55573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B033EB-2BED-EA40-9C0E-0001B4C4004C}"/>
              </a:ext>
            </a:extLst>
          </p:cNvPr>
          <p:cNvSpPr txBox="1"/>
          <p:nvPr/>
        </p:nvSpPr>
        <p:spPr>
          <a:xfrm>
            <a:off x="228600" y="4472773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(Wgsimon, 2011) </a:t>
            </a:r>
          </a:p>
          <a:p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922798"/>
      </p:ext>
    </p:extLst>
  </p:cSld>
  <p:clrMapOvr>
    <a:masterClrMapping/>
  </p:clrMapOvr>
  <p:transition advTm="54743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lockspeedsSmoothSpanBob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971551"/>
            <a:ext cx="5772150" cy="3621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007592"/>
                </a:solidFill>
              </a:rPr>
              <a:t>Clock Speeds Increased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43150" y="4229101"/>
            <a:ext cx="4514850" cy="346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>
                <a:latin typeface="+mn-lt"/>
              </a:rPr>
              <a:t>Notice a little trick: x axis goes only to 2003!</a:t>
            </a:r>
          </a:p>
        </p:txBody>
      </p:sp>
      <p:sp>
        <p:nvSpPr>
          <p:cNvPr id="8" name="Rectangle 7"/>
          <p:cNvSpPr/>
          <p:nvPr/>
        </p:nvSpPr>
        <p:spPr>
          <a:xfrm>
            <a:off x="6972300" y="1543050"/>
            <a:ext cx="914400" cy="3543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38999" y="2759119"/>
            <a:ext cx="3257552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1200" dirty="0"/>
              <a:t>Intel Processor Clock Speed (MHz)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3A2598-A07F-7046-8251-AB88D563047B}"/>
              </a:ext>
            </a:extLst>
          </p:cNvPr>
          <p:cNvSpPr txBox="1"/>
          <p:nvPr/>
        </p:nvSpPr>
        <p:spPr>
          <a:xfrm>
            <a:off x="287983" y="4240688"/>
            <a:ext cx="1540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(Warfield, 2007)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667624"/>
      </p:ext>
    </p:extLst>
  </p:cSld>
  <p:clrMapOvr>
    <a:masterClrMapping/>
  </p:clrMapOvr>
  <p:transition advTm="6960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lockspeedsSmoothSpanBob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914400"/>
            <a:ext cx="6070349" cy="3808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007592"/>
                </a:solidFill>
              </a:rPr>
              <a:t>Until They Stopped Increasing!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43500" y="2965102"/>
            <a:ext cx="1600200" cy="70019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100000">
                <a:srgbClr val="FFFFFF"/>
              </a:gs>
              <a:gs pos="50000">
                <a:schemeClr val="bg2">
                  <a:lumMod val="75000"/>
                </a:schemeClr>
              </a:gs>
              <a:gs pos="25000">
                <a:schemeClr val="bg2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4100" b="1" dirty="0">
                <a:latin typeface="+mn-lt"/>
              </a:rPr>
              <a:t>Why?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130218" y="2644816"/>
            <a:ext cx="3257552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1200" dirty="0"/>
              <a:t>Intel Processor Clock Speed (MHz)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C6D29-2975-A040-9606-7916D3AA9214}"/>
              </a:ext>
            </a:extLst>
          </p:cNvPr>
          <p:cNvSpPr txBox="1"/>
          <p:nvPr/>
        </p:nvSpPr>
        <p:spPr>
          <a:xfrm>
            <a:off x="287983" y="4240688"/>
            <a:ext cx="1540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(Warfield, 2007)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9608027"/>
      </p:ext>
    </p:extLst>
  </p:cSld>
  <p:clrMapOvr>
    <a:masterClrMapping/>
  </p:clrMapOvr>
  <p:transition advTm="7926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5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4.6|1.4"/>
</p:tagLst>
</file>

<file path=ppt/theme/theme1.xml><?xml version="1.0" encoding="utf-8"?>
<a:theme xmlns:a="http://schemas.openxmlformats.org/drawingml/2006/main" name="MCS-DS_PPT_template_f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MCS-DS_PPT_template_final.thmx</Template>
  <TotalTime>67064</TotalTime>
  <Words>808</Words>
  <Application>Microsoft Macintosh PowerPoint</Application>
  <PresentationFormat>On-screen Show (16:9)</PresentationFormat>
  <Paragraphs>119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ＭＳ Ｐゴシック</vt:lpstr>
      <vt:lpstr>Arial</vt:lpstr>
      <vt:lpstr>Calibri</vt:lpstr>
      <vt:lpstr>Cambria</vt:lpstr>
      <vt:lpstr>Comic Sans MS</vt:lpstr>
      <vt:lpstr>Lato Medium</vt:lpstr>
      <vt:lpstr>Times New Roman</vt:lpstr>
      <vt:lpstr>MCS-DS_PPT_template_final</vt:lpstr>
      <vt:lpstr>Moore’s Law</vt:lpstr>
      <vt:lpstr>Clock Speeds</vt:lpstr>
      <vt:lpstr>PowerPoint Presentation</vt:lpstr>
      <vt:lpstr>Clock Speeds</vt:lpstr>
      <vt:lpstr>The Virtuous Cycle</vt:lpstr>
      <vt:lpstr>Moore’s Law</vt:lpstr>
      <vt:lpstr>PowerPoint Presentation</vt:lpstr>
      <vt:lpstr>Clock Speeds Increased</vt:lpstr>
      <vt:lpstr>Until They Stopped Increasing!</vt:lpstr>
      <vt:lpstr>Prediction in 1999 From Shekhar Borkar, Intel, at MICRO’99</vt:lpstr>
      <vt:lpstr>PowerPoint Presentation</vt:lpstr>
      <vt:lpstr>Number of Transistors/Chip?</vt:lpstr>
      <vt:lpstr>Consequence</vt:lpstr>
      <vt:lpstr>References</vt:lpstr>
    </vt:vector>
  </TitlesOfParts>
  <Manager/>
  <Company>uiuc</Company>
  <LinksUpToDate>false</LinksUpToDate>
  <SharedDoc>false</SharedDoc>
  <HyperlinkBase/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Runtime Optimizations</dc:title>
  <dc:subject/>
  <dc:creator>sanjay</dc:creator>
  <cp:keywords/>
  <dc:description/>
  <cp:lastModifiedBy>Microsoft Office User</cp:lastModifiedBy>
  <cp:revision>571</cp:revision>
  <dcterms:created xsi:type="dcterms:W3CDTF">2002-10-12T14:08:56Z</dcterms:created>
  <dcterms:modified xsi:type="dcterms:W3CDTF">2018-03-15T06:12:06Z</dcterms:modified>
  <cp:category/>
</cp:coreProperties>
</file>