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8"/>
  </p:notesMasterIdLst>
  <p:handoutMasterIdLst>
    <p:handoutMasterId r:id="rId9"/>
  </p:handoutMasterIdLst>
  <p:sldIdLst>
    <p:sldId id="302" r:id="rId2"/>
    <p:sldId id="275" r:id="rId3"/>
    <p:sldId id="294" r:id="rId4"/>
    <p:sldId id="295" r:id="rId5"/>
    <p:sldId id="296" r:id="rId6"/>
    <p:sldId id="276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92"/>
    <a:srgbClr val="386572"/>
    <a:srgbClr val="06135B"/>
    <a:srgbClr val="3333CC"/>
    <a:srgbClr val="9A3D00"/>
    <a:srgbClr val="3A6876"/>
    <a:srgbClr val="64B4CD"/>
    <a:srgbClr val="24445A"/>
    <a:srgbClr val="1C344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94687" autoAdjust="0"/>
  </p:normalViewPr>
  <p:slideViewPr>
    <p:cSldViewPr>
      <p:cViewPr varScale="1">
        <p:scale>
          <a:sx n="82" d="100"/>
          <a:sy n="82" d="100"/>
        </p:scale>
        <p:origin x="1032" y="31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11D533F7-68A6-429C-934D-E706BF939D69}"/>
    <pc:docChg chg="custSel modSld">
      <pc:chgData name="Jamie C" userId="18363fe8c2bc5cc3" providerId="LiveId" clId="{11D533F7-68A6-429C-934D-E706BF939D69}" dt="2018-03-01T19:49:32.970" v="70" actId="20577"/>
      <pc:docMkLst>
        <pc:docMk/>
      </pc:docMkLst>
      <pc:sldChg chg="modSp">
        <pc:chgData name="Jamie C" userId="18363fe8c2bc5cc3" providerId="LiveId" clId="{11D533F7-68A6-429C-934D-E706BF939D69}" dt="2018-03-01T19:45:38.668" v="10" actId="20577"/>
        <pc:sldMkLst>
          <pc:docMk/>
          <pc:sldMk cId="3876423245" sldId="275"/>
        </pc:sldMkLst>
        <pc:spChg chg="mod">
          <ac:chgData name="Jamie C" userId="18363fe8c2bc5cc3" providerId="LiveId" clId="{11D533F7-68A6-429C-934D-E706BF939D69}" dt="2018-03-01T19:45:38.668" v="10" actId="20577"/>
          <ac:spMkLst>
            <pc:docMk/>
            <pc:sldMk cId="3876423245" sldId="275"/>
            <ac:spMk id="3" creationId="{00000000-0000-0000-0000-000000000000}"/>
          </ac:spMkLst>
        </pc:spChg>
      </pc:sldChg>
      <pc:sldChg chg="modSp">
        <pc:chgData name="Jamie C" userId="18363fe8c2bc5cc3" providerId="LiveId" clId="{11D533F7-68A6-429C-934D-E706BF939D69}" dt="2018-03-01T19:49:32.970" v="70" actId="20577"/>
        <pc:sldMkLst>
          <pc:docMk/>
          <pc:sldMk cId="3579149852" sldId="276"/>
        </pc:sldMkLst>
        <pc:spChg chg="mod">
          <ac:chgData name="Jamie C" userId="18363fe8c2bc5cc3" providerId="LiveId" clId="{11D533F7-68A6-429C-934D-E706BF939D69}" dt="2018-03-01T19:49:32.970" v="70" actId="20577"/>
          <ac:spMkLst>
            <pc:docMk/>
            <pc:sldMk cId="3579149852" sldId="276"/>
            <ac:spMk id="3" creationId="{00000000-0000-0000-0000-000000000000}"/>
          </ac:spMkLst>
        </pc:spChg>
      </pc:sldChg>
      <pc:sldChg chg="modSp">
        <pc:chgData name="Jamie C" userId="18363fe8c2bc5cc3" providerId="LiveId" clId="{11D533F7-68A6-429C-934D-E706BF939D69}" dt="2018-03-01T19:45:49.307" v="11" actId="20577"/>
        <pc:sldMkLst>
          <pc:docMk/>
          <pc:sldMk cId="1153086196" sldId="294"/>
        </pc:sldMkLst>
        <pc:spChg chg="mod">
          <ac:chgData name="Jamie C" userId="18363fe8c2bc5cc3" providerId="LiveId" clId="{11D533F7-68A6-429C-934D-E706BF939D69}" dt="2018-03-01T19:45:49.307" v="11" actId="20577"/>
          <ac:spMkLst>
            <pc:docMk/>
            <pc:sldMk cId="1153086196" sldId="294"/>
            <ac:spMk id="3" creationId="{00000000-0000-0000-0000-000000000000}"/>
          </ac:spMkLst>
        </pc:spChg>
      </pc:sldChg>
      <pc:sldChg chg="modSp">
        <pc:chgData name="Jamie C" userId="18363fe8c2bc5cc3" providerId="LiveId" clId="{11D533F7-68A6-429C-934D-E706BF939D69}" dt="2018-03-01T19:46:48.614" v="28" actId="20577"/>
        <pc:sldMkLst>
          <pc:docMk/>
          <pc:sldMk cId="2449034372" sldId="295"/>
        </pc:sldMkLst>
        <pc:spChg chg="mod">
          <ac:chgData name="Jamie C" userId="18363fe8c2bc5cc3" providerId="LiveId" clId="{11D533F7-68A6-429C-934D-E706BF939D69}" dt="2018-03-01T19:46:48.614" v="28" actId="20577"/>
          <ac:spMkLst>
            <pc:docMk/>
            <pc:sldMk cId="2449034372" sldId="295"/>
            <ac:spMk id="3" creationId="{A9CD21FB-E69E-D94E-BBDD-98131A6DC588}"/>
          </ac:spMkLst>
        </pc:spChg>
      </pc:sldChg>
      <pc:sldChg chg="modSp">
        <pc:chgData name="Jamie C" userId="18363fe8c2bc5cc3" providerId="LiveId" clId="{11D533F7-68A6-429C-934D-E706BF939D69}" dt="2018-03-01T19:47:53.942" v="40" actId="20577"/>
        <pc:sldMkLst>
          <pc:docMk/>
          <pc:sldMk cId="2827603271" sldId="296"/>
        </pc:sldMkLst>
        <pc:spChg chg="mod">
          <ac:chgData name="Jamie C" userId="18363fe8c2bc5cc3" providerId="LiveId" clId="{11D533F7-68A6-429C-934D-E706BF939D69}" dt="2018-03-01T19:47:53.942" v="40" actId="20577"/>
          <ac:spMkLst>
            <pc:docMk/>
            <pc:sldMk cId="2827603271" sldId="296"/>
            <ac:spMk id="8" creationId="{00000000-0000-0000-0000-000000000000}"/>
          </ac:spMkLst>
        </pc:spChg>
      </pc:sldChg>
      <pc:sldChg chg="delSp modSp">
        <pc:chgData name="Jamie C" userId="18363fe8c2bc5cc3" providerId="LiveId" clId="{11D533F7-68A6-429C-934D-E706BF939D69}" dt="2018-03-01T19:44:47.593" v="1" actId="478"/>
        <pc:sldMkLst>
          <pc:docMk/>
          <pc:sldMk cId="135423775" sldId="302"/>
        </pc:sldMkLst>
        <pc:spChg chg="del mod">
          <ac:chgData name="Jamie C" userId="18363fe8c2bc5cc3" providerId="LiveId" clId="{11D533F7-68A6-429C-934D-E706BF939D69}" dt="2018-03-01T19:44:47.593" v="1" actId="478"/>
          <ac:spMkLst>
            <pc:docMk/>
            <pc:sldMk cId="135423775" sldId="302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4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6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701918"/>
            <a:ext cx="6858000" cy="1790700"/>
          </a:xfrm>
        </p:spPr>
        <p:txBody>
          <a:bodyPr anchor="b">
            <a:normAutofit/>
          </a:bodyPr>
          <a:lstStyle>
            <a:lvl1pPr algn="ctr">
              <a:defRPr sz="38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387700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2764963"/>
            <a:ext cx="6858000" cy="36927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385D6D-E1DF-EB49-BD7C-4F28D9BCB77D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1D00FA-465C-F342-A995-A1AE2E039D41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5B042-669B-7742-A55F-E24427C87694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21"/>
            <a:ext cx="7886700" cy="574862"/>
          </a:xfrm>
        </p:spPr>
        <p:txBody>
          <a:bodyPr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7421"/>
            <a:ext cx="78867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BBE7A-B114-204E-AFB6-F91DFA42FF8E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F6B6D8-1366-B74D-8E1C-1DAE245F8083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6EE4A-4A3E-4848-89C9-B8131CAA411C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23"/>
            <a:ext cx="7886700" cy="574861"/>
          </a:xfrm>
        </p:spPr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877421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95355"/>
            <a:ext cx="3868340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877421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495355"/>
            <a:ext cx="3887391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58BF4F-A883-E64F-B90E-05B6D7FE3A51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A87D0D-D365-E341-8687-4BB1A293650F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F591C0-1260-3846-8903-37F777A08849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  <a:lvl2pPr>
              <a:defRPr sz="21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 sz="1500">
                <a:latin typeface="+mn-lt"/>
                <a:cs typeface="Arial" panose="020B0604020202020204" pitchFamily="34" charset="0"/>
              </a:defRPr>
            </a:lvl4pPr>
            <a:lvl5pPr>
              <a:defRPr sz="1500">
                <a:latin typeface="+mn-lt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3287F7-376E-E34E-9F7E-68DC3727DD32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C6CD28F-3DEA-1B4B-A820-1B0757BD3B74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22"/>
            <a:ext cx="7886700" cy="5748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7421"/>
            <a:ext cx="7886700" cy="37553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9887CD-AC0A-0E4F-9922-1ECAE01E602A}" type="datetime1">
              <a:rPr lang="en-US" smtClean="0"/>
              <a:pPr>
                <a:defRPr/>
              </a:pPr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/>
              <a:t>L. V. </a:t>
            </a:r>
            <a:r>
              <a:rPr lang="it-IT" dirty="0" err="1"/>
              <a:t>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32" r:id="rId12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Moore’s Law and Parallelism</a:t>
            </a:r>
          </a:p>
        </p:txBody>
      </p:sp>
    </p:spTree>
    <p:extLst>
      <p:ext uri="{BB962C8B-B14F-4D97-AF65-F5344CB8AC3E}">
        <p14:creationId xmlns:p14="http://schemas.microsoft.com/office/powerpoint/2010/main" val="1354237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Consequence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get to 30-50 billion transistors/chip!</a:t>
            </a:r>
          </a:p>
          <a:p>
            <a:r>
              <a:rPr lang="en-US" dirty="0"/>
              <a:t>Even in 2006, Pentium 4 last edition had 185M transistors</a:t>
            </a:r>
          </a:p>
          <a:p>
            <a:r>
              <a:rPr lang="en-US" dirty="0"/>
              <a:t>What to do with them?</a:t>
            </a:r>
          </a:p>
          <a:p>
            <a:pPr lvl="1"/>
            <a:r>
              <a:rPr lang="en-US" dirty="0"/>
              <a:t>We will learn later about what was done between 1973-2003 with this bounty of transistors to improve performance </a:t>
            </a:r>
          </a:p>
          <a:p>
            <a:pPr lvl="1"/>
            <a:r>
              <a:rPr lang="en-US" dirty="0"/>
              <a:t>And its consequences for performance oriented programming</a:t>
            </a:r>
          </a:p>
          <a:p>
            <a:pPr lvl="1"/>
            <a:r>
              <a:rPr lang="en-US" dirty="0"/>
              <a:t>But then, around 2003, all these methods, including increasing on chip memory (caches), etc., ran to dead end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3245"/>
      </p:ext>
    </p:extLst>
  </p:cSld>
  <p:clrMapOvr>
    <a:masterClrMapping/>
  </p:clrMapOvr>
  <p:transition advTm="47827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1141"/>
            <a:ext cx="7886700" cy="574862"/>
          </a:xfrm>
        </p:spPr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A Way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more processors (now called “cores”) on a chip</a:t>
            </a:r>
          </a:p>
          <a:p>
            <a:r>
              <a:rPr lang="en-US" dirty="0"/>
              <a:t>Beginning of the multicore era after 2003 </a:t>
            </a:r>
          </a:p>
          <a:p>
            <a:pPr lvl="1"/>
            <a:r>
              <a:rPr lang="en-US" dirty="0"/>
              <a:t>Number of cores per chip doubles every X years</a:t>
            </a:r>
          </a:p>
          <a:p>
            <a:pPr lvl="2"/>
            <a:r>
              <a:rPr lang="en-US" dirty="0"/>
              <a:t>X= 2? 3?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86196"/>
      </p:ext>
    </p:extLst>
  </p:cSld>
  <p:clrMapOvr>
    <a:masterClrMapping/>
  </p:clrMapOvr>
  <p:transition advTm="47827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C670-F5F8-FD43-9CED-1D3044C9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A Way Out: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21FB-E69E-D94E-BBDD-98131A6D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were used to running applications faster with each generation of machine</a:t>
            </a:r>
          </a:p>
          <a:p>
            <a:pPr lvl="1"/>
            <a:r>
              <a:rPr lang="en-US" dirty="0"/>
              <a:t>Or at least, run more bloated (well…sophisticated) software at the same speed</a:t>
            </a:r>
          </a:p>
          <a:p>
            <a:r>
              <a:rPr lang="en-US" dirty="0"/>
              <a:t>But now: </a:t>
            </a:r>
          </a:p>
          <a:p>
            <a:r>
              <a:rPr lang="en-US" dirty="0"/>
              <a:t>Individual cores were not getting much faster</a:t>
            </a:r>
          </a:p>
          <a:p>
            <a:pPr lvl="1"/>
            <a:r>
              <a:rPr lang="en-US" dirty="0"/>
              <a:t>Clock speed stuck at somewhere near 3 GHz</a:t>
            </a:r>
          </a:p>
          <a:p>
            <a:r>
              <a:rPr lang="en-US" dirty="0"/>
              <a:t>But we have multiple cores on a chip</a:t>
            </a:r>
          </a:p>
          <a:p>
            <a:r>
              <a:rPr lang="en-US" dirty="0"/>
              <a:t>Must use multiple cores to solve one problem faster</a:t>
            </a:r>
          </a:p>
          <a:p>
            <a:pPr lvl="1"/>
            <a:r>
              <a:rPr lang="en-US" dirty="0"/>
              <a:t>I.e., parallel programming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54A2B-AD53-B54B-A8B7-B7528E6E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2EB49-C4B5-1C47-AA1E-90C0BA6B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343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Bill Wulf in 1978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Wulf is one of the most influential </a:t>
            </a:r>
            <a:br>
              <a:rPr lang="en-US" dirty="0"/>
            </a:br>
            <a:r>
              <a:rPr lang="en-US" dirty="0"/>
              <a:t>computer scientists</a:t>
            </a:r>
          </a:p>
          <a:p>
            <a:r>
              <a:rPr lang="en-US" dirty="0"/>
              <a:t>Visited IISc Bangalore around 1978</a:t>
            </a:r>
          </a:p>
          <a:p>
            <a:pPr lvl="1"/>
            <a:r>
              <a:rPr lang="en-US" dirty="0"/>
              <a:t>When I was a grad student</a:t>
            </a:r>
          </a:p>
          <a:p>
            <a:r>
              <a:rPr lang="en-US" dirty="0"/>
              <a:t>Talked about his parallel computing projects</a:t>
            </a:r>
          </a:p>
          <a:p>
            <a:pPr lvl="1"/>
            <a:r>
              <a:rPr lang="en-US" dirty="0"/>
              <a:t>C.mmp</a:t>
            </a:r>
          </a:p>
          <a:p>
            <a:pPr lvl="1"/>
            <a:r>
              <a:rPr lang="en-US" dirty="0"/>
              <a:t>Stated motivations: Sequential processors cannot keep getting faster forever, because of physical limitations. We need many processors working in parallel to compute faster</a:t>
            </a:r>
          </a:p>
          <a:p>
            <a:r>
              <a:rPr lang="en-US" dirty="0"/>
              <a:t>But engineers kept making it go faster </a:t>
            </a:r>
          </a:p>
          <a:p>
            <a:pPr lvl="1"/>
            <a:r>
              <a:rPr lang="en-US" dirty="0"/>
              <a:t>Until now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 descr="wulf-willi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1701"/>
            <a:ext cx="883838" cy="11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3271"/>
      </p:ext>
    </p:extLst>
  </p:cSld>
  <p:clrMapOvr>
    <a:masterClrMapping/>
  </p:clrMapOvr>
  <p:transition advTm="8258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7592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summarize: </a:t>
            </a:r>
          </a:p>
          <a:p>
            <a:pPr lvl="1"/>
            <a:r>
              <a:rPr lang="en-US" sz="2100" dirty="0"/>
              <a:t>We were used to computers becoming faster every year. That “change” was a constant</a:t>
            </a:r>
          </a:p>
          <a:p>
            <a:pPr lvl="1"/>
            <a:r>
              <a:rPr lang="en-US" sz="2100" dirty="0"/>
              <a:t>The revolution is that the speeds are no longer changing</a:t>
            </a:r>
          </a:p>
          <a:p>
            <a:pPr lvl="1"/>
            <a:r>
              <a:rPr lang="en-US" sz="2100" dirty="0"/>
              <a:t>Using multiple processors (cores) on a chip is about the only way to utilize the extra transistors we get via Moore’s law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49852"/>
      </p:ext>
    </p:extLst>
  </p:cSld>
  <p:clrMapOvr>
    <a:masterClrMapping/>
  </p:clrMapOvr>
  <p:transition advTm="12986">
    <p:fade/>
  </p:transition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66756</TotalTime>
  <Words>297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 Medium</vt:lpstr>
      <vt:lpstr>Times New Roman</vt:lpstr>
      <vt:lpstr>MCS-DS_PPT_template_final</vt:lpstr>
      <vt:lpstr>Moore’s Law and Parallelism</vt:lpstr>
      <vt:lpstr>Consequence</vt:lpstr>
      <vt:lpstr>A Way Out?</vt:lpstr>
      <vt:lpstr>A Way Out: Parallelism</vt:lpstr>
      <vt:lpstr>Bill Wulf in 1978</vt:lpstr>
      <vt:lpstr>Status</vt:lpstr>
    </vt:vector>
  </TitlesOfParts>
  <Manager/>
  <Company>uiuc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subject/>
  <dc:creator>sanjay</dc:creator>
  <cp:keywords/>
  <dc:description/>
  <cp:lastModifiedBy>Jamie C</cp:lastModifiedBy>
  <cp:revision>565</cp:revision>
  <dcterms:created xsi:type="dcterms:W3CDTF">2002-10-12T14:08:56Z</dcterms:created>
  <dcterms:modified xsi:type="dcterms:W3CDTF">2018-03-01T19:50:07Z</dcterms:modified>
  <cp:category/>
</cp:coreProperties>
</file>