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9"/>
  </p:notesMasterIdLst>
  <p:handoutMasterIdLst>
    <p:handoutMasterId r:id="rId10"/>
  </p:handoutMasterIdLst>
  <p:sldIdLst>
    <p:sldId id="307" r:id="rId2"/>
    <p:sldId id="306" r:id="rId3"/>
    <p:sldId id="280" r:id="rId4"/>
    <p:sldId id="282" r:id="rId5"/>
    <p:sldId id="284" r:id="rId6"/>
    <p:sldId id="285" r:id="rId7"/>
    <p:sldId id="305" r:id="rId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592"/>
    <a:srgbClr val="9A3D00"/>
    <a:srgbClr val="386572"/>
    <a:srgbClr val="3A6876"/>
    <a:srgbClr val="64B4CD"/>
    <a:srgbClr val="24445A"/>
    <a:srgbClr val="1C3445"/>
    <a:srgbClr val="CCFFCC"/>
    <a:srgbClr val="CCFFFF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5" autoAdjust="0"/>
    <p:restoredTop sz="94676" autoAdjust="0"/>
  </p:normalViewPr>
  <p:slideViewPr>
    <p:cSldViewPr>
      <p:cViewPr varScale="1">
        <p:scale>
          <a:sx n="135" d="100"/>
          <a:sy n="135" d="100"/>
        </p:scale>
        <p:origin x="936" y="16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C" userId="18363fe8c2bc5cc3" providerId="LiveId" clId="{72F6FD26-AE1F-4D32-AB02-C56A6BF44FCD}"/>
    <pc:docChg chg="custSel modSld">
      <pc:chgData name="Jamie C" userId="18363fe8c2bc5cc3" providerId="LiveId" clId="{72F6FD26-AE1F-4D32-AB02-C56A6BF44FCD}" dt="2018-03-01T20:04:27.884" v="64" actId="20577"/>
      <pc:docMkLst>
        <pc:docMk/>
      </pc:docMkLst>
      <pc:sldChg chg="modSp">
        <pc:chgData name="Jamie C" userId="18363fe8c2bc5cc3" providerId="LiveId" clId="{72F6FD26-AE1F-4D32-AB02-C56A6BF44FCD}" dt="2018-03-01T19:59:29.202" v="38" actId="20577"/>
        <pc:sldMkLst>
          <pc:docMk/>
          <pc:sldMk cId="545628596" sldId="280"/>
        </pc:sldMkLst>
        <pc:spChg chg="mod">
          <ac:chgData name="Jamie C" userId="18363fe8c2bc5cc3" providerId="LiveId" clId="{72F6FD26-AE1F-4D32-AB02-C56A6BF44FCD}" dt="2018-03-01T19:54:42.250" v="12" actId="20577"/>
          <ac:spMkLst>
            <pc:docMk/>
            <pc:sldMk cId="545628596" sldId="280"/>
            <ac:spMk id="2" creationId="{00000000-0000-0000-0000-000000000000}"/>
          </ac:spMkLst>
        </pc:spChg>
        <pc:spChg chg="mod">
          <ac:chgData name="Jamie C" userId="18363fe8c2bc5cc3" providerId="LiveId" clId="{72F6FD26-AE1F-4D32-AB02-C56A6BF44FCD}" dt="2018-03-01T19:59:29.202" v="38" actId="20577"/>
          <ac:spMkLst>
            <pc:docMk/>
            <pc:sldMk cId="545628596" sldId="280"/>
            <ac:spMk id="3" creationId="{00000000-0000-0000-0000-000000000000}"/>
          </ac:spMkLst>
        </pc:spChg>
      </pc:sldChg>
      <pc:sldChg chg="modSp">
        <pc:chgData name="Jamie C" userId="18363fe8c2bc5cc3" providerId="LiveId" clId="{72F6FD26-AE1F-4D32-AB02-C56A6BF44FCD}" dt="2018-03-01T20:00:09.689" v="42" actId="20577"/>
        <pc:sldMkLst>
          <pc:docMk/>
          <pc:sldMk cId="3760701974" sldId="282"/>
        </pc:sldMkLst>
        <pc:spChg chg="mod">
          <ac:chgData name="Jamie C" userId="18363fe8c2bc5cc3" providerId="LiveId" clId="{72F6FD26-AE1F-4D32-AB02-C56A6BF44FCD}" dt="2018-03-01T20:00:09.689" v="42" actId="20577"/>
          <ac:spMkLst>
            <pc:docMk/>
            <pc:sldMk cId="3760701974" sldId="282"/>
            <ac:spMk id="3" creationId="{00000000-0000-0000-0000-000000000000}"/>
          </ac:spMkLst>
        </pc:spChg>
      </pc:sldChg>
      <pc:sldChg chg="modSp">
        <pc:chgData name="Jamie C" userId="18363fe8c2bc5cc3" providerId="LiveId" clId="{72F6FD26-AE1F-4D32-AB02-C56A6BF44FCD}" dt="2018-03-01T20:04:27.884" v="64" actId="20577"/>
        <pc:sldMkLst>
          <pc:docMk/>
          <pc:sldMk cId="1539841171" sldId="284"/>
        </pc:sldMkLst>
        <pc:spChg chg="mod">
          <ac:chgData name="Jamie C" userId="18363fe8c2bc5cc3" providerId="LiveId" clId="{72F6FD26-AE1F-4D32-AB02-C56A6BF44FCD}" dt="2018-03-01T20:04:27.884" v="64" actId="20577"/>
          <ac:spMkLst>
            <pc:docMk/>
            <pc:sldMk cId="1539841171" sldId="284"/>
            <ac:spMk id="3" creationId="{00000000-0000-0000-0000-000000000000}"/>
          </ac:spMkLst>
        </pc:spChg>
      </pc:sldChg>
      <pc:sldChg chg="modSp">
        <pc:chgData name="Jamie C" userId="18363fe8c2bc5cc3" providerId="LiveId" clId="{72F6FD26-AE1F-4D32-AB02-C56A6BF44FCD}" dt="2018-03-01T19:54:24.977" v="10" actId="20577"/>
        <pc:sldMkLst>
          <pc:docMk/>
          <pc:sldMk cId="2192910478" sldId="306"/>
        </pc:sldMkLst>
        <pc:spChg chg="mod">
          <ac:chgData name="Jamie C" userId="18363fe8c2bc5cc3" providerId="LiveId" clId="{72F6FD26-AE1F-4D32-AB02-C56A6BF44FCD}" dt="2018-03-01T19:54:09.838" v="7" actId="20577"/>
          <ac:spMkLst>
            <pc:docMk/>
            <pc:sldMk cId="2192910478" sldId="306"/>
            <ac:spMk id="2" creationId="{5646CC52-73E7-B04C-9B79-760AE4317E1C}"/>
          </ac:spMkLst>
        </pc:spChg>
        <pc:spChg chg="mod">
          <ac:chgData name="Jamie C" userId="18363fe8c2bc5cc3" providerId="LiveId" clId="{72F6FD26-AE1F-4D32-AB02-C56A6BF44FCD}" dt="2018-03-01T19:54:24.977" v="10" actId="20577"/>
          <ac:spMkLst>
            <pc:docMk/>
            <pc:sldMk cId="2192910478" sldId="306"/>
            <ac:spMk id="3" creationId="{D4AC47BC-4818-9941-8E6F-7AB4DE73E146}"/>
          </ac:spMkLst>
        </pc:spChg>
      </pc:sldChg>
      <pc:sldChg chg="delSp modSp">
        <pc:chgData name="Jamie C" userId="18363fe8c2bc5cc3" providerId="LiveId" clId="{72F6FD26-AE1F-4D32-AB02-C56A6BF44FCD}" dt="2018-03-01T19:53:51.857" v="1" actId="478"/>
        <pc:sldMkLst>
          <pc:docMk/>
          <pc:sldMk cId="1670588554" sldId="307"/>
        </pc:sldMkLst>
        <pc:spChg chg="del mod">
          <ac:chgData name="Jamie C" userId="18363fe8c2bc5cc3" providerId="LiveId" clId="{72F6FD26-AE1F-4D32-AB02-C56A6BF44FCD}" dt="2018-03-01T19:53:51.857" v="1" actId="478"/>
          <ac:spMkLst>
            <pc:docMk/>
            <pc:sldMk cId="1670588554" sldId="30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04F5D-E38D-3641-802A-EEE0508E3D0C}" type="datetimeFigureOut">
              <a:rPr lang="en-US" smtClean="0"/>
              <a:t>3/8/18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2AA6-882D-2647-96D1-C2161CDF29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02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04B643-C74C-455E-AFCB-1138D85C2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92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701918"/>
            <a:ext cx="6858000" cy="1790700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387700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143000" y="2764963"/>
            <a:ext cx="6858000" cy="3692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n-lt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8385D6D-E1DF-EB49-BD7C-4F28D9BCB77D}" type="datetime1">
              <a:rPr lang="en-US" smtClean="0"/>
              <a:pPr>
                <a:defRPr/>
              </a:pPr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911538B-28AD-4B8F-9377-02FC4F0157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4"/>
            <a:ext cx="5800725" cy="4358879"/>
          </a:xfrm>
        </p:spPr>
        <p:txBody>
          <a:bodyPr vert="eaVert"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  <a:lvl2pPr>
              <a:defRPr b="0">
                <a:latin typeface="+mn-lt"/>
                <a:cs typeface="Arial" panose="020B0604020202020204" pitchFamily="34" charset="0"/>
              </a:defRPr>
            </a:lvl2pPr>
            <a:lvl3pPr>
              <a:defRPr b="0">
                <a:latin typeface="+mn-lt"/>
                <a:cs typeface="Arial" panose="020B0604020202020204" pitchFamily="34" charset="0"/>
              </a:defRPr>
            </a:lvl3pPr>
            <a:lvl4pPr>
              <a:defRPr b="0">
                <a:latin typeface="+mn-lt"/>
                <a:cs typeface="Arial" panose="020B0604020202020204" pitchFamily="34" charset="0"/>
              </a:defRPr>
            </a:lvl4pPr>
            <a:lvl5pPr>
              <a:defRPr b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1D00FA-465C-F342-A995-A1AE2E039D41}" type="datetime1">
              <a:rPr lang="en-US" smtClean="0"/>
              <a:pPr>
                <a:defRPr/>
              </a:pPr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BE07E28-94A6-4B68-AD3A-4EC40AD6B3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35B042-669B-7742-A55F-E24427C87694}" type="datetime1">
              <a:rPr lang="en-US" smtClean="0"/>
              <a:t>3/8/18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1621"/>
            <a:ext cx="7886700" cy="574862"/>
          </a:xfrm>
        </p:spPr>
        <p:txBody>
          <a:bodyPr>
            <a:normAutofit/>
          </a:bodyPr>
          <a:lstStyle>
            <a:lvl1pPr>
              <a:defRPr sz="44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77422"/>
            <a:ext cx="7886700" cy="3755302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5BBE7A-B114-204E-AFB6-F91DFA42FF8E}" type="datetime1">
              <a:rPr lang="en-US" smtClean="0"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>
            <a:normAutofit/>
          </a:bodyPr>
          <a:lstStyle>
            <a:lvl1pPr>
              <a:defRPr sz="44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100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F6B6D8-1366-B74D-8E1C-1DAE245F8083}" type="datetime1">
              <a:rPr lang="en-US" smtClean="0"/>
              <a:pPr>
                <a:defRPr/>
              </a:pPr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36F1F8-890D-4C48-8E24-C784EDDCDB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877422"/>
            <a:ext cx="3886200" cy="3755302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877422"/>
            <a:ext cx="3886200" cy="3755302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46EE4A-4A3E-4848-89C9-B8131CAA411C}" type="datetime1">
              <a:rPr lang="en-US" smtClean="0"/>
              <a:t>3/8/18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C39AB-C319-403C-8545-69BA255C32C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1624"/>
            <a:ext cx="7886700" cy="574861"/>
          </a:xfrm>
        </p:spPr>
        <p:txBody>
          <a:bodyPr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877421"/>
            <a:ext cx="3868340" cy="617934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495356"/>
            <a:ext cx="3868340" cy="3146893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877421"/>
            <a:ext cx="3887391" cy="617934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495356"/>
            <a:ext cx="3887391" cy="3146893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758BF4F-A883-E64F-B90E-05B6D7FE3A51}" type="datetime1">
              <a:rPr lang="en-US" smtClean="0"/>
              <a:pPr>
                <a:defRPr/>
              </a:pPr>
              <a:t>3/8/18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7590EB3-662D-402A-86F6-9B1E52ECB0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BA87D0D-D365-E341-8687-4BB1A293650F}" type="datetime1">
              <a:rPr lang="en-US" smtClean="0"/>
              <a:pPr>
                <a:defRPr/>
              </a:pPr>
              <a:t>3/8/18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DF591C0-1260-3846-8903-37F777A08849}" type="datetime1">
              <a:rPr lang="en-US" smtClean="0"/>
              <a:pPr>
                <a:defRPr/>
              </a:pPr>
              <a:t>3/8/18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3200">
                <a:latin typeface="+mn-lt"/>
                <a:cs typeface="Arial" panose="020B0604020202020204" pitchFamily="34" charset="0"/>
              </a:defRPr>
            </a:lvl1pPr>
            <a:lvl2pPr>
              <a:defRPr sz="2800">
                <a:latin typeface="+mn-lt"/>
                <a:cs typeface="Arial" panose="020B0604020202020204" pitchFamily="34" charset="0"/>
              </a:defRPr>
            </a:lvl2pPr>
            <a:lvl3pPr>
              <a:defRPr sz="2400">
                <a:latin typeface="+mn-lt"/>
                <a:cs typeface="Arial" panose="020B0604020202020204" pitchFamily="34" charset="0"/>
              </a:defRPr>
            </a:lvl3pPr>
            <a:lvl4pPr>
              <a:defRPr sz="2000">
                <a:latin typeface="+mn-lt"/>
                <a:cs typeface="Arial" panose="020B0604020202020204" pitchFamily="34" charset="0"/>
              </a:defRPr>
            </a:lvl4pPr>
            <a:lvl5pPr>
              <a:defRPr sz="2000">
                <a:latin typeface="+mn-lt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E3287F7-376E-E34E-9F7E-68DC3727DD32}" type="datetime1">
              <a:rPr lang="en-US" smtClean="0"/>
              <a:pPr>
                <a:defRPr/>
              </a:pPr>
              <a:t>3/8/18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7372E52-CA3B-4B89-8AEC-1B69F92FAE9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 marL="0" indent="0">
              <a:buNone/>
              <a:defRPr sz="3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C6CD28F-3DEA-1B4B-A820-1B0757BD3B74}" type="datetime1">
              <a:rPr lang="en-US" smtClean="0"/>
              <a:pPr>
                <a:defRPr/>
              </a:pPr>
              <a:t>3/8/18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ADF9DE-2389-48A4-BC7A-B4842B3063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1622"/>
            <a:ext cx="7886700" cy="574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77422"/>
            <a:ext cx="7886700" cy="3755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89887CD-AC0A-0E4F-9922-1ECAE01E602A}" type="datetime1">
              <a:rPr lang="en-US" smtClean="0"/>
              <a:pPr>
                <a:defRPr/>
              </a:pPr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32" r:id="rId12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Era of Parallel Computing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AFE68D52-D87C-F949-9B44-03DE7E9F5BBA}"/>
              </a:ext>
            </a:extLst>
          </p:cNvPr>
          <p:cNvSpPr txBox="1">
            <a:spLocks/>
          </p:cNvSpPr>
          <p:nvPr/>
        </p:nvSpPr>
        <p:spPr>
          <a:xfrm>
            <a:off x="2466975" y="4781550"/>
            <a:ext cx="421005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888888"/>
                </a:solidFill>
                <a:latin typeface="+mn-lt"/>
              </a:rPr>
              <a:t>© 2018 L. V. Kale at the University of Illinois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6705885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CC52-73E7-B04C-9B79-760AE431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1621"/>
            <a:ext cx="8229600" cy="574862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007592"/>
                </a:solidFill>
              </a:rPr>
              <a:t>Parallel Computing Is Inevitable… No?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C47BC-4818-9941-8E6F-7AB4DE73E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parallelism is finally here and will get to hundreds of cores per chip... no?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68B86-CA63-A444-B019-A4D628CA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104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007592"/>
                </a:solidFill>
              </a:rPr>
              <a:t>Two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Maybe we have all the speed we need</a:t>
            </a:r>
          </a:p>
          <a:p>
            <a:pPr lvl="1"/>
            <a:r>
              <a:rPr lang="en-US" dirty="0"/>
              <a:t>I.e., for all the apps that we need</a:t>
            </a:r>
          </a:p>
          <a:p>
            <a:pPr lvl="1"/>
            <a:r>
              <a:rPr lang="en-US" dirty="0"/>
              <a:t>Nyah</a:t>
            </a:r>
          </a:p>
          <a:p>
            <a:r>
              <a:rPr lang="en-US" dirty="0"/>
              <a:t>Maybe 8 cores are all that you need</a:t>
            </a:r>
          </a:p>
          <a:p>
            <a:pPr lvl="1"/>
            <a:r>
              <a:rPr lang="en-US" dirty="0"/>
              <a:t>We are still seeing improvements because</a:t>
            </a:r>
          </a:p>
          <a:p>
            <a:pPr lvl="2"/>
            <a:r>
              <a:rPr lang="en-US" dirty="0"/>
              <a:t>We use multiple programs on the desktop</a:t>
            </a:r>
          </a:p>
          <a:p>
            <a:pPr lvl="2"/>
            <a:r>
              <a:rPr lang="en-US" dirty="0"/>
              <a:t>Browsers can do multiple things: get data, draw pictures, etc.</a:t>
            </a:r>
          </a:p>
          <a:p>
            <a:pPr lvl="1"/>
            <a:r>
              <a:rPr lang="en-US" dirty="0"/>
              <a:t>But now, we have enough power… right?</a:t>
            </a:r>
          </a:p>
          <a:p>
            <a:r>
              <a:rPr lang="en-US" dirty="0"/>
              <a:t>So, unless one or more parallel “killer apps” appear, the market (for multicore chips) will stop growing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28596"/>
      </p:ext>
    </p:extLst>
  </p:cSld>
  <p:clrMapOvr>
    <a:masterClrMapping/>
  </p:clrMapOvr>
  <p:transition advTm="236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007592"/>
                </a:solidFill>
              </a:rPr>
              <a:t>Alternative: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we find killer apps that need all the parallel power we can bring to bear</a:t>
            </a:r>
          </a:p>
          <a:p>
            <a:pPr lvl="1"/>
            <a:r>
              <a:rPr lang="en-US" dirty="0"/>
              <a:t>With 50B transistors, at least 100+ processor cores on each chip</a:t>
            </a:r>
          </a:p>
          <a:p>
            <a:pPr lvl="1"/>
            <a:r>
              <a:rPr lang="en-US" dirty="0"/>
              <a:t>Already:</a:t>
            </a:r>
          </a:p>
          <a:p>
            <a:r>
              <a:rPr lang="en-US" dirty="0"/>
              <a:t>There is a tremendous competitive advantage to building such a killer app</a:t>
            </a:r>
          </a:p>
          <a:p>
            <a:pPr lvl="1"/>
            <a:r>
              <a:rPr lang="en-US" dirty="0"/>
              <a:t>So, given our history, we will find it</a:t>
            </a:r>
          </a:p>
          <a:p>
            <a:r>
              <a:rPr lang="en-US" dirty="0"/>
              <a:t>What are the enabling factors?</a:t>
            </a:r>
          </a:p>
          <a:p>
            <a:pPr lvl="1"/>
            <a:r>
              <a:rPr lang="en-US" dirty="0"/>
              <a:t>Finding the application areas</a:t>
            </a:r>
          </a:p>
          <a:p>
            <a:pPr lvl="1"/>
            <a:r>
              <a:rPr lang="en-US" dirty="0"/>
              <a:t>Parallel programming skills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01974"/>
      </p:ext>
    </p:extLst>
  </p:cSld>
  <p:clrMapOvr>
    <a:masterClrMapping/>
  </p:clrMapOvr>
  <p:transition advTm="18431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007592"/>
                </a:solidFill>
              </a:rPr>
              <a:t>A Few Candidate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Simple parallelism:</a:t>
            </a:r>
          </a:p>
          <a:p>
            <a:pPr lvl="1"/>
            <a:r>
              <a:rPr lang="en-US" dirty="0"/>
              <a:t>Search images, scan files, …</a:t>
            </a:r>
          </a:p>
          <a:p>
            <a:r>
              <a:rPr lang="en-US" dirty="0"/>
              <a:t>Speech recognition: </a:t>
            </a:r>
          </a:p>
          <a:p>
            <a:pPr lvl="1"/>
            <a:r>
              <a:rPr lang="en-US" dirty="0"/>
              <a:t>Almost perfect already</a:t>
            </a:r>
          </a:p>
          <a:p>
            <a:pPr lvl="1"/>
            <a:r>
              <a:rPr lang="en-US" dirty="0"/>
              <a:t>But speaker dependent, minor training, and needs non-noisy environment</a:t>
            </a:r>
          </a:p>
          <a:p>
            <a:pPr lvl="1"/>
            <a:r>
              <a:rPr lang="en-US" dirty="0"/>
              <a:t>Next: speaker independent recognition with noisy environment</a:t>
            </a:r>
          </a:p>
          <a:p>
            <a:r>
              <a:rPr lang="en-US" dirty="0"/>
              <a:t>Real-time video processing</a:t>
            </a:r>
          </a:p>
          <a:p>
            <a:r>
              <a:rPr lang="en-US" dirty="0"/>
              <a:t>Broadly: artificial intelligence and machine learning</a:t>
            </a:r>
          </a:p>
          <a:p>
            <a:r>
              <a:rPr lang="en-US" dirty="0"/>
              <a:t>Data centers (data analytics, queries, cloud computing)</a:t>
            </a:r>
          </a:p>
          <a:p>
            <a:r>
              <a:rPr lang="en-US" dirty="0"/>
              <a:t>And, of course, HPC (high performance computing)</a:t>
            </a:r>
          </a:p>
          <a:p>
            <a:pPr lvl="1"/>
            <a:r>
              <a:rPr lang="en-US" dirty="0"/>
              <a:t>Typically for CSE (computational science and engineering)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41171"/>
      </p:ext>
    </p:extLst>
  </p:cSld>
  <p:clrMapOvr>
    <a:masterClrMapping/>
  </p:clrMapOvr>
  <p:transition advTm="35272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007592"/>
                </a:solidFill>
              </a:rPr>
              <a:t>Parallel Programming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all machines will be (are?) parallel</a:t>
            </a:r>
          </a:p>
          <a:p>
            <a:r>
              <a:rPr lang="en-US" dirty="0"/>
              <a:t>So, almost all programs will be parallel</a:t>
            </a:r>
          </a:p>
          <a:p>
            <a:pPr lvl="1"/>
            <a:r>
              <a:rPr lang="en-US" dirty="0"/>
              <a:t>True?</a:t>
            </a:r>
          </a:p>
          <a:p>
            <a:r>
              <a:rPr lang="en-US" dirty="0"/>
              <a:t>There are 10 million programmers in the world</a:t>
            </a:r>
          </a:p>
          <a:p>
            <a:pPr lvl="1"/>
            <a:r>
              <a:rPr lang="en-US" dirty="0"/>
              <a:t>Approximate estimate</a:t>
            </a:r>
          </a:p>
          <a:p>
            <a:r>
              <a:rPr lang="en-US" dirty="0"/>
              <a:t>All programmers must become parallel programmers</a:t>
            </a:r>
          </a:p>
          <a:p>
            <a:pPr lvl="1"/>
            <a:r>
              <a:rPr lang="en-US" dirty="0"/>
              <a:t>Right? What do you think?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58371"/>
      </p:ext>
    </p:extLst>
  </p:cSld>
  <p:clrMapOvr>
    <a:masterClrMapping/>
  </p:clrMapOvr>
  <p:transition advTm="23677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007592"/>
                </a:solidFill>
              </a:rPr>
              <a:t>Programming Models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Expect a lot of novel programming models</a:t>
            </a:r>
          </a:p>
          <a:p>
            <a:pPr lvl="1"/>
            <a:r>
              <a:rPr lang="en-US" dirty="0"/>
              <a:t>There is scope for new languages, unlike now</a:t>
            </a:r>
          </a:p>
          <a:p>
            <a:pPr lvl="1"/>
            <a:r>
              <a:rPr lang="en-US" dirty="0"/>
              <a:t>Only Java broke through after C/C++/C# for compiled languages</a:t>
            </a:r>
          </a:p>
          <a:p>
            <a:r>
              <a:rPr lang="en-US" dirty="0"/>
              <a:t>This is good news: </a:t>
            </a:r>
          </a:p>
          <a:p>
            <a:pPr lvl="1"/>
            <a:r>
              <a:rPr lang="en-US" dirty="0"/>
              <a:t>If you are a computer scientist wanting to develop new languages</a:t>
            </a:r>
          </a:p>
          <a:p>
            <a:r>
              <a:rPr lang="en-US" dirty="0"/>
              <a:t>Bad news: </a:t>
            </a:r>
          </a:p>
          <a:p>
            <a:pPr lvl="1"/>
            <a:r>
              <a:rPr lang="en-US" dirty="0"/>
              <a:t>If you are an application developer</a:t>
            </a:r>
          </a:p>
          <a:p>
            <a:r>
              <a:rPr lang="en-US" dirty="0"/>
              <a:t>DO NOT WAIT FOR “AutoMagic” parallelizing compiler!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80303"/>
      </p:ext>
    </p:extLst>
  </p:cSld>
  <p:clrMapOvr>
    <a:masterClrMapping/>
  </p:clrMapOvr>
  <p:transition advTm="91867">
    <p:fade/>
  </p:transition>
</p:sld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MCS-DS_PPT_template_final.thmx</Template>
  <TotalTime>56829</TotalTime>
  <Words>402</Words>
  <Application>Microsoft Macintosh PowerPoint</Application>
  <PresentationFormat>On-screen Show (16:9)</PresentationFormat>
  <Paragraphs>59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Lato Medium</vt:lpstr>
      <vt:lpstr>Times New Roman</vt:lpstr>
      <vt:lpstr>MCS-DS_PPT_template_final</vt:lpstr>
      <vt:lpstr>Era of Parallel Computing</vt:lpstr>
      <vt:lpstr>Parallel Computing Is Inevitable… No?</vt:lpstr>
      <vt:lpstr>Two Problems</vt:lpstr>
      <vt:lpstr>Alternative: Parallelism</vt:lpstr>
      <vt:lpstr>A Few Candidate Areas</vt:lpstr>
      <vt:lpstr>Parallel Programming Skills</vt:lpstr>
      <vt:lpstr>Programming Models Innovations</vt:lpstr>
    </vt:vector>
  </TitlesOfParts>
  <Manager/>
  <Company>uiuc</Company>
  <LinksUpToDate>false</LinksUpToDate>
  <SharedDoc>false</SharedDoc>
  <HyperlinkBase/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Optimizations</dc:title>
  <dc:subject/>
  <dc:creator>sanjay</dc:creator>
  <cp:keywords/>
  <dc:description/>
  <cp:lastModifiedBy>Microsoft Office User</cp:lastModifiedBy>
  <cp:revision>549</cp:revision>
  <dcterms:created xsi:type="dcterms:W3CDTF">2002-10-12T14:08:56Z</dcterms:created>
  <dcterms:modified xsi:type="dcterms:W3CDTF">2018-03-08T16:40:11Z</dcterms:modified>
  <cp:category/>
</cp:coreProperties>
</file>