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0"/>
  </p:notesMasterIdLst>
  <p:handoutMasterIdLst>
    <p:handoutMasterId r:id="rId11"/>
  </p:handoutMasterIdLst>
  <p:sldIdLst>
    <p:sldId id="313" r:id="rId2"/>
    <p:sldId id="311" r:id="rId3"/>
    <p:sldId id="312" r:id="rId4"/>
    <p:sldId id="308" r:id="rId5"/>
    <p:sldId id="309" r:id="rId6"/>
    <p:sldId id="302" r:id="rId7"/>
    <p:sldId id="289" r:id="rId8"/>
    <p:sldId id="310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592"/>
    <a:srgbClr val="9A3D00"/>
    <a:srgbClr val="386572"/>
    <a:srgbClr val="3A6876"/>
    <a:srgbClr val="64B4CD"/>
    <a:srgbClr val="24445A"/>
    <a:srgbClr val="1C3445"/>
    <a:srgbClr val="CCFFCC"/>
    <a:srgbClr val="CCFF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9" autoAdjust="0"/>
    <p:restoredTop sz="94685" autoAdjust="0"/>
  </p:normalViewPr>
  <p:slideViewPr>
    <p:cSldViewPr>
      <p:cViewPr varScale="1">
        <p:scale>
          <a:sx n="157" d="100"/>
          <a:sy n="157" d="100"/>
        </p:scale>
        <p:origin x="520" y="1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70D9F85E-21AA-4CFA-811F-D0D5F13AB728}"/>
    <pc:docChg chg="custSel modSld">
      <pc:chgData name="Jamie C" userId="18363fe8c2bc5cc3" providerId="LiveId" clId="{70D9F85E-21AA-4CFA-811F-D0D5F13AB728}" dt="2018-03-01T20:14:08.906" v="55" actId="20577"/>
      <pc:docMkLst>
        <pc:docMk/>
      </pc:docMkLst>
      <pc:sldChg chg="modSp">
        <pc:chgData name="Jamie C" userId="18363fe8c2bc5cc3" providerId="LiveId" clId="{70D9F85E-21AA-4CFA-811F-D0D5F13AB728}" dt="2018-03-01T20:14:08.906" v="55" actId="20577"/>
        <pc:sldMkLst>
          <pc:docMk/>
          <pc:sldMk cId="2777350349" sldId="289"/>
        </pc:sldMkLst>
        <pc:spChg chg="mod">
          <ac:chgData name="Jamie C" userId="18363fe8c2bc5cc3" providerId="LiveId" clId="{70D9F85E-21AA-4CFA-811F-D0D5F13AB728}" dt="2018-03-01T20:13:16.033" v="49" actId="20577"/>
          <ac:spMkLst>
            <pc:docMk/>
            <pc:sldMk cId="2777350349" sldId="289"/>
            <ac:spMk id="2" creationId="{00000000-0000-0000-0000-000000000000}"/>
          </ac:spMkLst>
        </pc:spChg>
        <pc:spChg chg="mod">
          <ac:chgData name="Jamie C" userId="18363fe8c2bc5cc3" providerId="LiveId" clId="{70D9F85E-21AA-4CFA-811F-D0D5F13AB728}" dt="2018-03-01T20:14:08.906" v="55" actId="20577"/>
          <ac:spMkLst>
            <pc:docMk/>
            <pc:sldMk cId="2777350349" sldId="289"/>
            <ac:spMk id="3" creationId="{00000000-0000-0000-0000-000000000000}"/>
          </ac:spMkLst>
        </pc:spChg>
      </pc:sldChg>
      <pc:sldChg chg="modSp">
        <pc:chgData name="Jamie C" userId="18363fe8c2bc5cc3" providerId="LiveId" clId="{70D9F85E-21AA-4CFA-811F-D0D5F13AB728}" dt="2018-03-01T20:12:26.057" v="43" actId="20577"/>
        <pc:sldMkLst>
          <pc:docMk/>
          <pc:sldMk cId="799571072" sldId="302"/>
        </pc:sldMkLst>
        <pc:spChg chg="mod">
          <ac:chgData name="Jamie C" userId="18363fe8c2bc5cc3" providerId="LiveId" clId="{70D9F85E-21AA-4CFA-811F-D0D5F13AB728}" dt="2018-03-01T20:12:26.057" v="43" actId="20577"/>
          <ac:spMkLst>
            <pc:docMk/>
            <pc:sldMk cId="799571072" sldId="302"/>
            <ac:spMk id="3" creationId="{00000000-0000-0000-0000-000000000000}"/>
          </ac:spMkLst>
        </pc:spChg>
      </pc:sldChg>
      <pc:sldChg chg="modSp">
        <pc:chgData name="Jamie C" userId="18363fe8c2bc5cc3" providerId="LiveId" clId="{70D9F85E-21AA-4CFA-811F-D0D5F13AB728}" dt="2018-03-01T20:10:16.805" v="22" actId="20577"/>
        <pc:sldMkLst>
          <pc:docMk/>
          <pc:sldMk cId="2927536409" sldId="308"/>
        </pc:sldMkLst>
        <pc:spChg chg="mod">
          <ac:chgData name="Jamie C" userId="18363fe8c2bc5cc3" providerId="LiveId" clId="{70D9F85E-21AA-4CFA-811F-D0D5F13AB728}" dt="2018-03-01T20:10:16.805" v="22" actId="20577"/>
          <ac:spMkLst>
            <pc:docMk/>
            <pc:sldMk cId="2927536409" sldId="308"/>
            <ac:spMk id="3" creationId="{00000000-0000-0000-0000-000000000000}"/>
          </ac:spMkLst>
        </pc:spChg>
      </pc:sldChg>
      <pc:sldChg chg="modSp">
        <pc:chgData name="Jamie C" userId="18363fe8c2bc5cc3" providerId="LiveId" clId="{70D9F85E-21AA-4CFA-811F-D0D5F13AB728}" dt="2018-03-01T20:11:01.868" v="32" actId="20577"/>
        <pc:sldMkLst>
          <pc:docMk/>
          <pc:sldMk cId="3267407409" sldId="309"/>
        </pc:sldMkLst>
        <pc:spChg chg="mod">
          <ac:chgData name="Jamie C" userId="18363fe8c2bc5cc3" providerId="LiveId" clId="{70D9F85E-21AA-4CFA-811F-D0D5F13AB728}" dt="2018-03-01T20:11:01.868" v="32" actId="20577"/>
          <ac:spMkLst>
            <pc:docMk/>
            <pc:sldMk cId="3267407409" sldId="309"/>
            <ac:spMk id="3" creationId="{00000000-0000-0000-0000-000000000000}"/>
          </ac:spMkLst>
        </pc:spChg>
      </pc:sldChg>
      <pc:sldChg chg="modSp">
        <pc:chgData name="Jamie C" userId="18363fe8c2bc5cc3" providerId="LiveId" clId="{70D9F85E-21AA-4CFA-811F-D0D5F13AB728}" dt="2018-03-01T20:13:07.229" v="47" actId="20577"/>
        <pc:sldMkLst>
          <pc:docMk/>
          <pc:sldMk cId="559689803" sldId="310"/>
        </pc:sldMkLst>
        <pc:spChg chg="mod">
          <ac:chgData name="Jamie C" userId="18363fe8c2bc5cc3" providerId="LiveId" clId="{70D9F85E-21AA-4CFA-811F-D0D5F13AB728}" dt="2018-03-01T20:13:07.229" v="47" actId="20577"/>
          <ac:spMkLst>
            <pc:docMk/>
            <pc:sldMk cId="559689803" sldId="310"/>
            <ac:spMk id="3" creationId="{00000000-0000-0000-0000-000000000000}"/>
          </ac:spMkLst>
        </pc:spChg>
      </pc:sldChg>
      <pc:sldChg chg="modSp">
        <pc:chgData name="Jamie C" userId="18363fe8c2bc5cc3" providerId="LiveId" clId="{70D9F85E-21AA-4CFA-811F-D0D5F13AB728}" dt="2018-03-01T20:08:58.714" v="9" actId="20577"/>
        <pc:sldMkLst>
          <pc:docMk/>
          <pc:sldMk cId="2298066793" sldId="311"/>
        </pc:sldMkLst>
        <pc:spChg chg="mod">
          <ac:chgData name="Jamie C" userId="18363fe8c2bc5cc3" providerId="LiveId" clId="{70D9F85E-21AA-4CFA-811F-D0D5F13AB728}" dt="2018-03-01T20:08:58.714" v="9" actId="20577"/>
          <ac:spMkLst>
            <pc:docMk/>
            <pc:sldMk cId="2298066793" sldId="311"/>
            <ac:spMk id="3" creationId="{4EB04890-A9A5-3546-B6F2-90EC7CBA6679}"/>
          </ac:spMkLst>
        </pc:spChg>
      </pc:sldChg>
      <pc:sldChg chg="modSp">
        <pc:chgData name="Jamie C" userId="18363fe8c2bc5cc3" providerId="LiveId" clId="{70D9F85E-21AA-4CFA-811F-D0D5F13AB728}" dt="2018-03-01T20:09:31.832" v="14" actId="20577"/>
        <pc:sldMkLst>
          <pc:docMk/>
          <pc:sldMk cId="3107565716" sldId="312"/>
        </pc:sldMkLst>
        <pc:spChg chg="mod">
          <ac:chgData name="Jamie C" userId="18363fe8c2bc5cc3" providerId="LiveId" clId="{70D9F85E-21AA-4CFA-811F-D0D5F13AB728}" dt="2018-03-01T20:09:31.832" v="14" actId="20577"/>
          <ac:spMkLst>
            <pc:docMk/>
            <pc:sldMk cId="3107565716" sldId="312"/>
            <ac:spMk id="3" creationId="{1FC33694-15E1-A446-8AC6-53A0939151A2}"/>
          </ac:spMkLst>
        </pc:spChg>
      </pc:sldChg>
      <pc:sldChg chg="delSp modSp">
        <pc:chgData name="Jamie C" userId="18363fe8c2bc5cc3" providerId="LiveId" clId="{70D9F85E-21AA-4CFA-811F-D0D5F13AB728}" dt="2018-03-01T20:07:35.512" v="4" actId="20577"/>
        <pc:sldMkLst>
          <pc:docMk/>
          <pc:sldMk cId="2344268991" sldId="313"/>
        </pc:sldMkLst>
        <pc:spChg chg="mod">
          <ac:chgData name="Jamie C" userId="18363fe8c2bc5cc3" providerId="LiveId" clId="{70D9F85E-21AA-4CFA-811F-D0D5F13AB728}" dt="2018-03-01T20:07:35.512" v="4" actId="20577"/>
          <ac:spMkLst>
            <pc:docMk/>
            <pc:sldMk cId="2344268991" sldId="313"/>
            <ac:spMk id="2" creationId="{00000000-0000-0000-0000-000000000000}"/>
          </ac:spMkLst>
        </pc:spChg>
        <pc:spChg chg="del">
          <ac:chgData name="Jamie C" userId="18363fe8c2bc5cc3" providerId="LiveId" clId="{70D9F85E-21AA-4CFA-811F-D0D5F13AB728}" dt="2018-03-01T20:07:22.633" v="0" actId="478"/>
          <ac:spMkLst>
            <pc:docMk/>
            <pc:sldMk cId="2344268991" sldId="31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0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7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88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1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7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701918"/>
            <a:ext cx="6858000" cy="17907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387700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2764963"/>
            <a:ext cx="6858000" cy="369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385D6D-E1DF-EB49-BD7C-4F28D9BCB77D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4"/>
            <a:ext cx="5800725" cy="4358879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1D00FA-465C-F342-A995-A1AE2E039D41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35B042-669B-7742-A55F-E24427C87694}" type="datetime1">
              <a:rPr lang="en-US" smtClean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21"/>
            <a:ext cx="7886700" cy="574862"/>
          </a:xfrm>
        </p:spPr>
        <p:txBody>
          <a:bodyPr>
            <a:normAutofit/>
          </a:bodyPr>
          <a:lstStyle>
            <a:lvl1pPr>
              <a:defRPr sz="4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7422"/>
            <a:ext cx="78867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BBE7A-B114-204E-AFB6-F91DFA42FF8E}" type="datetime1">
              <a:rPr lang="en-US" smtClean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>
            <a:normAutofit/>
          </a:bodyPr>
          <a:lstStyle>
            <a:lvl1pPr>
              <a:defRPr sz="4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0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F6B6D8-1366-B74D-8E1C-1DAE245F8083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77422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77422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6EE4A-4A3E-4848-89C9-B8131CAA411C}" type="datetime1">
              <a:rPr lang="en-US" smtClean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24"/>
            <a:ext cx="7886700" cy="574861"/>
          </a:xfrm>
        </p:spPr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877421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95356"/>
            <a:ext cx="3868340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877421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495356"/>
            <a:ext cx="3887391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58BF4F-A883-E64F-B90E-05B6D7FE3A51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A87D0D-D365-E341-8687-4BB1A293650F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F591C0-1260-3846-8903-37F777A08849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3287F7-376E-E34E-9F7E-68DC3727DD32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C6CD28F-3DEA-1B4B-A820-1B0757BD3B74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22"/>
            <a:ext cx="7886700" cy="57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7422"/>
            <a:ext cx="7886700" cy="3755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9887CD-AC0A-0E4F-9922-1ECAE01E602A}" type="datetime1">
              <a:rPr lang="en-US" smtClean="0"/>
              <a:pPr>
                <a:defRPr/>
              </a:pPr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32" r:id="rId12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01918"/>
            <a:ext cx="7467600" cy="1790700"/>
          </a:xfrm>
        </p:spPr>
        <p:txBody>
          <a:bodyPr/>
          <a:lstStyle/>
          <a:p>
            <a:r>
              <a:rPr lang="en-US" dirty="0"/>
              <a:t>A Little Peek into the Future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A304E11-7776-7647-8EB3-438C406EE28C}"/>
              </a:ext>
            </a:extLst>
          </p:cNvPr>
          <p:cNvSpPr txBox="1">
            <a:spLocks/>
          </p:cNvSpPr>
          <p:nvPr/>
        </p:nvSpPr>
        <p:spPr>
          <a:xfrm>
            <a:off x="2466975" y="47815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3442689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5BDD-B20A-BB46-8047-2B9C92DD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>
                <a:solidFill>
                  <a:srgbClr val="007592"/>
                </a:solidFill>
              </a:rPr>
              <a:t>Consequences of Moore’s Law 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890-A9A5-3546-B6F2-90EC7CBA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CMOS, the microprocessor’s semiconductor technology, for sure, will stop advancing soon</a:t>
            </a:r>
          </a:p>
          <a:p>
            <a:pPr lvl="1"/>
            <a:r>
              <a:rPr lang="en-US" dirty="0"/>
              <a:t>And except for quantum computing for a narrow class of problems, no other technology is in sight</a:t>
            </a:r>
          </a:p>
          <a:p>
            <a:r>
              <a:rPr lang="en-US" dirty="0"/>
              <a:t>Let us try to predict what the future will look like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BE68F-3290-274E-96E4-C64D2257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667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76ED-58C0-8F45-B696-2C035589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Multicore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3694-15E1-A446-8AC6-53A09391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Laptops, (maybe even desktops if they survive), server nodes, cellphones</a:t>
            </a:r>
          </a:p>
          <a:p>
            <a:pPr lvl="1"/>
            <a:r>
              <a:rPr lang="en-US" dirty="0"/>
              <a:t>Also, of course, single nodes in a supercomputer, also multicore processors too</a:t>
            </a:r>
          </a:p>
          <a:p>
            <a:r>
              <a:rPr lang="en-US" dirty="0"/>
              <a:t>Depends on the killer applications of the near future</a:t>
            </a:r>
          </a:p>
          <a:p>
            <a:r>
              <a:rPr lang="en-US" dirty="0"/>
              <a:t>With GPGPUs and other specialized accelerators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A5BFE-0117-D240-8F33-1136220E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57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Small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Probably some of the biggest impact</a:t>
            </a:r>
          </a:p>
          <a:p>
            <a:r>
              <a:rPr lang="en-US" dirty="0"/>
              <a:t>Broadening of the market</a:t>
            </a:r>
          </a:p>
          <a:p>
            <a:r>
              <a:rPr lang="en-US" dirty="0"/>
              <a:t>Every company/department can afford a very powerful (100 TF? PF?) cluster</a:t>
            </a:r>
          </a:p>
          <a:p>
            <a:r>
              <a:rPr lang="en-US" dirty="0"/>
              <a:t>All kinds of activities can be computerized</a:t>
            </a:r>
          </a:p>
          <a:p>
            <a:pPr lvl="1"/>
            <a:r>
              <a:rPr lang="en-US" dirty="0"/>
              <a:t>Intel’s example: </a:t>
            </a:r>
          </a:p>
          <a:p>
            <a:pPr lvl="2"/>
            <a:r>
              <a:rPr lang="en-US" dirty="0"/>
              <a:t>Fashion designers examining how a cloth will drape over a body, and how it will move</a:t>
            </a:r>
          </a:p>
          <a:p>
            <a:pPr lvl="2"/>
            <a:r>
              <a:rPr lang="en-US" dirty="0"/>
              <a:t>Via simulation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/>
              <a:t>Operations research</a:t>
            </a:r>
          </a:p>
          <a:p>
            <a:r>
              <a:rPr lang="en-US" dirty="0"/>
              <a:t>Business strategies via AI support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36409"/>
      </p:ext>
    </p:extLst>
  </p:cSld>
  <p:clrMapOvr>
    <a:masterClrMapping/>
  </p:clrMapOvr>
  <p:transition advTm="94514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Supercomputers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Exascale will be reached by 2022</a:t>
            </a:r>
          </a:p>
          <a:p>
            <a:pPr lvl="1"/>
            <a:r>
              <a:rPr lang="en-US" dirty="0"/>
              <a:t>May be 50 MW, and 10^18 ops/s</a:t>
            </a:r>
          </a:p>
          <a:p>
            <a:r>
              <a:rPr lang="en-US" dirty="0"/>
              <a:t>I expect </a:t>
            </a:r>
          </a:p>
          <a:p>
            <a:pPr lvl="1"/>
            <a:r>
              <a:rPr lang="en-US" dirty="0"/>
              <a:t>They will create breakthroughs in science and engineering of great societal impact</a:t>
            </a:r>
          </a:p>
          <a:p>
            <a:pPr lvl="1"/>
            <a:r>
              <a:rPr lang="en-US" dirty="0"/>
              <a:t>Biomedicine, materials</a:t>
            </a:r>
          </a:p>
          <a:p>
            <a:pPr lvl="1"/>
            <a:r>
              <a:rPr lang="en-US" dirty="0"/>
              <a:t>Astronomy, physics: theories</a:t>
            </a:r>
          </a:p>
          <a:p>
            <a:pPr lvl="1"/>
            <a:r>
              <a:rPr lang="en-US" dirty="0"/>
              <a:t>Engineering design of better artifacts</a:t>
            </a:r>
          </a:p>
          <a:p>
            <a:pPr lvl="1"/>
            <a:r>
              <a:rPr lang="en-US" dirty="0"/>
              <a:t>Controlled nuclear fusion (fission) may solve energy problems</a:t>
            </a:r>
          </a:p>
          <a:p>
            <a:pPr lvl="1"/>
            <a:r>
              <a:rPr lang="en-US" dirty="0"/>
              <a:t>Climate Modeling?</a:t>
            </a:r>
          </a:p>
          <a:p>
            <a:r>
              <a:rPr lang="en-US" dirty="0"/>
              <a:t>If society deems it beneficial, technology can be developed for beyond-exascale (1000 Eflops?)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07409"/>
      </p:ext>
    </p:extLst>
  </p:cSld>
  <p:clrMapOvr>
    <a:masterClrMapping/>
  </p:clrMapOvr>
  <p:transition advTm="126327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Next Era: End of Moore’s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10-ish years from now</a:t>
            </a:r>
          </a:p>
          <a:p>
            <a:pPr lvl="1"/>
            <a:r>
              <a:rPr lang="en-US" dirty="0"/>
              <a:t>Maybe 5… but the end-phase will be slowed down</a:t>
            </a:r>
          </a:p>
          <a:p>
            <a:r>
              <a:rPr lang="en-US" dirty="0"/>
              <a:t>No more increase in performance from a general purpose chip!</a:t>
            </a:r>
          </a:p>
          <a:p>
            <a:r>
              <a:rPr lang="en-US" dirty="0"/>
              <a:t>What can we predict about this era?</a:t>
            </a:r>
          </a:p>
          <a:p>
            <a:pPr lvl="1"/>
            <a:r>
              <a:rPr lang="en-US" dirty="0"/>
              <a:t>First, innovation would shift to functional specialization </a:t>
            </a:r>
          </a:p>
          <a:p>
            <a:pPr lvl="2"/>
            <a:r>
              <a:rPr lang="en-US" dirty="0"/>
              <a:t>Would have started happening already</a:t>
            </a:r>
          </a:p>
          <a:p>
            <a:pPr lvl="1"/>
            <a:r>
              <a:rPr lang="en-US" dirty="0"/>
              <a:t>Next, innovation will shift to application areas, and molecular sciences: biomedical (nanobots?), materials </a:t>
            </a:r>
          </a:p>
          <a:p>
            <a:pPr lvl="1"/>
            <a:r>
              <a:rPr lang="en-US" dirty="0"/>
              <a:t>Another 5-10 years, you can develop CSE applications knowing that the machine won’t change under your feet</a:t>
            </a:r>
          </a:p>
          <a:p>
            <a:pPr lvl="2"/>
            <a:r>
              <a:rPr lang="en-US" dirty="0"/>
              <a:t>Maybe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1072"/>
      </p:ext>
    </p:extLst>
  </p:cSld>
  <p:clrMapOvr>
    <a:masterClrMapping/>
  </p:clrMapOvr>
  <p:transition advTm="29672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Summary of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 are changing: </a:t>
            </a:r>
          </a:p>
          <a:p>
            <a:pPr lvl="1"/>
            <a:r>
              <a:rPr lang="en-US" dirty="0"/>
              <a:t>I.e., they are getting more stagnant!</a:t>
            </a:r>
          </a:p>
          <a:p>
            <a:r>
              <a:rPr lang="en-US" dirty="0"/>
              <a:t>Those who can “get” parallel, will have an advantage</a:t>
            </a:r>
          </a:p>
          <a:p>
            <a:r>
              <a:rPr lang="en-US" dirty="0"/>
              <a:t>If killer parallel app doesn’t arrive, progress on single multiprocessor chips will stall</a:t>
            </a:r>
          </a:p>
          <a:p>
            <a:r>
              <a:rPr lang="en-US" dirty="0"/>
              <a:t>Complete “stasis” after 7-10-ish years</a:t>
            </a:r>
          </a:p>
          <a:p>
            <a:pPr lvl="1"/>
            <a:r>
              <a:rPr lang="en-US" dirty="0"/>
              <a:t>But then, such things have been predicted before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50349"/>
      </p:ext>
    </p:extLst>
  </p:cSld>
  <p:clrMapOvr>
    <a:masterClrMapping/>
  </p:clrMapOvr>
  <p:transition advTm="61661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7592"/>
                </a:solidFill>
              </a:rPr>
              <a:t>Caution: Predicting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</a:t>
            </a:r>
          </a:p>
          <a:p>
            <a:pPr lvl="1"/>
            <a:r>
              <a:rPr lang="en-US" dirty="0"/>
              <a:t>1900 or so: “End of science” predicted</a:t>
            </a:r>
          </a:p>
          <a:p>
            <a:pPr lvl="1"/>
            <a:r>
              <a:rPr lang="en-US" dirty="0"/>
              <a:t>1990 or so: “End of history” predicted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89803"/>
      </p:ext>
    </p:extLst>
  </p:cSld>
  <p:clrMapOvr>
    <a:masterClrMapping/>
  </p:clrMapOvr>
  <p:transition advTm="37207">
    <p:fade/>
  </p:transition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65745</TotalTime>
  <Words>440</Words>
  <Application>Microsoft Macintosh PowerPoint</Application>
  <PresentationFormat>On-screen Show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 Medium</vt:lpstr>
      <vt:lpstr>Times New Roman</vt:lpstr>
      <vt:lpstr>MCS-DS_PPT_template_final</vt:lpstr>
      <vt:lpstr>A Little Peek into the Future</vt:lpstr>
      <vt:lpstr>Consequences of Moore’s Law Ending</vt:lpstr>
      <vt:lpstr>Multicore Computers</vt:lpstr>
      <vt:lpstr>Small Clusters</vt:lpstr>
      <vt:lpstr>Supercomputers</vt:lpstr>
      <vt:lpstr>Next Era: End of Moore’s Law</vt:lpstr>
      <vt:lpstr>Summary of Introduction</vt:lpstr>
      <vt:lpstr>Caution: Predicting Future</vt:lpstr>
    </vt:vector>
  </TitlesOfParts>
  <Manager/>
  <Company>uiuc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subject/>
  <dc:creator>sanjay</dc:creator>
  <cp:keywords/>
  <dc:description/>
  <cp:lastModifiedBy>Microsoft Office User</cp:lastModifiedBy>
  <cp:revision>551</cp:revision>
  <dcterms:created xsi:type="dcterms:W3CDTF">2002-10-12T14:08:56Z</dcterms:created>
  <dcterms:modified xsi:type="dcterms:W3CDTF">2018-03-26T01:22:28Z</dcterms:modified>
  <cp:category/>
</cp:coreProperties>
</file>