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8" r:id="rId2"/>
    <p:sldId id="269" r:id="rId3"/>
    <p:sldId id="277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5F5F5"/>
    <a:srgbClr val="FFFBEB"/>
    <a:srgbClr val="FFFFFF"/>
    <a:srgbClr val="F9F9F9"/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4"/>
    <p:restoredTop sz="94737"/>
  </p:normalViewPr>
  <p:slideViewPr>
    <p:cSldViewPr snapToGrid="0" snapToObjects="1">
      <p:cViewPr varScale="1">
        <p:scale>
          <a:sx n="113" d="100"/>
          <a:sy n="113" d="100"/>
        </p:scale>
        <p:origin x="19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C" userId="18363fe8c2bc5cc3" providerId="LiveId" clId="{5A14F9D8-A724-4263-AFAC-7BD6BCB8A744}"/>
    <pc:docChg chg="custSel modSld">
      <pc:chgData name="Jamie C" userId="18363fe8c2bc5cc3" providerId="LiveId" clId="{5A14F9D8-A724-4263-AFAC-7BD6BCB8A744}" dt="2018-03-07T19:23:54.839" v="35" actId="20577"/>
      <pc:docMkLst>
        <pc:docMk/>
      </pc:docMkLst>
      <pc:sldChg chg="modSp">
        <pc:chgData name="Jamie C" userId="18363fe8c2bc5cc3" providerId="LiveId" clId="{5A14F9D8-A724-4263-AFAC-7BD6BCB8A744}" dt="2018-03-07T19:16:58.684" v="3" actId="20577"/>
        <pc:sldMkLst>
          <pc:docMk/>
          <pc:sldMk cId="2849061526" sldId="268"/>
        </pc:sldMkLst>
        <pc:spChg chg="mod">
          <ac:chgData name="Jamie C" userId="18363fe8c2bc5cc3" providerId="LiveId" clId="{5A14F9D8-A724-4263-AFAC-7BD6BCB8A744}" dt="2018-03-07T19:16:58.684" v="3" actId="20577"/>
          <ac:spMkLst>
            <pc:docMk/>
            <pc:sldMk cId="2849061526" sldId="268"/>
            <ac:spMk id="5" creationId="{00000000-0000-0000-0000-000000000000}"/>
          </ac:spMkLst>
        </pc:spChg>
      </pc:sldChg>
      <pc:sldChg chg="modSp">
        <pc:chgData name="Jamie C" userId="18363fe8c2bc5cc3" providerId="LiveId" clId="{5A14F9D8-A724-4263-AFAC-7BD6BCB8A744}" dt="2018-03-07T19:19:18.872" v="20" actId="20577"/>
        <pc:sldMkLst>
          <pc:docMk/>
          <pc:sldMk cId="2846797600" sldId="269"/>
        </pc:sldMkLst>
        <pc:spChg chg="mod">
          <ac:chgData name="Jamie C" userId="18363fe8c2bc5cc3" providerId="LiveId" clId="{5A14F9D8-A724-4263-AFAC-7BD6BCB8A744}" dt="2018-03-07T19:19:18.872" v="20" actId="20577"/>
          <ac:spMkLst>
            <pc:docMk/>
            <pc:sldMk cId="2846797600" sldId="269"/>
            <ac:spMk id="3" creationId="{00000000-0000-0000-0000-000000000000}"/>
          </ac:spMkLst>
        </pc:spChg>
      </pc:sldChg>
      <pc:sldChg chg="delSp modSp delAnim">
        <pc:chgData name="Jamie C" userId="18363fe8c2bc5cc3" providerId="LiveId" clId="{5A14F9D8-A724-4263-AFAC-7BD6BCB8A744}" dt="2018-03-07T19:23:54.839" v="35" actId="20577"/>
        <pc:sldMkLst>
          <pc:docMk/>
          <pc:sldMk cId="2578313072" sldId="271"/>
        </pc:sldMkLst>
        <pc:spChg chg="mod">
          <ac:chgData name="Jamie C" userId="18363fe8c2bc5cc3" providerId="LiveId" clId="{5A14F9D8-A724-4263-AFAC-7BD6BCB8A744}" dt="2018-03-07T19:23:21.648" v="31" actId="1076"/>
          <ac:spMkLst>
            <pc:docMk/>
            <pc:sldMk cId="2578313072" sldId="271"/>
            <ac:spMk id="5" creationId="{3C1CE203-6C3C-B14D-B07A-8BCE2D251D1F}"/>
          </ac:spMkLst>
        </pc:spChg>
        <pc:spChg chg="del mod">
          <ac:chgData name="Jamie C" userId="18363fe8c2bc5cc3" providerId="LiveId" clId="{5A14F9D8-A724-4263-AFAC-7BD6BCB8A744}" dt="2018-03-07T19:22:49.546" v="28" actId="478"/>
          <ac:spMkLst>
            <pc:docMk/>
            <pc:sldMk cId="2578313072" sldId="271"/>
            <ac:spMk id="6" creationId="{88015208-0A15-4D4B-94E9-E05D2A11942E}"/>
          </ac:spMkLst>
        </pc:spChg>
        <pc:spChg chg="mod">
          <ac:chgData name="Jamie C" userId="18363fe8c2bc5cc3" providerId="LiveId" clId="{5A14F9D8-A724-4263-AFAC-7BD6BCB8A744}" dt="2018-03-07T19:23:54.839" v="35" actId="20577"/>
          <ac:spMkLst>
            <pc:docMk/>
            <pc:sldMk cId="2578313072" sldId="271"/>
            <ac:spMk id="339" creationId="{00000000-0000-0000-0000-000000000000}"/>
          </ac:spMkLst>
        </pc:spChg>
        <pc:spChg chg="mod">
          <ac:chgData name="Jamie C" userId="18363fe8c2bc5cc3" providerId="LiveId" clId="{5A14F9D8-A724-4263-AFAC-7BD6BCB8A744}" dt="2018-03-07T19:23:50.903" v="33" actId="20577"/>
          <ac:spMkLst>
            <pc:docMk/>
            <pc:sldMk cId="2578313072" sldId="271"/>
            <ac:spMk id="346" creationId="{00000000-0000-0000-0000-000000000000}"/>
          </ac:spMkLst>
        </pc:spChg>
      </pc:sldChg>
      <pc:sldChg chg="modSp">
        <pc:chgData name="Jamie C" userId="18363fe8c2bc5cc3" providerId="LiveId" clId="{5A14F9D8-A724-4263-AFAC-7BD6BCB8A744}" dt="2018-03-07T19:20:46.802" v="26" actId="20577"/>
        <pc:sldMkLst>
          <pc:docMk/>
          <pc:sldMk cId="1699170418" sldId="272"/>
        </pc:sldMkLst>
        <pc:spChg chg="mod">
          <ac:chgData name="Jamie C" userId="18363fe8c2bc5cc3" providerId="LiveId" clId="{5A14F9D8-A724-4263-AFAC-7BD6BCB8A744}" dt="2018-03-07T19:20:46.802" v="26" actId="20577"/>
          <ac:spMkLst>
            <pc:docMk/>
            <pc:sldMk cId="1699170418" sldId="272"/>
            <ac:spMk id="3" creationId="{00000000-0000-0000-0000-000000000000}"/>
          </ac:spMkLst>
        </pc:spChg>
      </pc:sldChg>
      <pc:sldChg chg="modSp">
        <pc:chgData name="Jamie C" userId="18363fe8c2bc5cc3" providerId="LiveId" clId="{5A14F9D8-A724-4263-AFAC-7BD6BCB8A744}" dt="2018-03-07T19:18:55.779" v="18" actId="20577"/>
        <pc:sldMkLst>
          <pc:docMk/>
          <pc:sldMk cId="2269834063" sldId="277"/>
        </pc:sldMkLst>
        <pc:spChg chg="mod">
          <ac:chgData name="Jamie C" userId="18363fe8c2bc5cc3" providerId="LiveId" clId="{5A14F9D8-A724-4263-AFAC-7BD6BCB8A744}" dt="2018-03-07T19:18:55.779" v="18" actId="20577"/>
          <ac:spMkLst>
            <pc:docMk/>
            <pc:sldMk cId="2269834063" sldId="27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B137-7252-BA42-A6F0-0CA7B559C6B1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7F05B-3118-1B48-AC95-7BA2A087A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317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BD25-7CF6-3E45-8582-2323E6A92BE5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4474B-B897-454B-9EAA-55A0986CD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20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8840" cy="4114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310" name="Shape 310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"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Between 1976 to 2005, transistor speeds go up by 1200 or so, while the integer performance, which roughly correlates to clock speed went up 10,000 fold. </a:t>
            </a:r>
            <a:endParaRPr dirty="0"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54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201128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90323"/>
            <a:ext cx="9144000" cy="20674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0" y="3686620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B2A30A-BDF9-F44C-9267-8D5EFA7CCF70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9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ADADB27-C539-FE48-A9CC-EA155C78A468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3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6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21E-D514-5D4A-B4F2-8AF231697D6F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3898DC9-3DBA-BF4C-9E8A-F74EBE567F43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9896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896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D963-ECBB-2949-980E-9A441F7192BE}" type="datetime1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497"/>
            <a:ext cx="10515600" cy="76648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989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3809"/>
            <a:ext cx="5157787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16989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1993809"/>
            <a:ext cx="5183188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6899AE-87BC-4441-9D8C-DB8F935D84AB}" type="datetime1">
              <a:rPr lang="en-US" smtClean="0"/>
              <a:t>3/25/18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691FA8-91AE-5042-84C5-FBA771622653}" type="datetime1">
              <a:rPr lang="en-US" smtClean="0"/>
              <a:t>3/25/18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F01F8B6-7276-6942-A743-CA66084C35C2}" type="datetime1">
              <a:rPr lang="en-US" smtClean="0"/>
              <a:t>3/25/18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A587FB-C0E6-5642-B538-393F1E17DDFF}" type="datetime1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057126F-251A-2C49-B0FC-486DFC983F51}" type="datetime1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497"/>
            <a:ext cx="10515600" cy="766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9896"/>
            <a:ext cx="10515600" cy="500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634E5-5224-7A4B-B5F0-C7269405ABFD}" type="datetime1">
              <a:rPr lang="en-US" smtClean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via Complexity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for Architectural Innovations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4B2D68A8-F0A6-8E43-B539-50F8348CE736}"/>
              </a:ext>
            </a:extLst>
          </p:cNvPr>
          <p:cNvSpPr txBox="1">
            <a:spLocks/>
          </p:cNvSpPr>
          <p:nvPr/>
        </p:nvSpPr>
        <p:spPr>
          <a:xfrm>
            <a:off x="3990974" y="6432165"/>
            <a:ext cx="4210051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888888"/>
                </a:solidFill>
                <a:latin typeface="+mn-lt"/>
              </a:rPr>
              <a:t>© 2018 L. V. Kale at the University of Illinois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28490615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Components of a basic computer</a:t>
            </a:r>
          </a:p>
          <a:p>
            <a:r>
              <a:rPr lang="en-US" sz="3200" dirty="0"/>
              <a:t>Memory and caches</a:t>
            </a:r>
          </a:p>
          <a:p>
            <a:r>
              <a:rPr lang="en-US" sz="3200" dirty="0"/>
              <a:t>Brief overview of pipelining, out of order execution, etc.</a:t>
            </a:r>
          </a:p>
          <a:p>
            <a:r>
              <a:rPr lang="en-US" sz="3200" dirty="0"/>
              <a:t>Theme: Modern processors attain their high performance by paying in increased complexity </a:t>
            </a:r>
          </a:p>
          <a:p>
            <a:r>
              <a:rPr lang="en-US" sz="3200" dirty="0"/>
              <a:t>The programmers, mainly, have to deal with the complexity and performance variability that results from it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976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Architectural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972" y="1169896"/>
            <a:ext cx="10366829" cy="1950677"/>
          </a:xfrm>
        </p:spPr>
        <p:txBody>
          <a:bodyPr>
            <a:noAutofit/>
          </a:bodyPr>
          <a:lstStyle/>
          <a:p>
            <a:r>
              <a:rPr lang="en-US" sz="3600" dirty="0"/>
              <a:t>The computers didn’t become faster just relying on Moore’s law:</a:t>
            </a:r>
          </a:p>
          <a:p>
            <a:pPr lvl="1"/>
            <a:r>
              <a:rPr lang="en-US" sz="3200" dirty="0"/>
              <a:t>E.g., switching speeds increased at only a moderate rate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56DB7-7CA4-B841-9D4E-7AB75EE9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4" y="2746935"/>
            <a:ext cx="5509101" cy="3305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DA05C3-777B-3E44-8D7F-AD02F86A606F}"/>
              </a:ext>
            </a:extLst>
          </p:cNvPr>
          <p:cNvSpPr txBox="1"/>
          <p:nvPr/>
        </p:nvSpPr>
        <p:spPr>
          <a:xfrm>
            <a:off x="1565262" y="5695764"/>
            <a:ext cx="3701143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dirty="0"/>
              <a:t>(S. </a:t>
            </a:r>
            <a:r>
              <a:rPr lang="en-US" sz="1351" dirty="0" err="1"/>
              <a:t>Borkar</a:t>
            </a:r>
            <a:r>
              <a:rPr lang="en-US" sz="1351" dirty="0"/>
              <a:t>, Personal Communication, February 24, 2018)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C6E00A-913F-E040-87B9-4379CB903F71}"/>
              </a:ext>
            </a:extLst>
          </p:cNvPr>
          <p:cNvSpPr txBox="1">
            <a:spLocks/>
          </p:cNvSpPr>
          <p:nvPr/>
        </p:nvSpPr>
        <p:spPr>
          <a:xfrm>
            <a:off x="6482820" y="2946443"/>
            <a:ext cx="5442859" cy="1792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So, to keep making clock speeds faster, architectural innovations were needed</a:t>
            </a:r>
          </a:p>
        </p:txBody>
      </p:sp>
    </p:spTree>
    <p:extLst>
      <p:ext uri="{BB962C8B-B14F-4D97-AF65-F5344CB8AC3E}">
        <p14:creationId xmlns:p14="http://schemas.microsoft.com/office/powerpoint/2010/main" val="2269834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304803" y="1074603"/>
            <a:ext cx="2198879" cy="5051879"/>
          </a:xfrm>
          <a:prstGeom prst="rect">
            <a:avLst/>
          </a:prstGeom>
          <a:solidFill>
            <a:srgbClr val="3668C4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9997" tIns="59999" rIns="119997" bIns="59999" anchor="ctr" anchorCtr="0">
            <a:noAutofit/>
          </a:bodyPr>
          <a:lstStyle/>
          <a:p>
            <a:pPr algn="ctr">
              <a:buSzPct val="25000"/>
            </a:pPr>
            <a:r>
              <a:rPr lang="en"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Instruction</a:t>
            </a:r>
            <a:br>
              <a:rPr lang="en"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Memory</a:t>
            </a:r>
          </a:p>
        </p:txBody>
      </p:sp>
      <p:sp>
        <p:nvSpPr>
          <p:cNvPr id="330" name="Shape 330"/>
          <p:cNvSpPr/>
          <p:nvPr/>
        </p:nvSpPr>
        <p:spPr>
          <a:xfrm>
            <a:off x="3519840" y="1591203"/>
            <a:ext cx="4223040" cy="390599"/>
          </a:xfrm>
          <a:prstGeom prst="rect">
            <a:avLst/>
          </a:prstGeom>
          <a:solidFill>
            <a:srgbClr val="3668C4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9997" tIns="59999" rIns="119997" bIns="59999" anchor="ctr" anchorCtr="0">
            <a:noAutofit/>
          </a:bodyPr>
          <a:lstStyle/>
          <a:p>
            <a:pPr algn="ctr">
              <a:buSzPct val="25000"/>
            </a:pPr>
            <a:r>
              <a:rPr lang="en"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PC (Program Counter)</a:t>
            </a:r>
          </a:p>
        </p:txBody>
      </p:sp>
      <p:sp>
        <p:nvSpPr>
          <p:cNvPr id="331" name="Shape 331"/>
          <p:cNvSpPr/>
          <p:nvPr/>
        </p:nvSpPr>
        <p:spPr>
          <a:xfrm>
            <a:off x="3519840" y="3124080"/>
            <a:ext cx="4223040" cy="1840680"/>
          </a:xfrm>
          <a:prstGeom prst="rect">
            <a:avLst/>
          </a:prstGeom>
          <a:solidFill>
            <a:srgbClr val="3668C4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9997" tIns="59999" rIns="119997" bIns="59999" anchor="ctr" anchorCtr="0">
            <a:noAutofit/>
          </a:bodyPr>
          <a:lstStyle/>
          <a:p>
            <a:pPr algn="ctr">
              <a:buSzPct val="25000"/>
            </a:pPr>
            <a:r>
              <a:rPr lang="en" sz="4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CPU</a:t>
            </a:r>
          </a:p>
        </p:txBody>
      </p:sp>
      <p:sp>
        <p:nvSpPr>
          <p:cNvPr id="332" name="Shape 332"/>
          <p:cNvSpPr/>
          <p:nvPr/>
        </p:nvSpPr>
        <p:spPr>
          <a:xfrm>
            <a:off x="10160163" y="1066679"/>
            <a:ext cx="1947839" cy="5059080"/>
          </a:xfrm>
          <a:prstGeom prst="rect">
            <a:avLst/>
          </a:prstGeom>
          <a:solidFill>
            <a:srgbClr val="3668C4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9997" tIns="59999" rIns="119997" bIns="59999" anchor="ctr" anchorCtr="0">
            <a:noAutofit/>
          </a:bodyPr>
          <a:lstStyle/>
          <a:p>
            <a:pPr algn="ctr">
              <a:buSzPct val="25000"/>
            </a:pPr>
            <a:r>
              <a:rPr lang="en"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Data Memory</a:t>
            </a:r>
          </a:p>
        </p:txBody>
      </p:sp>
      <p:sp>
        <p:nvSpPr>
          <p:cNvPr id="333" name="Shape 333"/>
          <p:cNvSpPr/>
          <p:nvPr/>
        </p:nvSpPr>
        <p:spPr>
          <a:xfrm flipH="1">
            <a:off x="2459999" y="1786322"/>
            <a:ext cx="1056480" cy="4993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34" name="Shape 334"/>
          <p:cNvSpPr/>
          <p:nvPr/>
        </p:nvSpPr>
        <p:spPr>
          <a:xfrm>
            <a:off x="304803" y="2156400"/>
            <a:ext cx="2198879" cy="205200"/>
          </a:xfrm>
          <a:prstGeom prst="roundRect">
            <a:avLst>
              <a:gd name="adj" fmla="val 16667"/>
            </a:avLst>
          </a:prstGeom>
          <a:solidFill>
            <a:srgbClr val="C8D6F0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 sz="1351"/>
          </a:p>
        </p:txBody>
      </p:sp>
      <p:sp>
        <p:nvSpPr>
          <p:cNvPr id="336" name="Shape 336"/>
          <p:cNvSpPr/>
          <p:nvPr/>
        </p:nvSpPr>
        <p:spPr>
          <a:xfrm>
            <a:off x="2504162" y="4038480"/>
            <a:ext cx="1015679" cy="57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37" name="Shape 337"/>
          <p:cNvSpPr/>
          <p:nvPr/>
        </p:nvSpPr>
        <p:spPr>
          <a:xfrm>
            <a:off x="2402403" y="4038480"/>
            <a:ext cx="1218719" cy="27288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</a:t>
            </a:r>
          </a:p>
        </p:txBody>
      </p:sp>
      <p:sp>
        <p:nvSpPr>
          <p:cNvPr id="338" name="Shape 338"/>
          <p:cNvSpPr/>
          <p:nvPr/>
        </p:nvSpPr>
        <p:spPr>
          <a:xfrm>
            <a:off x="7787043" y="3581280"/>
            <a:ext cx="710879" cy="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39" name="Shape 339"/>
          <p:cNvSpPr/>
          <p:nvPr/>
        </p:nvSpPr>
        <p:spPr>
          <a:xfrm>
            <a:off x="7482243" y="3581280"/>
            <a:ext cx="1218719" cy="45540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</a:t>
            </a:r>
          </a:p>
        </p:txBody>
      </p:sp>
      <p:sp>
        <p:nvSpPr>
          <p:cNvPr id="340" name="Shape 340"/>
          <p:cNvSpPr/>
          <p:nvPr/>
        </p:nvSpPr>
        <p:spPr>
          <a:xfrm flipH="1">
            <a:off x="7718882" y="4495680"/>
            <a:ext cx="710879" cy="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41" name="Shape 341"/>
          <p:cNvSpPr/>
          <p:nvPr/>
        </p:nvSpPr>
        <p:spPr>
          <a:xfrm>
            <a:off x="7787040" y="4572000"/>
            <a:ext cx="645120" cy="27288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</p:txBody>
      </p:sp>
      <p:sp>
        <p:nvSpPr>
          <p:cNvPr id="342" name="Shape 342"/>
          <p:cNvSpPr/>
          <p:nvPr/>
        </p:nvSpPr>
        <p:spPr>
          <a:xfrm rot="10800000" flipH="1">
            <a:off x="5631843" y="1981802"/>
            <a:ext cx="479" cy="11419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43" name="Shape 343"/>
          <p:cNvSpPr/>
          <p:nvPr/>
        </p:nvSpPr>
        <p:spPr>
          <a:xfrm>
            <a:off x="5552162" y="2209680"/>
            <a:ext cx="1421759" cy="45540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to the next location</a:t>
            </a:r>
          </a:p>
        </p:txBody>
      </p:sp>
      <p:graphicFrame>
        <p:nvGraphicFramePr>
          <p:cNvPr id="344" name="Shape 344"/>
          <p:cNvGraphicFramePr/>
          <p:nvPr/>
        </p:nvGraphicFramePr>
        <p:xfrm>
          <a:off x="8432642" y="3048119"/>
          <a:ext cx="1167332" cy="2184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4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/>
                    </a:p>
                  </a:txBody>
                  <a:tcPr marL="121900" marR="121900" marT="91433" marB="91433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/>
                    </a:p>
                  </a:txBody>
                  <a:tcPr marL="121900" marR="121900" marT="91433" marB="91433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/>
                    </a:p>
                  </a:txBody>
                  <a:tcPr marL="121900" marR="121900" marT="91433" marB="91433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/>
                    </a:p>
                  </a:txBody>
                  <a:tcPr marL="121900" marR="121900" marT="91433" marB="91433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5" name="Shape 345"/>
          <p:cNvSpPr/>
          <p:nvPr/>
        </p:nvSpPr>
        <p:spPr>
          <a:xfrm>
            <a:off x="9550560" y="4038480"/>
            <a:ext cx="609120" cy="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sp>
      <p:sp>
        <p:nvSpPr>
          <p:cNvPr id="346" name="Shape 346"/>
          <p:cNvSpPr/>
          <p:nvPr/>
        </p:nvSpPr>
        <p:spPr>
          <a:xfrm>
            <a:off x="8331362" y="2514600"/>
            <a:ext cx="1421759" cy="27288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a Stored-Program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CE203-6C3C-B14D-B07A-8BCE2D251D1F}"/>
              </a:ext>
            </a:extLst>
          </p:cNvPr>
          <p:cNvSpPr/>
          <p:nvPr/>
        </p:nvSpPr>
        <p:spPr>
          <a:xfrm>
            <a:off x="449534" y="1613"/>
            <a:ext cx="11292937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So, let us review our schematic of a stored program computer to see where innovations were added</a:t>
            </a:r>
          </a:p>
        </p:txBody>
      </p:sp>
    </p:spTree>
    <p:extLst>
      <p:ext uri="{BB962C8B-B14F-4D97-AF65-F5344CB8AC3E}">
        <p14:creationId xmlns:p14="http://schemas.microsoft.com/office/powerpoint/2010/main" val="2578313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Stored-Program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processor includes a small number of registers </a:t>
            </a:r>
          </a:p>
          <a:p>
            <a:pPr lvl="1"/>
            <a:r>
              <a:rPr lang="en-US" sz="2800" dirty="0"/>
              <a:t>With dedicated paths to ALU (arithmetic-logic unit)</a:t>
            </a:r>
          </a:p>
          <a:p>
            <a:r>
              <a:rPr lang="en-US" sz="3200" dirty="0"/>
              <a:t>In modern “RISC” processors since mid-1980s </a:t>
            </a:r>
          </a:p>
          <a:p>
            <a:r>
              <a:rPr lang="en-US" sz="3200" dirty="0"/>
              <a:t>All ALU instructions operate on registers </a:t>
            </a:r>
          </a:p>
          <a:p>
            <a:r>
              <a:rPr lang="en-US" sz="3200" dirty="0"/>
              <a:t>Only way to use memory is via:</a:t>
            </a:r>
          </a:p>
          <a:p>
            <a:pPr lvl="1"/>
            <a:r>
              <a:rPr lang="en-US" sz="2800" dirty="0"/>
              <a:t>Load </a:t>
            </a:r>
            <a:r>
              <a:rPr lang="en-US" sz="2800" dirty="0" err="1"/>
              <a:t>Ri</a:t>
            </a:r>
            <a:r>
              <a:rPr lang="en-US" sz="2800" dirty="0"/>
              <a:t>, x  // copy content of memory location x to </a:t>
            </a:r>
            <a:r>
              <a:rPr lang="en-US" sz="2800" dirty="0" err="1"/>
              <a:t>Ri</a:t>
            </a:r>
            <a:endParaRPr lang="en-US" sz="2800" dirty="0"/>
          </a:p>
          <a:p>
            <a:pPr lvl="1"/>
            <a:r>
              <a:rPr lang="en-US" sz="2800" dirty="0"/>
              <a:t>Store </a:t>
            </a:r>
            <a:r>
              <a:rPr lang="en-US" sz="2800" dirty="0" err="1"/>
              <a:t>Ri</a:t>
            </a:r>
            <a:r>
              <a:rPr lang="en-US" sz="2800" dirty="0"/>
              <a:t>, x // copy contents of </a:t>
            </a:r>
            <a:r>
              <a:rPr lang="en-US" sz="2800" dirty="0" err="1"/>
              <a:t>Ri</a:t>
            </a:r>
            <a:r>
              <a:rPr lang="en-US" sz="2800" dirty="0"/>
              <a:t> to memory location x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Before 1985, ALU instructions could include memory operands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704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Instructions are fetched from memory sequentially</a:t>
            </a:r>
          </a:p>
          <a:p>
            <a:r>
              <a:rPr lang="en-US" sz="3600" dirty="0"/>
              <a:t>Using addresses generated by the program counter (PC)</a:t>
            </a:r>
          </a:p>
          <a:p>
            <a:r>
              <a:rPr lang="en-US" sz="3600" dirty="0"/>
              <a:t>After every instruction, the PC is incremented to point to the next instruction stored in memory</a:t>
            </a:r>
          </a:p>
          <a:p>
            <a:r>
              <a:rPr lang="en-US" sz="3600" dirty="0"/>
              <a:t>Control instructions like branches and jumps can directly modify PC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92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7010403" y="1371603"/>
            <a:ext cx="1511039" cy="775079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</a:p>
          <a:p>
            <a:pPr algn="ctr">
              <a:buSzPct val="25000"/>
            </a:pPr>
            <a:r>
              <a:rPr lang="en" sz="16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file</a:t>
            </a:r>
          </a:p>
          <a:p>
            <a:pPr algn="ctr"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  B</a:t>
            </a:r>
          </a:p>
        </p:txBody>
      </p:sp>
      <p:sp>
        <p:nvSpPr>
          <p:cNvPr id="373" name="Shape 373"/>
          <p:cNvSpPr/>
          <p:nvPr/>
        </p:nvSpPr>
        <p:spPr>
          <a:xfrm>
            <a:off x="7010403" y="1398603"/>
            <a:ext cx="1523519" cy="761759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 sz="1351"/>
          </a:p>
        </p:txBody>
      </p:sp>
      <p:cxnSp>
        <p:nvCxnSpPr>
          <p:cNvPr id="374" name="Shape 374"/>
          <p:cNvCxnSpPr/>
          <p:nvPr/>
        </p:nvCxnSpPr>
        <p:spPr>
          <a:xfrm>
            <a:off x="6705600" y="2008080"/>
            <a:ext cx="3048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Shape 375"/>
          <p:cNvCxnSpPr/>
          <p:nvPr/>
        </p:nvCxnSpPr>
        <p:spPr>
          <a:xfrm>
            <a:off x="6705600" y="1550879"/>
            <a:ext cx="3048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" name="Shape 376"/>
          <p:cNvCxnSpPr/>
          <p:nvPr/>
        </p:nvCxnSpPr>
        <p:spPr>
          <a:xfrm>
            <a:off x="6705600" y="1779480"/>
            <a:ext cx="3048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7" name="Shape 377"/>
          <p:cNvSpPr/>
          <p:nvPr/>
        </p:nvSpPr>
        <p:spPr>
          <a:xfrm>
            <a:off x="6204962" y="1398600"/>
            <a:ext cx="568799" cy="74448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</a:t>
            </a:r>
          </a:p>
          <a:p>
            <a:pPr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</a:t>
            </a:r>
          </a:p>
          <a:p>
            <a:pPr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</a:p>
        </p:txBody>
      </p:sp>
      <p:cxnSp>
        <p:nvCxnSpPr>
          <p:cNvPr id="378" name="Shape 378"/>
          <p:cNvCxnSpPr/>
          <p:nvPr/>
        </p:nvCxnSpPr>
        <p:spPr>
          <a:xfrm rot="10800000">
            <a:off x="8534399" y="2008080"/>
            <a:ext cx="3048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9" name="Shape 379"/>
          <p:cNvSpPr/>
          <p:nvPr/>
        </p:nvSpPr>
        <p:spPr>
          <a:xfrm>
            <a:off x="8737443" y="1855800"/>
            <a:ext cx="522239" cy="27288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</a:t>
            </a:r>
          </a:p>
        </p:txBody>
      </p:sp>
      <p:sp>
        <p:nvSpPr>
          <p:cNvPr id="380" name="Shape 380"/>
          <p:cNvSpPr/>
          <p:nvPr/>
        </p:nvSpPr>
        <p:spPr>
          <a:xfrm>
            <a:off x="6986403" y="3836883"/>
            <a:ext cx="1436159" cy="835919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B</a:t>
            </a:r>
          </a:p>
          <a:p>
            <a:pPr algn="ctr">
              <a:buSzPct val="25000"/>
            </a:pPr>
            <a:r>
              <a:rPr lang="en" sz="16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</a:t>
            </a:r>
          </a:p>
          <a:p>
            <a:pPr algn="ctr"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</a:p>
        </p:txBody>
      </p:sp>
      <p:sp>
        <p:nvSpPr>
          <p:cNvPr id="381" name="Shape 381"/>
          <p:cNvSpPr/>
          <p:nvPr/>
        </p:nvSpPr>
        <p:spPr>
          <a:xfrm>
            <a:off x="6908640" y="3836880"/>
            <a:ext cx="1625280" cy="837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 sz="1351"/>
          </a:p>
        </p:txBody>
      </p:sp>
      <p:cxnSp>
        <p:nvCxnSpPr>
          <p:cNvPr id="382" name="Shape 382"/>
          <p:cNvCxnSpPr/>
          <p:nvPr/>
        </p:nvCxnSpPr>
        <p:spPr>
          <a:xfrm>
            <a:off x="6603840" y="3989160"/>
            <a:ext cx="3048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3" name="Shape 383"/>
          <p:cNvSpPr/>
          <p:nvPr/>
        </p:nvSpPr>
        <p:spPr>
          <a:xfrm>
            <a:off x="6217922" y="3836880"/>
            <a:ext cx="468959" cy="27288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6603840" y="4141439"/>
            <a:ext cx="3048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6603840" y="4294080"/>
            <a:ext cx="3048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Shape 386"/>
          <p:cNvCxnSpPr/>
          <p:nvPr/>
        </p:nvCxnSpPr>
        <p:spPr>
          <a:xfrm rot="10800000">
            <a:off x="6603840" y="4446360"/>
            <a:ext cx="3048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Shape 387"/>
          <p:cNvCxnSpPr/>
          <p:nvPr/>
        </p:nvCxnSpPr>
        <p:spPr>
          <a:xfrm rot="10800000">
            <a:off x="6603840" y="4598639"/>
            <a:ext cx="3048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Shape 388"/>
          <p:cNvSpPr/>
          <p:nvPr/>
        </p:nvSpPr>
        <p:spPr>
          <a:xfrm>
            <a:off x="6309119" y="4057560"/>
            <a:ext cx="387840" cy="70956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>
              <a:lnSpc>
                <a:spcPct val="80000"/>
              </a:lnSpc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</a:p>
          <a:p>
            <a:pPr>
              <a:lnSpc>
                <a:spcPct val="80000"/>
              </a:lnSpc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</a:p>
          <a:p>
            <a:pPr>
              <a:lnSpc>
                <a:spcPct val="80000"/>
              </a:lnSpc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pPr>
              <a:lnSpc>
                <a:spcPct val="80000"/>
              </a:lnSpc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</a:p>
        </p:txBody>
      </p:sp>
      <p:sp>
        <p:nvSpPr>
          <p:cNvPr id="389" name="Shape 389"/>
          <p:cNvSpPr/>
          <p:nvPr/>
        </p:nvSpPr>
        <p:spPr>
          <a:xfrm>
            <a:off x="7703519" y="2550188"/>
            <a:ext cx="812640" cy="470519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1       0</a:t>
            </a:r>
          </a:p>
          <a:p>
            <a:pPr algn="ctr">
              <a:buSzPct val="25000"/>
            </a:pPr>
            <a:r>
              <a:rPr lang="en" sz="1600" dirty="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Mux B</a:t>
            </a:r>
          </a:p>
        </p:txBody>
      </p:sp>
      <p:sp>
        <p:nvSpPr>
          <p:cNvPr id="390" name="Shape 390"/>
          <p:cNvSpPr/>
          <p:nvPr/>
        </p:nvSpPr>
        <p:spPr>
          <a:xfrm>
            <a:off x="7641122" y="2617919"/>
            <a:ext cx="892799" cy="45684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 sz="1351"/>
          </a:p>
        </p:txBody>
      </p:sp>
      <p:cxnSp>
        <p:nvCxnSpPr>
          <p:cNvPr id="391" name="Shape 391"/>
          <p:cNvCxnSpPr/>
          <p:nvPr/>
        </p:nvCxnSpPr>
        <p:spPr>
          <a:xfrm rot="10800000">
            <a:off x="8534399" y="2846159"/>
            <a:ext cx="3048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2" name="Shape 392"/>
          <p:cNvSpPr/>
          <p:nvPr/>
        </p:nvSpPr>
        <p:spPr>
          <a:xfrm>
            <a:off x="8736480" y="2693880"/>
            <a:ext cx="556320" cy="27288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MB</a:t>
            </a:r>
          </a:p>
        </p:txBody>
      </p:sp>
      <p:sp>
        <p:nvSpPr>
          <p:cNvPr id="393" name="Shape 393"/>
          <p:cNvSpPr/>
          <p:nvPr/>
        </p:nvSpPr>
        <p:spPr>
          <a:xfrm>
            <a:off x="7578722" y="5284800"/>
            <a:ext cx="822719" cy="48600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0      1</a:t>
            </a:r>
          </a:p>
          <a:p>
            <a:pPr algn="ctr">
              <a:buSzPct val="25000"/>
            </a:pPr>
            <a:r>
              <a:rPr lang="en" sz="16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Mux D</a:t>
            </a:r>
          </a:p>
        </p:txBody>
      </p:sp>
      <p:sp>
        <p:nvSpPr>
          <p:cNvPr id="394" name="Shape 394"/>
          <p:cNvSpPr/>
          <p:nvPr/>
        </p:nvSpPr>
        <p:spPr>
          <a:xfrm>
            <a:off x="7518243" y="5284800"/>
            <a:ext cx="913919" cy="48384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 sz="1351"/>
          </a:p>
        </p:txBody>
      </p:sp>
      <p:cxnSp>
        <p:nvCxnSpPr>
          <p:cNvPr id="395" name="Shape 395"/>
          <p:cNvCxnSpPr/>
          <p:nvPr/>
        </p:nvCxnSpPr>
        <p:spPr>
          <a:xfrm rot="10800000">
            <a:off x="8432640" y="5513039"/>
            <a:ext cx="3048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" name="Shape 396"/>
          <p:cNvSpPr/>
          <p:nvPr/>
        </p:nvSpPr>
        <p:spPr>
          <a:xfrm>
            <a:off x="8637122" y="5361119"/>
            <a:ext cx="568799" cy="27288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</a:t>
            </a:r>
          </a:p>
        </p:txBody>
      </p:sp>
      <p:sp>
        <p:nvSpPr>
          <p:cNvPr id="397" name="Shape 397"/>
          <p:cNvSpPr/>
          <p:nvPr/>
        </p:nvSpPr>
        <p:spPr>
          <a:xfrm>
            <a:off x="9580800" y="3809883"/>
            <a:ext cx="1686720" cy="821159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ADRS	DATA</a:t>
            </a:r>
          </a:p>
          <a:p>
            <a:pPr algn="ctr">
              <a:buSzPct val="25000"/>
            </a:pPr>
            <a:r>
              <a:rPr lang="en" sz="16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RAM</a:t>
            </a:r>
          </a:p>
          <a:p>
            <a:pPr algn="ctr"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</a:p>
        </p:txBody>
      </p:sp>
      <p:sp>
        <p:nvSpPr>
          <p:cNvPr id="398" name="Shape 398"/>
          <p:cNvSpPr/>
          <p:nvPr/>
        </p:nvSpPr>
        <p:spPr>
          <a:xfrm>
            <a:off x="9550563" y="3809880"/>
            <a:ext cx="1726559" cy="837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 sz="1351"/>
          </a:p>
        </p:txBody>
      </p:sp>
      <p:cxnSp>
        <p:nvCxnSpPr>
          <p:cNvPr id="399" name="Shape 399"/>
          <p:cNvCxnSpPr/>
          <p:nvPr/>
        </p:nvCxnSpPr>
        <p:spPr>
          <a:xfrm>
            <a:off x="9245280" y="4190760"/>
            <a:ext cx="3048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0" name="Shape 400"/>
          <p:cNvSpPr/>
          <p:nvPr/>
        </p:nvSpPr>
        <p:spPr>
          <a:xfrm>
            <a:off x="8647683" y="4038480"/>
            <a:ext cx="613439" cy="27288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MW</a:t>
            </a:r>
          </a:p>
        </p:txBody>
      </p:sp>
      <p:cxnSp>
        <p:nvCxnSpPr>
          <p:cNvPr id="401" name="Shape 401"/>
          <p:cNvCxnSpPr/>
          <p:nvPr/>
        </p:nvCxnSpPr>
        <p:spPr>
          <a:xfrm>
            <a:off x="7721280" y="4674960"/>
            <a:ext cx="0" cy="60948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Shape 402"/>
          <p:cNvCxnSpPr/>
          <p:nvPr/>
        </p:nvCxnSpPr>
        <p:spPr>
          <a:xfrm>
            <a:off x="10464480" y="4647960"/>
            <a:ext cx="0" cy="30492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 rot="10800000">
            <a:off x="8229603" y="4952880"/>
            <a:ext cx="2234879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>
            <a:off x="8229600" y="4952883"/>
            <a:ext cx="0" cy="33155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Shape 405"/>
          <p:cNvCxnSpPr/>
          <p:nvPr/>
        </p:nvCxnSpPr>
        <p:spPr>
          <a:xfrm>
            <a:off x="8330880" y="2160362"/>
            <a:ext cx="0" cy="45719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8127840" y="3074759"/>
            <a:ext cx="0" cy="76212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>
            <a:off x="8127839" y="3504960"/>
            <a:ext cx="27432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Shape 408"/>
          <p:cNvCxnSpPr/>
          <p:nvPr/>
        </p:nvCxnSpPr>
        <p:spPr>
          <a:xfrm>
            <a:off x="10871039" y="3504960"/>
            <a:ext cx="0" cy="30492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>
            <a:off x="7213440" y="2160362"/>
            <a:ext cx="0" cy="167651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7213439" y="3352680"/>
            <a:ext cx="27432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>
            <a:off x="9956639" y="3352683"/>
            <a:ext cx="0" cy="45719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Shape 412"/>
          <p:cNvCxnSpPr/>
          <p:nvPr/>
        </p:nvCxnSpPr>
        <p:spPr>
          <a:xfrm>
            <a:off x="7823040" y="2465280"/>
            <a:ext cx="0" cy="15228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Shape 413"/>
          <p:cNvCxnSpPr/>
          <p:nvPr/>
        </p:nvCxnSpPr>
        <p:spPr>
          <a:xfrm rot="10800000">
            <a:off x="6705603" y="2465280"/>
            <a:ext cx="1117439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Shape 414"/>
          <p:cNvSpPr/>
          <p:nvPr/>
        </p:nvSpPr>
        <p:spPr>
          <a:xfrm>
            <a:off x="5760000" y="2313000"/>
            <a:ext cx="918240" cy="27288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</a:t>
            </a:r>
          </a:p>
        </p:txBody>
      </p:sp>
      <p:sp>
        <p:nvSpPr>
          <p:cNvPr id="415" name="Shape 415"/>
          <p:cNvSpPr/>
          <p:nvPr/>
        </p:nvSpPr>
        <p:spPr>
          <a:xfrm>
            <a:off x="7163043" y="3327483"/>
            <a:ext cx="101279" cy="75959"/>
          </a:xfrm>
          <a:prstGeom prst="ellipse">
            <a:avLst/>
          </a:prstGeom>
          <a:solidFill>
            <a:srgbClr val="000000"/>
          </a:solidFill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 sz="1351"/>
          </a:p>
        </p:txBody>
      </p:sp>
      <p:sp>
        <p:nvSpPr>
          <p:cNvPr id="416" name="Shape 416"/>
          <p:cNvSpPr/>
          <p:nvPr/>
        </p:nvSpPr>
        <p:spPr>
          <a:xfrm>
            <a:off x="8077443" y="3481563"/>
            <a:ext cx="101279" cy="75959"/>
          </a:xfrm>
          <a:prstGeom prst="ellipse">
            <a:avLst/>
          </a:prstGeom>
          <a:solidFill>
            <a:srgbClr val="000000"/>
          </a:solidFill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 sz="1351"/>
          </a:p>
        </p:txBody>
      </p:sp>
      <p:cxnSp>
        <p:nvCxnSpPr>
          <p:cNvPr id="417" name="Shape 417"/>
          <p:cNvCxnSpPr/>
          <p:nvPr/>
        </p:nvCxnSpPr>
        <p:spPr>
          <a:xfrm rot="10800000">
            <a:off x="2438399" y="1676159"/>
            <a:ext cx="15240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Shape 418"/>
          <p:cNvCxnSpPr/>
          <p:nvPr/>
        </p:nvCxnSpPr>
        <p:spPr>
          <a:xfrm rot="10800000">
            <a:off x="1828800" y="2438283"/>
            <a:ext cx="0" cy="167651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" name="Shape 419"/>
          <p:cNvCxnSpPr/>
          <p:nvPr/>
        </p:nvCxnSpPr>
        <p:spPr>
          <a:xfrm>
            <a:off x="1828803" y="4114800"/>
            <a:ext cx="507839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Shape 420"/>
          <p:cNvCxnSpPr/>
          <p:nvPr/>
        </p:nvCxnSpPr>
        <p:spPr>
          <a:xfrm>
            <a:off x="3962400" y="3429003"/>
            <a:ext cx="0" cy="38087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1" name="Shape 421"/>
          <p:cNvSpPr/>
          <p:nvPr/>
        </p:nvSpPr>
        <p:spPr>
          <a:xfrm>
            <a:off x="3251040" y="2487600"/>
            <a:ext cx="1421762" cy="91188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ADRS</a:t>
            </a:r>
          </a:p>
          <a:p>
            <a:pPr algn="ctr">
              <a:buSzPct val="25000"/>
            </a:pPr>
            <a:r>
              <a:rPr lang="en" sz="1600" dirty="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</a:t>
            </a:r>
          </a:p>
          <a:p>
            <a:pPr algn="ctr">
              <a:buSzPct val="25000"/>
            </a:pPr>
            <a:r>
              <a:rPr lang="en" sz="1600" dirty="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</a:t>
            </a:r>
          </a:p>
          <a:p>
            <a:pPr algn="ctr">
              <a:buSzPct val="25000"/>
            </a:pPr>
            <a:endParaRPr lang="en" sz="1600" dirty="0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3251043" y="2438280"/>
            <a:ext cx="1421759" cy="99036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 sz="1351"/>
          </a:p>
        </p:txBody>
      </p:sp>
      <p:sp>
        <p:nvSpPr>
          <p:cNvPr id="423" name="Shape 423"/>
          <p:cNvSpPr/>
          <p:nvPr/>
        </p:nvSpPr>
        <p:spPr>
          <a:xfrm>
            <a:off x="3705120" y="1846440"/>
            <a:ext cx="489600" cy="27288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16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</a:p>
        </p:txBody>
      </p:sp>
      <p:sp>
        <p:nvSpPr>
          <p:cNvPr id="424" name="Shape 424"/>
          <p:cNvSpPr/>
          <p:nvPr/>
        </p:nvSpPr>
        <p:spPr>
          <a:xfrm>
            <a:off x="3251043" y="1828800"/>
            <a:ext cx="1421759" cy="30456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 sz="1351"/>
          </a:p>
        </p:txBody>
      </p:sp>
      <p:cxnSp>
        <p:nvCxnSpPr>
          <p:cNvPr id="425" name="Shape 425"/>
          <p:cNvCxnSpPr/>
          <p:nvPr/>
        </p:nvCxnSpPr>
        <p:spPr>
          <a:xfrm>
            <a:off x="2438400" y="1981080"/>
            <a:ext cx="81264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" name="Shape 426"/>
          <p:cNvCxnSpPr/>
          <p:nvPr/>
        </p:nvCxnSpPr>
        <p:spPr>
          <a:xfrm>
            <a:off x="3962400" y="2133359"/>
            <a:ext cx="0" cy="30492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Shape 427"/>
          <p:cNvCxnSpPr/>
          <p:nvPr/>
        </p:nvCxnSpPr>
        <p:spPr>
          <a:xfrm>
            <a:off x="3962400" y="1676162"/>
            <a:ext cx="0" cy="15263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8" name="Shape 428"/>
          <p:cNvSpPr/>
          <p:nvPr/>
        </p:nvSpPr>
        <p:spPr>
          <a:xfrm>
            <a:off x="2438403" y="3962519"/>
            <a:ext cx="3047519" cy="27288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16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Decoder</a:t>
            </a:r>
          </a:p>
        </p:txBody>
      </p:sp>
      <p:sp>
        <p:nvSpPr>
          <p:cNvPr id="429" name="Shape 429"/>
          <p:cNvSpPr/>
          <p:nvPr/>
        </p:nvSpPr>
        <p:spPr>
          <a:xfrm>
            <a:off x="2336640" y="3809883"/>
            <a:ext cx="3250560" cy="53315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 sz="1351"/>
          </a:p>
        </p:txBody>
      </p:sp>
      <p:cxnSp>
        <p:nvCxnSpPr>
          <p:cNvPr id="430" name="Shape 430"/>
          <p:cNvCxnSpPr/>
          <p:nvPr/>
        </p:nvCxnSpPr>
        <p:spPr>
          <a:xfrm>
            <a:off x="2539679" y="4343403"/>
            <a:ext cx="0" cy="38087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Shape 431"/>
          <p:cNvCxnSpPr/>
          <p:nvPr/>
        </p:nvCxnSpPr>
        <p:spPr>
          <a:xfrm>
            <a:off x="2946240" y="4343403"/>
            <a:ext cx="0" cy="38087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" name="Shape 432"/>
          <p:cNvCxnSpPr/>
          <p:nvPr/>
        </p:nvCxnSpPr>
        <p:spPr>
          <a:xfrm>
            <a:off x="3352800" y="4343403"/>
            <a:ext cx="0" cy="38087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" name="Shape 433"/>
          <p:cNvCxnSpPr/>
          <p:nvPr/>
        </p:nvCxnSpPr>
        <p:spPr>
          <a:xfrm>
            <a:off x="3758879" y="4343403"/>
            <a:ext cx="0" cy="380879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" name="Shape 434"/>
          <p:cNvCxnSpPr/>
          <p:nvPr/>
        </p:nvCxnSpPr>
        <p:spPr>
          <a:xfrm>
            <a:off x="4572000" y="4343403"/>
            <a:ext cx="0" cy="380879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" name="Shape 435"/>
          <p:cNvCxnSpPr/>
          <p:nvPr/>
        </p:nvCxnSpPr>
        <p:spPr>
          <a:xfrm>
            <a:off x="4978080" y="4343403"/>
            <a:ext cx="0" cy="380879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" name="Shape 436"/>
          <p:cNvCxnSpPr/>
          <p:nvPr/>
        </p:nvCxnSpPr>
        <p:spPr>
          <a:xfrm>
            <a:off x="5384640" y="4343403"/>
            <a:ext cx="0" cy="380879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" name="Shape 437"/>
          <p:cNvCxnSpPr/>
          <p:nvPr/>
        </p:nvCxnSpPr>
        <p:spPr>
          <a:xfrm>
            <a:off x="4165440" y="4343403"/>
            <a:ext cx="0" cy="38087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8" name="Shape 438"/>
          <p:cNvSpPr/>
          <p:nvPr/>
        </p:nvSpPr>
        <p:spPr>
          <a:xfrm>
            <a:off x="2246879" y="4724280"/>
            <a:ext cx="3432960" cy="27288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	AA	BA	MB	FS	MD	WR	MW</a:t>
            </a:r>
          </a:p>
        </p:txBody>
      </p:sp>
      <p:sp>
        <p:nvSpPr>
          <p:cNvPr id="439" name="Shape 439"/>
          <p:cNvSpPr/>
          <p:nvPr/>
        </p:nvSpPr>
        <p:spPr>
          <a:xfrm>
            <a:off x="1356003" y="1523882"/>
            <a:ext cx="863039" cy="881639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/>
            <a:endParaRPr sz="2400"/>
          </a:p>
          <a:p>
            <a:pPr algn="ctr">
              <a:buSzPct val="25000"/>
            </a:pPr>
            <a:r>
              <a:rPr lang="en" sz="16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</a:t>
            </a:r>
          </a:p>
          <a:p>
            <a:pPr algn="ctr">
              <a:buSzPct val="25000"/>
            </a:pPr>
            <a:r>
              <a:rPr lang="en" sz="16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</a:p>
          <a:p>
            <a:pPr algn="ctr"/>
            <a:endParaRPr sz="2400"/>
          </a:p>
        </p:txBody>
      </p:sp>
      <p:sp>
        <p:nvSpPr>
          <p:cNvPr id="440" name="Shape 440"/>
          <p:cNvSpPr/>
          <p:nvPr/>
        </p:nvSpPr>
        <p:spPr>
          <a:xfrm>
            <a:off x="1117442" y="1523882"/>
            <a:ext cx="1320479" cy="91403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 sz="1351"/>
          </a:p>
        </p:txBody>
      </p:sp>
      <p:cxnSp>
        <p:nvCxnSpPr>
          <p:cNvPr id="441" name="Shape 441"/>
          <p:cNvCxnSpPr/>
          <p:nvPr/>
        </p:nvCxnSpPr>
        <p:spPr>
          <a:xfrm rot="10800000">
            <a:off x="812639" y="1760400"/>
            <a:ext cx="3048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rot="10800000">
            <a:off x="812639" y="1912680"/>
            <a:ext cx="3048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3" name="Shape 443"/>
          <p:cNvCxnSpPr/>
          <p:nvPr/>
        </p:nvCxnSpPr>
        <p:spPr>
          <a:xfrm rot="10800000">
            <a:off x="812639" y="2065319"/>
            <a:ext cx="3048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4" name="Shape 444"/>
          <p:cNvCxnSpPr/>
          <p:nvPr/>
        </p:nvCxnSpPr>
        <p:spPr>
          <a:xfrm rot="10800000">
            <a:off x="812639" y="2217600"/>
            <a:ext cx="3048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45" name="Shape 445"/>
          <p:cNvSpPr/>
          <p:nvPr/>
        </p:nvSpPr>
        <p:spPr>
          <a:xfrm>
            <a:off x="517919" y="1676519"/>
            <a:ext cx="387840" cy="70956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>
              <a:lnSpc>
                <a:spcPct val="80000"/>
              </a:lnSpc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</a:p>
          <a:p>
            <a:pPr>
              <a:lnSpc>
                <a:spcPct val="80000"/>
              </a:lnSpc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</a:p>
          <a:p>
            <a:pPr>
              <a:lnSpc>
                <a:spcPct val="80000"/>
              </a:lnSpc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pPr>
              <a:lnSpc>
                <a:spcPct val="80000"/>
              </a:lnSpc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</a:p>
        </p:txBody>
      </p:sp>
      <p:cxnSp>
        <p:nvCxnSpPr>
          <p:cNvPr id="446" name="Shape 446"/>
          <p:cNvCxnSpPr/>
          <p:nvPr/>
        </p:nvCxnSpPr>
        <p:spPr>
          <a:xfrm rot="10800000">
            <a:off x="2438399" y="2286000"/>
            <a:ext cx="15240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7" name="Shape 447"/>
          <p:cNvSpPr/>
          <p:nvPr/>
        </p:nvSpPr>
        <p:spPr>
          <a:xfrm>
            <a:off x="2320800" y="914403"/>
            <a:ext cx="1619040" cy="333719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>
              <a:buSzPct val="25000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Unit</a:t>
            </a:r>
          </a:p>
        </p:txBody>
      </p:sp>
      <p:sp>
        <p:nvSpPr>
          <p:cNvPr id="448" name="Shape 448"/>
          <p:cNvSpPr/>
          <p:nvPr/>
        </p:nvSpPr>
        <p:spPr>
          <a:xfrm>
            <a:off x="7819203" y="914403"/>
            <a:ext cx="1218719" cy="333719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>
              <a:buSzPct val="25000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Datapath</a:t>
            </a:r>
          </a:p>
        </p:txBody>
      </p:sp>
      <p:sp>
        <p:nvSpPr>
          <p:cNvPr id="449" name="Shape 449"/>
          <p:cNvSpPr/>
          <p:nvPr/>
        </p:nvSpPr>
        <p:spPr>
          <a:xfrm>
            <a:off x="6096003" y="1752480"/>
            <a:ext cx="710879" cy="228240"/>
          </a:xfrm>
          <a:prstGeom prst="ellipse">
            <a:avLst/>
          </a:prstGeom>
          <a:noFill/>
          <a:ln w="25550" cap="flat" cmpd="sng">
            <a:solidFill>
              <a:srgbClr val="7598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 sz="1351"/>
          </a:p>
        </p:txBody>
      </p:sp>
      <p:sp>
        <p:nvSpPr>
          <p:cNvPr id="450" name="Shape 450"/>
          <p:cNvSpPr/>
          <p:nvPr/>
        </p:nvSpPr>
        <p:spPr>
          <a:xfrm>
            <a:off x="6096003" y="1981080"/>
            <a:ext cx="710879" cy="228240"/>
          </a:xfrm>
          <a:prstGeom prst="ellipse">
            <a:avLst/>
          </a:prstGeom>
          <a:noFill/>
          <a:ln w="25550" cap="flat" cmpd="sng">
            <a:solidFill>
              <a:srgbClr val="7598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 sz="1351"/>
          </a:p>
        </p:txBody>
      </p:sp>
      <p:sp>
        <p:nvSpPr>
          <p:cNvPr id="451" name="Shape 451"/>
          <p:cNvSpPr/>
          <p:nvPr/>
        </p:nvSpPr>
        <p:spPr>
          <a:xfrm>
            <a:off x="8636162" y="1981080"/>
            <a:ext cx="710879" cy="228240"/>
          </a:xfrm>
          <a:prstGeom prst="ellipse">
            <a:avLst/>
          </a:prstGeom>
          <a:noFill/>
          <a:ln w="25550" cap="flat" cmpd="sng">
            <a:solidFill>
              <a:srgbClr val="7598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 sz="1351"/>
          </a:p>
        </p:txBody>
      </p:sp>
      <p:sp>
        <p:nvSpPr>
          <p:cNvPr id="452" name="Shape 452"/>
          <p:cNvSpPr/>
          <p:nvPr/>
        </p:nvSpPr>
        <p:spPr>
          <a:xfrm>
            <a:off x="2133603" y="4648322"/>
            <a:ext cx="1421759" cy="380519"/>
          </a:xfrm>
          <a:prstGeom prst="ellipse">
            <a:avLst/>
          </a:prstGeom>
          <a:noFill/>
          <a:ln w="25550" cap="flat" cmpd="sng">
            <a:solidFill>
              <a:srgbClr val="7598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 sz="1351"/>
          </a:p>
        </p:txBody>
      </p:sp>
      <p:sp>
        <p:nvSpPr>
          <p:cNvPr id="453" name="Shape 453"/>
          <p:cNvSpPr/>
          <p:nvPr/>
        </p:nvSpPr>
        <p:spPr>
          <a:xfrm>
            <a:off x="4673759" y="4724280"/>
            <a:ext cx="609120" cy="228240"/>
          </a:xfrm>
          <a:prstGeom prst="ellipse">
            <a:avLst/>
          </a:prstGeom>
          <a:noFill/>
          <a:ln w="25550" cap="flat" cmpd="sng">
            <a:solidFill>
              <a:srgbClr val="7598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 sz="1351"/>
          </a:p>
        </p:txBody>
      </p:sp>
      <p:sp>
        <p:nvSpPr>
          <p:cNvPr id="454" name="Shape 454"/>
          <p:cNvSpPr/>
          <p:nvPr/>
        </p:nvSpPr>
        <p:spPr>
          <a:xfrm>
            <a:off x="6096003" y="1447920"/>
            <a:ext cx="710879" cy="228240"/>
          </a:xfrm>
          <a:prstGeom prst="ellipse">
            <a:avLst/>
          </a:prstGeom>
          <a:noFill/>
          <a:ln w="25550" cap="flat" cmpd="sng">
            <a:solidFill>
              <a:srgbClr val="7598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 sz="135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Datapath</a:t>
            </a:r>
            <a:r>
              <a:rPr lang="en-US" dirty="0"/>
              <a:t> - Schematic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903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 to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What are the possible obstacles to speed in this design?</a:t>
            </a:r>
          </a:p>
          <a:p>
            <a:pPr lvl="1"/>
            <a:r>
              <a:rPr lang="en-US" sz="3200" dirty="0"/>
              <a:t>Long chain of gate delays</a:t>
            </a:r>
          </a:p>
          <a:p>
            <a:pPr lvl="1"/>
            <a:r>
              <a:rPr lang="en-US" sz="3200" dirty="0"/>
              <a:t>“Floating point” computations</a:t>
            </a:r>
          </a:p>
          <a:p>
            <a:pPr lvl="1"/>
            <a:r>
              <a:rPr lang="en-US" sz="3200" dirty="0"/>
              <a:t>Slow.. I mean really S…l…o…w memory!!</a:t>
            </a:r>
          </a:p>
          <a:p>
            <a:pPr lvl="1"/>
            <a:r>
              <a:rPr lang="en-US" sz="3200" dirty="0"/>
              <a:t>Virtual memory and paging</a:t>
            </a:r>
          </a:p>
          <a:p>
            <a:r>
              <a:rPr lang="en-US" sz="3600" dirty="0"/>
              <a:t>The theme for this module:</a:t>
            </a:r>
          </a:p>
          <a:p>
            <a:pPr lvl="1"/>
            <a:r>
              <a:rPr lang="en-US" sz="3200" dirty="0"/>
              <a:t>Overcoming these obstacles can lead to significant increase in complexity, and can make performance difficult to predict and control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683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S-DS_PPT_template_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6265</TotalTime>
  <Words>445</Words>
  <Application>Microsoft Macintosh PowerPoint</Application>
  <PresentationFormat>Widescreen</PresentationFormat>
  <Paragraphs>99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Lato Medium</vt:lpstr>
      <vt:lpstr>Times New Roman</vt:lpstr>
      <vt:lpstr>MCS-DS_PPT_template_master</vt:lpstr>
      <vt:lpstr>Performance via Complexity </vt:lpstr>
      <vt:lpstr>Outline</vt:lpstr>
      <vt:lpstr>Need for Architectural Innovation</vt:lpstr>
      <vt:lpstr>Components of a Stored-Program computer</vt:lpstr>
      <vt:lpstr>The Stored-Program Architecture</vt:lpstr>
      <vt:lpstr>Control Flow</vt:lpstr>
      <vt:lpstr>Datapath - Schematic</vt:lpstr>
      <vt:lpstr>Obstacles to Speed</vt:lpstr>
    </vt:vector>
  </TitlesOfParts>
  <Company>UIUC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</dc:creator>
  <cp:lastModifiedBy>Microsoft Office User</cp:lastModifiedBy>
  <cp:revision>33</cp:revision>
  <dcterms:created xsi:type="dcterms:W3CDTF">2017-05-11T14:02:37Z</dcterms:created>
  <dcterms:modified xsi:type="dcterms:W3CDTF">2018-03-29T22:20:26Z</dcterms:modified>
</cp:coreProperties>
</file>