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6" r:id="rId3"/>
    <p:sldId id="269" r:id="rId4"/>
    <p:sldId id="270" r:id="rId5"/>
    <p:sldId id="271" r:id="rId6"/>
    <p:sldId id="272" r:id="rId7"/>
    <p:sldId id="277" r:id="rId8"/>
    <p:sldId id="278" r:id="rId9"/>
    <p:sldId id="279" r:id="rId10"/>
    <p:sldId id="273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5F5F5"/>
    <a:srgbClr val="FFFBEB"/>
    <a:srgbClr val="FFFFFF"/>
    <a:srgbClr val="F9F9F9"/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/>
    <p:restoredTop sz="94708"/>
  </p:normalViewPr>
  <p:slideViewPr>
    <p:cSldViewPr snapToGrid="0" snapToObjects="1">
      <p:cViewPr varScale="1">
        <p:scale>
          <a:sx n="74" d="100"/>
          <a:sy n="74" d="100"/>
        </p:scale>
        <p:origin x="18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e C" userId="18363fe8c2bc5cc3" providerId="LiveId" clId="{2906A7E7-D86E-4963-BB2F-E3AC991512AC}"/>
    <pc:docChg chg="custSel addSld delSld modSld">
      <pc:chgData name="Jamie C" userId="18363fe8c2bc5cc3" providerId="LiveId" clId="{2906A7E7-D86E-4963-BB2F-E3AC991512AC}" dt="2018-03-07T20:23:34.893" v="423" actId="20577"/>
      <pc:docMkLst>
        <pc:docMk/>
      </pc:docMkLst>
      <pc:sldChg chg="modSp">
        <pc:chgData name="Jamie C" userId="18363fe8c2bc5cc3" providerId="LiveId" clId="{2906A7E7-D86E-4963-BB2F-E3AC991512AC}" dt="2018-03-07T19:29:43.542" v="24" actId="20577"/>
        <pc:sldMkLst>
          <pc:docMk/>
          <pc:sldMk cId="942977806" sldId="269"/>
        </pc:sldMkLst>
        <pc:spChg chg="mod">
          <ac:chgData name="Jamie C" userId="18363fe8c2bc5cc3" providerId="LiveId" clId="{2906A7E7-D86E-4963-BB2F-E3AC991512AC}" dt="2018-03-07T19:28:36.138" v="5" actId="20577"/>
          <ac:spMkLst>
            <pc:docMk/>
            <pc:sldMk cId="942977806" sldId="269"/>
            <ac:spMk id="2" creationId="{00000000-0000-0000-0000-000000000000}"/>
          </ac:spMkLst>
        </pc:spChg>
        <pc:spChg chg="mod">
          <ac:chgData name="Jamie C" userId="18363fe8c2bc5cc3" providerId="LiveId" clId="{2906A7E7-D86E-4963-BB2F-E3AC991512AC}" dt="2018-03-07T19:29:43.542" v="24" actId="20577"/>
          <ac:spMkLst>
            <pc:docMk/>
            <pc:sldMk cId="942977806" sldId="269"/>
            <ac:spMk id="3" creationId="{00000000-0000-0000-0000-000000000000}"/>
          </ac:spMkLst>
        </pc:spChg>
      </pc:sldChg>
      <pc:sldChg chg="modSp">
        <pc:chgData name="Jamie C" userId="18363fe8c2bc5cc3" providerId="LiveId" clId="{2906A7E7-D86E-4963-BB2F-E3AC991512AC}" dt="2018-03-07T19:30:20.167" v="26" actId="6549"/>
        <pc:sldMkLst>
          <pc:docMk/>
          <pc:sldMk cId="1257025760" sldId="270"/>
        </pc:sldMkLst>
        <pc:spChg chg="mod">
          <ac:chgData name="Jamie C" userId="18363fe8c2bc5cc3" providerId="LiveId" clId="{2906A7E7-D86E-4963-BB2F-E3AC991512AC}" dt="2018-03-07T19:30:20.167" v="26" actId="6549"/>
          <ac:spMkLst>
            <pc:docMk/>
            <pc:sldMk cId="1257025760" sldId="270"/>
            <ac:spMk id="2" creationId="{00000000-0000-0000-0000-000000000000}"/>
          </ac:spMkLst>
        </pc:spChg>
      </pc:sldChg>
      <pc:sldChg chg="modSp">
        <pc:chgData name="Jamie C" userId="18363fe8c2bc5cc3" providerId="LiveId" clId="{2906A7E7-D86E-4963-BB2F-E3AC991512AC}" dt="2018-03-07T19:31:29.036" v="33" actId="20577"/>
        <pc:sldMkLst>
          <pc:docMk/>
          <pc:sldMk cId="1921862678" sldId="271"/>
        </pc:sldMkLst>
        <pc:spChg chg="mod">
          <ac:chgData name="Jamie C" userId="18363fe8c2bc5cc3" providerId="LiveId" clId="{2906A7E7-D86E-4963-BB2F-E3AC991512AC}" dt="2018-03-07T19:30:54.298" v="28" actId="20577"/>
          <ac:spMkLst>
            <pc:docMk/>
            <pc:sldMk cId="1921862678" sldId="271"/>
            <ac:spMk id="2" creationId="{00000000-0000-0000-0000-000000000000}"/>
          </ac:spMkLst>
        </pc:spChg>
        <pc:spChg chg="mod">
          <ac:chgData name="Jamie C" userId="18363fe8c2bc5cc3" providerId="LiveId" clId="{2906A7E7-D86E-4963-BB2F-E3AC991512AC}" dt="2018-03-07T19:31:29.036" v="33" actId="20577"/>
          <ac:spMkLst>
            <pc:docMk/>
            <pc:sldMk cId="1921862678" sldId="271"/>
            <ac:spMk id="3" creationId="{00000000-0000-0000-0000-000000000000}"/>
          </ac:spMkLst>
        </pc:spChg>
      </pc:sldChg>
      <pc:sldChg chg="modSp">
        <pc:chgData name="Jamie C" userId="18363fe8c2bc5cc3" providerId="LiveId" clId="{2906A7E7-D86E-4963-BB2F-E3AC991512AC}" dt="2018-03-07T19:32:21.816" v="39" actId="20577"/>
        <pc:sldMkLst>
          <pc:docMk/>
          <pc:sldMk cId="339002648" sldId="272"/>
        </pc:sldMkLst>
        <pc:spChg chg="mod">
          <ac:chgData name="Jamie C" userId="18363fe8c2bc5cc3" providerId="LiveId" clId="{2906A7E7-D86E-4963-BB2F-E3AC991512AC}" dt="2018-03-07T19:32:21.816" v="39" actId="20577"/>
          <ac:spMkLst>
            <pc:docMk/>
            <pc:sldMk cId="339002648" sldId="272"/>
            <ac:spMk id="3" creationId="{00000000-0000-0000-0000-000000000000}"/>
          </ac:spMkLst>
        </pc:spChg>
      </pc:sldChg>
      <pc:sldChg chg="modSp">
        <pc:chgData name="Jamie C" userId="18363fe8c2bc5cc3" providerId="LiveId" clId="{2906A7E7-D86E-4963-BB2F-E3AC991512AC}" dt="2018-03-07T20:23:34.893" v="423" actId="20577"/>
        <pc:sldMkLst>
          <pc:docMk/>
          <pc:sldMk cId="1016962293" sldId="273"/>
        </pc:sldMkLst>
        <pc:spChg chg="mod">
          <ac:chgData name="Jamie C" userId="18363fe8c2bc5cc3" providerId="LiveId" clId="{2906A7E7-D86E-4963-BB2F-E3AC991512AC}" dt="2018-03-07T20:23:34.893" v="423" actId="20577"/>
          <ac:spMkLst>
            <pc:docMk/>
            <pc:sldMk cId="1016962293" sldId="273"/>
            <ac:spMk id="3" creationId="{00000000-0000-0000-0000-000000000000}"/>
          </ac:spMkLst>
        </pc:spChg>
      </pc:sldChg>
      <pc:sldChg chg="modSp">
        <pc:chgData name="Jamie C" userId="18363fe8c2bc5cc3" providerId="LiveId" clId="{2906A7E7-D86E-4963-BB2F-E3AC991512AC}" dt="2018-03-07T19:28:11.835" v="4" actId="20577"/>
        <pc:sldMkLst>
          <pc:docMk/>
          <pc:sldMk cId="1053564452" sldId="276"/>
        </pc:sldMkLst>
        <pc:spChg chg="mod">
          <ac:chgData name="Jamie C" userId="18363fe8c2bc5cc3" providerId="LiveId" clId="{2906A7E7-D86E-4963-BB2F-E3AC991512AC}" dt="2018-03-07T19:28:11.835" v="4" actId="20577"/>
          <ac:spMkLst>
            <pc:docMk/>
            <pc:sldMk cId="1053564452" sldId="276"/>
            <ac:spMk id="3" creationId="{00000000-0000-0000-0000-000000000000}"/>
          </ac:spMkLst>
        </pc:spChg>
      </pc:sldChg>
      <pc:sldChg chg="addSp delSp modSp">
        <pc:chgData name="Jamie C" userId="18363fe8c2bc5cc3" providerId="LiveId" clId="{2906A7E7-D86E-4963-BB2F-E3AC991512AC}" dt="2018-03-07T19:46:24.217" v="421" actId="1076"/>
        <pc:sldMkLst>
          <pc:docMk/>
          <pc:sldMk cId="1306343470" sldId="277"/>
        </pc:sldMkLst>
        <pc:spChg chg="mod">
          <ac:chgData name="Jamie C" userId="18363fe8c2bc5cc3" providerId="LiveId" clId="{2906A7E7-D86E-4963-BB2F-E3AC991512AC}" dt="2018-03-07T19:32:37.965" v="45" actId="20577"/>
          <ac:spMkLst>
            <pc:docMk/>
            <pc:sldMk cId="1306343470" sldId="277"/>
            <ac:spMk id="2" creationId="{08A12D30-0774-EF45-928C-1724AC75C089}"/>
          </ac:spMkLst>
        </pc:spChg>
        <pc:spChg chg="mod">
          <ac:chgData name="Jamie C" userId="18363fe8c2bc5cc3" providerId="LiveId" clId="{2906A7E7-D86E-4963-BB2F-E3AC991512AC}" dt="2018-03-07T19:33:38.364" v="60" actId="5793"/>
          <ac:spMkLst>
            <pc:docMk/>
            <pc:sldMk cId="1306343470" sldId="277"/>
            <ac:spMk id="3" creationId="{588C10C7-27AA-6246-944D-0B4E3601F82C}"/>
          </ac:spMkLst>
        </pc:spChg>
        <pc:spChg chg="del mod">
          <ac:chgData name="Jamie C" userId="18363fe8c2bc5cc3" providerId="LiveId" clId="{2906A7E7-D86E-4963-BB2F-E3AC991512AC}" dt="2018-03-07T19:45:43.524" v="415" actId="478"/>
          <ac:spMkLst>
            <pc:docMk/>
            <pc:sldMk cId="1306343470" sldId="277"/>
            <ac:spMk id="7" creationId="{4422B122-2C56-1B41-8D27-43D4285D9588}"/>
          </ac:spMkLst>
        </pc:spChg>
        <pc:spChg chg="add mod">
          <ac:chgData name="Jamie C" userId="18363fe8c2bc5cc3" providerId="LiveId" clId="{2906A7E7-D86E-4963-BB2F-E3AC991512AC}" dt="2018-03-07T19:46:24.217" v="421" actId="1076"/>
          <ac:spMkLst>
            <pc:docMk/>
            <pc:sldMk cId="1306343470" sldId="277"/>
            <ac:spMk id="8" creationId="{2502DB54-5E8B-4610-9C4A-2B2203772509}"/>
          </ac:spMkLst>
        </pc:spChg>
      </pc:sldChg>
      <pc:sldChg chg="modSp">
        <pc:chgData name="Jamie C" userId="18363fe8c2bc5cc3" providerId="LiveId" clId="{2906A7E7-D86E-4963-BB2F-E3AC991512AC}" dt="2018-03-07T19:37:38.995" v="71" actId="1076"/>
        <pc:sldMkLst>
          <pc:docMk/>
          <pc:sldMk cId="515740271" sldId="278"/>
        </pc:sldMkLst>
        <pc:spChg chg="mod">
          <ac:chgData name="Jamie C" userId="18363fe8c2bc5cc3" providerId="LiveId" clId="{2906A7E7-D86E-4963-BB2F-E3AC991512AC}" dt="2018-03-07T19:36:32.174" v="66" actId="20577"/>
          <ac:spMkLst>
            <pc:docMk/>
            <pc:sldMk cId="515740271" sldId="278"/>
            <ac:spMk id="2" creationId="{01175B58-4943-4E46-A3EE-0289764BC87D}"/>
          </ac:spMkLst>
        </pc:spChg>
        <pc:spChg chg="mod">
          <ac:chgData name="Jamie C" userId="18363fe8c2bc5cc3" providerId="LiveId" clId="{2906A7E7-D86E-4963-BB2F-E3AC991512AC}" dt="2018-03-07T19:36:43.101" v="68" actId="27636"/>
          <ac:spMkLst>
            <pc:docMk/>
            <pc:sldMk cId="515740271" sldId="278"/>
            <ac:spMk id="3" creationId="{FC62E9F4-B4E2-F64B-9310-5DEDBD10B9B5}"/>
          </ac:spMkLst>
        </pc:spChg>
        <pc:spChg chg="mod">
          <ac:chgData name="Jamie C" userId="18363fe8c2bc5cc3" providerId="LiveId" clId="{2906A7E7-D86E-4963-BB2F-E3AC991512AC}" dt="2018-03-07T19:37:20.053" v="69" actId="1076"/>
          <ac:spMkLst>
            <pc:docMk/>
            <pc:sldMk cId="515740271" sldId="278"/>
            <ac:spMk id="6" creationId="{B2448938-E111-3346-9FA5-2AF2D6D50BB0}"/>
          </ac:spMkLst>
        </pc:spChg>
        <pc:spChg chg="mod">
          <ac:chgData name="Jamie C" userId="18363fe8c2bc5cc3" providerId="LiveId" clId="{2906A7E7-D86E-4963-BB2F-E3AC991512AC}" dt="2018-03-07T19:37:38.995" v="71" actId="1076"/>
          <ac:spMkLst>
            <pc:docMk/>
            <pc:sldMk cId="515740271" sldId="278"/>
            <ac:spMk id="7" creationId="{F4162440-01C6-BD46-8849-3F07C0858AB7}"/>
          </ac:spMkLst>
        </pc:spChg>
      </pc:sldChg>
      <pc:sldChg chg="modSp">
        <pc:chgData name="Jamie C" userId="18363fe8c2bc5cc3" providerId="LiveId" clId="{2906A7E7-D86E-4963-BB2F-E3AC991512AC}" dt="2018-03-07T19:39:00.379" v="82" actId="20577"/>
        <pc:sldMkLst>
          <pc:docMk/>
          <pc:sldMk cId="3346576403" sldId="279"/>
        </pc:sldMkLst>
        <pc:spChg chg="mod">
          <ac:chgData name="Jamie C" userId="18363fe8c2bc5cc3" providerId="LiveId" clId="{2906A7E7-D86E-4963-BB2F-E3AC991512AC}" dt="2018-03-07T19:38:07.848" v="77" actId="20577"/>
          <ac:spMkLst>
            <pc:docMk/>
            <pc:sldMk cId="3346576403" sldId="279"/>
            <ac:spMk id="2" creationId="{01175B58-4943-4E46-A3EE-0289764BC87D}"/>
          </ac:spMkLst>
        </pc:spChg>
        <pc:spChg chg="mod">
          <ac:chgData name="Jamie C" userId="18363fe8c2bc5cc3" providerId="LiveId" clId="{2906A7E7-D86E-4963-BB2F-E3AC991512AC}" dt="2018-03-07T19:39:00.379" v="82" actId="20577"/>
          <ac:spMkLst>
            <pc:docMk/>
            <pc:sldMk cId="3346576403" sldId="279"/>
            <ac:spMk id="3" creationId="{FC62E9F4-B4E2-F64B-9310-5DEDBD10B9B5}"/>
          </ac:spMkLst>
        </pc:spChg>
      </pc:sldChg>
      <pc:sldChg chg="add del">
        <pc:chgData name="Jamie C" userId="18363fe8c2bc5cc3" providerId="LiveId" clId="{2906A7E7-D86E-4963-BB2F-E3AC991512AC}" dt="2018-03-07T19:40:33.075" v="93" actId="2696"/>
        <pc:sldMkLst>
          <pc:docMk/>
          <pc:sldMk cId="1693361966" sldId="280"/>
        </pc:sldMkLst>
      </pc:sldChg>
      <pc:sldChg chg="modSp add">
        <pc:chgData name="Jamie C" userId="18363fe8c2bc5cc3" providerId="LiveId" clId="{2906A7E7-D86E-4963-BB2F-E3AC991512AC}" dt="2018-03-07T19:44:33.047" v="305" actId="5793"/>
        <pc:sldMkLst>
          <pc:docMk/>
          <pc:sldMk cId="695516099" sldId="281"/>
        </pc:sldMkLst>
        <pc:spChg chg="mod">
          <ac:chgData name="Jamie C" userId="18363fe8c2bc5cc3" providerId="LiveId" clId="{2906A7E7-D86E-4963-BB2F-E3AC991512AC}" dt="2018-03-07T19:40:39.648" v="103" actId="20577"/>
          <ac:spMkLst>
            <pc:docMk/>
            <pc:sldMk cId="695516099" sldId="281"/>
            <ac:spMk id="2" creationId="{C901DC4C-E4B4-48A8-B918-1BA359DEE791}"/>
          </ac:spMkLst>
        </pc:spChg>
        <pc:spChg chg="mod">
          <ac:chgData name="Jamie C" userId="18363fe8c2bc5cc3" providerId="LiveId" clId="{2906A7E7-D86E-4963-BB2F-E3AC991512AC}" dt="2018-03-07T19:44:33.047" v="305" actId="5793"/>
          <ac:spMkLst>
            <pc:docMk/>
            <pc:sldMk cId="695516099" sldId="281"/>
            <ac:spMk id="3" creationId="{39EE9D68-9118-48B7-B516-A7D1063D63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47398-C282-9240-84FB-597E09D0F784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51A69-9F0F-E04E-B127-54FC0F914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19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B8B6-F6DB-D44D-AB56-B64DAF8A0E51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FD26A-BECC-BF4C-BC77-E2D9F1EC8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44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D26A-BECC-BF4C-BC77-E2D9F1EC85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92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D26A-BECC-BF4C-BC77-E2D9F1EC85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7" name="Shape 4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/>
              <a:t>Source: wikibooks.org - open source – no citation needed.</a:t>
            </a:r>
            <a:endParaRPr lang="en-US"/>
          </a:p>
        </p:txBody>
      </p:sp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D26A-BECC-BF4C-BC77-E2D9F1EC85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7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FD26A-BECC-BF4C-BC77-E2D9F1EC85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Shape 6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201128"/>
          </a:xfrm>
        </p:spPr>
        <p:txBody>
          <a:bodyPr anchor="b">
            <a:normAutofit/>
          </a:bodyPr>
          <a:lstStyle>
            <a:lvl1pPr algn="ctr">
              <a:defRPr sz="5000" b="1" baseline="0">
                <a:solidFill>
                  <a:srgbClr val="00759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Lecture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90321"/>
            <a:ext cx="9144000" cy="20674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Title Goes Here</a:t>
            </a: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0" y="3686617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+mn-lt"/>
                <a:ea typeface="Lato Medium" charset="0"/>
                <a:cs typeface="Arial" panose="020B0604020202020204" pitchFamily="34" charset="0"/>
              </a:rPr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03A16D5-6476-2445-85C4-2A306AA96476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D4DB9BB-33B9-644E-B5E5-533D9784BCD0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  <a:lvl2pPr>
              <a:defRPr>
                <a:latin typeface="+mn-lt"/>
                <a:cs typeface="Arial" panose="020B0604020202020204" pitchFamily="34" charset="0"/>
              </a:defRPr>
            </a:lvl2pPr>
            <a:lvl3pPr>
              <a:defRPr>
                <a:latin typeface="+mn-lt"/>
                <a:cs typeface="Arial" panose="020B0604020202020204" pitchFamily="34" charset="0"/>
              </a:defRPr>
            </a:lvl3pPr>
            <a:lvl4pPr>
              <a:defRPr>
                <a:latin typeface="+mn-lt"/>
                <a:cs typeface="Arial" panose="020B0604020202020204" pitchFamily="34" charset="0"/>
              </a:defRPr>
            </a:lvl4pPr>
            <a:lvl5pPr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27E8-A042-794A-865E-ED447D2A49A8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1669895-5F62-474F-88DD-F4C5FCF26286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69894"/>
            <a:ext cx="5181600" cy="500706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9B4B-1A4D-6C4D-8157-A8E47D1A7387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55496"/>
            <a:ext cx="10515600" cy="766482"/>
          </a:xfrm>
        </p:spPr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69894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93806"/>
            <a:ext cx="5157787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69894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93806"/>
            <a:ext cx="5183188" cy="419585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9076B1D-695B-344E-85B3-69914C089E2D}" type="datetime1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69FB314-8D61-7C4B-B6A9-EE406A7C6FD6}" type="datetime1">
              <a:rPr lang="en-US" smtClean="0"/>
              <a:pPr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0FFE422-11BB-9445-820D-2686CF0893A7}" type="datetime1">
              <a:rPr lang="en-US" smtClean="0"/>
              <a:t>4/3/18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5A7D1A-EF01-334D-ACC4-2259ADB9DE41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28A09E5-916F-3D41-8B15-EEA609EAD932}" type="datetime1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L.V.Kale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55496"/>
            <a:ext cx="10515600" cy="766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69894"/>
            <a:ext cx="10515600" cy="5007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06D18-0613-4C43-8DB5-51EAD9936B87}" type="datetime1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L.V.Kale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59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1227809/why-is-it-faster-to-process-a-sorted-array-than-an-unsorted-arra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via Complexity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4464AF1-AB10-EF44-8417-3FA291CFF23E}"/>
              </a:ext>
            </a:extLst>
          </p:cNvPr>
          <p:cNvSpPr txBox="1">
            <a:spLocks/>
          </p:cNvSpPr>
          <p:nvPr/>
        </p:nvSpPr>
        <p:spPr>
          <a:xfrm>
            <a:off x="3990975" y="6432550"/>
            <a:ext cx="4210050" cy="2738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3429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6858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0287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371600"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8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888888"/>
                </a:solidFill>
                <a:latin typeface="+mn-lt"/>
              </a:rPr>
              <a:t>© 2018 L. V. Kale at the University of Illinois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32692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 multiply and add is needed together in many situations</a:t>
            </a:r>
          </a:p>
          <a:p>
            <a:pPr lvl="1"/>
            <a:r>
              <a:rPr lang="en-US" sz="2800" dirty="0"/>
              <a:t>DAXPY: double-precision Alpha X Plus Y </a:t>
            </a:r>
          </a:p>
          <a:p>
            <a:pPr lvl="1"/>
            <a:r>
              <a:rPr lang="en-US" sz="2800" dirty="0"/>
              <a:t>for (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&lt;N; </a:t>
            </a:r>
            <a:r>
              <a:rPr lang="en-US" sz="2800" dirty="0" err="1"/>
              <a:t>i</a:t>
            </a:r>
            <a:r>
              <a:rPr lang="en-US" sz="2800" dirty="0"/>
              <a:t>++) Y[</a:t>
            </a:r>
            <a:r>
              <a:rPr lang="en-US" sz="2800" dirty="0" err="1"/>
              <a:t>i</a:t>
            </a:r>
            <a:r>
              <a:rPr lang="en-US" sz="2800" dirty="0"/>
              <a:t>] = a*X[</a:t>
            </a:r>
            <a:r>
              <a:rPr lang="en-US" sz="2800" dirty="0" err="1"/>
              <a:t>i</a:t>
            </a:r>
            <a:r>
              <a:rPr lang="en-US" sz="2800" dirty="0"/>
              <a:t>] + Y[</a:t>
            </a:r>
            <a:r>
              <a:rPr lang="en-US" sz="2800" dirty="0" err="1"/>
              <a:t>i</a:t>
            </a:r>
            <a:r>
              <a:rPr lang="en-US" sz="2800" dirty="0"/>
              <a:t>];</a:t>
            </a:r>
          </a:p>
          <a:p>
            <a:r>
              <a:rPr lang="en-US" sz="3200" dirty="0"/>
              <a:t>Special hardware units that can do the two together</a:t>
            </a:r>
          </a:p>
          <a:p>
            <a:pPr lvl="1"/>
            <a:r>
              <a:rPr lang="en-US" sz="2800" dirty="0"/>
              <a:t>And, of course, it is pipelined</a:t>
            </a:r>
          </a:p>
          <a:p>
            <a:r>
              <a:rPr lang="en-US" sz="3200" dirty="0"/>
              <a:t>When there are enough such operations in sequence, the pipeline is full, and you get two floating point ops per cycle</a:t>
            </a:r>
          </a:p>
          <a:p>
            <a:r>
              <a:rPr lang="en-US" sz="3200" dirty="0"/>
              <a:t>Machines support a FMAD instruction (saves instruction space)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6229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DC4C-E4B4-48A8-B918-1BA359DE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9D68-9118-48B7-B516-A7D1063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Stack overflow. (n.d.). </a:t>
            </a:r>
            <a:r>
              <a:rPr lang="en-US" i="1" dirty="0"/>
              <a:t>Why is it faster to process a sorted array than an unsorted array?</a:t>
            </a:r>
            <a:r>
              <a:rPr lang="en-US" dirty="0"/>
              <a:t> Retrieved from </a:t>
            </a:r>
            <a:r>
              <a:rPr lang="en-US" dirty="0">
                <a:hlinkClick r:id="rId3"/>
              </a:rPr>
              <a:t>https://stackoverflow.com/questions/11227809/why-is-it-faster-to-process-a-sorted-array-than-an-unsorted-array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694EF-CBC3-42DB-98A3-CAD1FF07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to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are the possible obstacles</a:t>
            </a:r>
          </a:p>
          <a:p>
            <a:pPr marL="0" indent="0">
              <a:buNone/>
            </a:pPr>
            <a:r>
              <a:rPr lang="en-US" sz="3600" dirty="0"/>
              <a:t>to speed in this design?</a:t>
            </a:r>
          </a:p>
          <a:p>
            <a:pPr lvl="1"/>
            <a:r>
              <a:rPr lang="en-US" sz="3200" dirty="0"/>
              <a:t>Long chain of gate delays</a:t>
            </a:r>
          </a:p>
          <a:p>
            <a:pPr lvl="1"/>
            <a:r>
              <a:rPr lang="en-US" sz="3200" dirty="0"/>
              <a:t>“Floating point” computations</a:t>
            </a:r>
          </a:p>
          <a:p>
            <a:pPr lvl="1"/>
            <a:r>
              <a:rPr lang="en-US" sz="3200" dirty="0"/>
              <a:t>Slow… I mean really S…l…o…w memory!</a:t>
            </a:r>
          </a:p>
          <a:p>
            <a:pPr lvl="1"/>
            <a:r>
              <a:rPr lang="en-US" sz="3200" dirty="0"/>
              <a:t>Virtual memory and paging</a:t>
            </a:r>
          </a:p>
          <a:p>
            <a:r>
              <a:rPr lang="en-US" sz="3600" dirty="0"/>
              <a:t>The theme for this module:</a:t>
            </a:r>
          </a:p>
          <a:p>
            <a:pPr lvl="1"/>
            <a:r>
              <a:rPr lang="en-US" sz="3200" dirty="0"/>
              <a:t>Overcoming these obstacles can lead to significant increase in complexity, and can make performance difficult to predict and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97AF2-C0C7-034C-8867-21EA49D7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5525" y="1295400"/>
            <a:ext cx="4659474" cy="1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644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vs. Throughput and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Imagine you are putting a fire out</a:t>
            </a:r>
          </a:p>
          <a:p>
            <a:pPr lvl="1"/>
            <a:r>
              <a:rPr lang="en-US" sz="2800" dirty="0"/>
              <a:t>Only buckets, no hose</a:t>
            </a:r>
          </a:p>
          <a:p>
            <a:pPr lvl="1"/>
            <a:r>
              <a:rPr lang="en-US" sz="2800" dirty="0"/>
              <a:t>100 seconds to walk with a bucket from water to fire (and 100 to walk back)</a:t>
            </a:r>
          </a:p>
          <a:p>
            <a:pPr lvl="1"/>
            <a:r>
              <a:rPr lang="en-US" sz="2800" dirty="0"/>
              <a:t>But if you form a bucket brigade </a:t>
            </a:r>
          </a:p>
          <a:p>
            <a:pPr lvl="2"/>
            <a:r>
              <a:rPr lang="en-US" sz="2400" dirty="0"/>
              <a:t>(Needs people and buckets)</a:t>
            </a:r>
          </a:p>
          <a:p>
            <a:pPr lvl="1"/>
            <a:r>
              <a:rPr lang="en-US" sz="2800" dirty="0"/>
              <a:t>You can deliver a bucket every 10 seconds</a:t>
            </a:r>
          </a:p>
          <a:p>
            <a:pPr lvl="2"/>
            <a:r>
              <a:rPr lang="en-US" sz="2400" dirty="0"/>
              <a:t>So, latency is 100 or 200 seconds, but throughput/bandwidth is 0.1 buckets per second… much better</a:t>
            </a:r>
          </a:p>
          <a:p>
            <a:pPr lvl="1"/>
            <a:r>
              <a:rPr lang="en-US" sz="2800" dirty="0"/>
              <a:t>What’s more, you can increase bandwidth:</a:t>
            </a:r>
          </a:p>
          <a:p>
            <a:pPr lvl="2"/>
            <a:r>
              <a:rPr lang="en-US" sz="2400" dirty="0"/>
              <a:t>Just make more lines of bucket brigade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78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Shape 6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59" y="1321920"/>
            <a:ext cx="10730400" cy="50295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Clock Period – Pipelining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>
                <a:latin typeface="+mn-lt"/>
              </a:rPr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70257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Allows us to reduce the clock period</a:t>
            </a:r>
          </a:p>
          <a:p>
            <a:pPr lvl="1"/>
            <a:r>
              <a:rPr lang="en-US" sz="3600" dirty="0"/>
              <a:t>Since long gate delay (critical paths) are reduced</a:t>
            </a:r>
          </a:p>
          <a:p>
            <a:r>
              <a:rPr lang="en-US" sz="4000" dirty="0"/>
              <a:t>But assumes we can always pipeline instructions</a:t>
            </a:r>
          </a:p>
          <a:p>
            <a:r>
              <a:rPr lang="en-US" sz="4000" dirty="0"/>
              <a:t>What can disturb a pipeline?</a:t>
            </a:r>
          </a:p>
          <a:p>
            <a:pPr lvl="1"/>
            <a:r>
              <a:rPr lang="en-US" sz="3600" dirty="0"/>
              <a:t>Hazards (may create “bubbles” in the pipeline)</a:t>
            </a:r>
          </a:p>
          <a:p>
            <a:pPr lvl="1"/>
            <a:r>
              <a:rPr lang="en-US" sz="3600" dirty="0"/>
              <a:t>Data hazard: instruction, which needs a result calculated by a previous instruction</a:t>
            </a:r>
          </a:p>
          <a:p>
            <a:pPr lvl="1"/>
            <a:r>
              <a:rPr lang="en-US" sz="3600" dirty="0"/>
              <a:t>Control hazard: branches and Jumps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2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Pipeline Stalls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forwarding: </a:t>
            </a:r>
          </a:p>
          <a:p>
            <a:pPr lvl="1"/>
            <a:r>
              <a:rPr lang="en-US" sz="3600" dirty="0"/>
              <a:t>In addition to storing the result in a register, forward it to the next instruction (store it in the pipelines buffer)</a:t>
            </a:r>
          </a:p>
          <a:p>
            <a:r>
              <a:rPr lang="en-US" sz="4000" dirty="0"/>
              <a:t>Dynamic branch prediction:</a:t>
            </a:r>
          </a:p>
          <a:p>
            <a:pPr lvl="1"/>
            <a:r>
              <a:rPr lang="en-US" sz="3600" dirty="0"/>
              <a:t>Separate hardware units that track branch statistics, and predict which way a branch will go!</a:t>
            </a:r>
          </a:p>
          <a:p>
            <a:pPr lvl="1"/>
            <a:r>
              <a:rPr lang="en-US" sz="3600" dirty="0"/>
              <a:t>E.g., a loop: branch will go back in all cases, except the last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2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2D30-0774-EF45-928C-1724AC75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Branch Prediction 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10C7-27AA-6246-944D-0B4E3601F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the following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data contains random numbers between 0..255, and the </a:t>
            </a:r>
            <a:r>
              <a:rPr lang="en-US" dirty="0" err="1"/>
              <a:t>arraySize</a:t>
            </a:r>
            <a:r>
              <a:rPr lang="en-US" dirty="0"/>
              <a:t> is 32k</a:t>
            </a:r>
          </a:p>
          <a:p>
            <a:r>
              <a:rPr lang="en-US" dirty="0"/>
              <a:t>It was observed that sorting the data beforehand improves the performance five-fold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Potential answer: every “if” in the above is unpredictable, but with sorted data they are statistically predictable </a:t>
            </a:r>
          </a:p>
          <a:p>
            <a:pPr lvl="1"/>
            <a:r>
              <a:rPr lang="en-US" dirty="0"/>
              <a:t>(false, false, … false, true, true, … true)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71FFF-32CE-2645-9D2C-C577F447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0E342-43FC-9946-BAE4-FE9DB227519E}"/>
              </a:ext>
            </a:extLst>
          </p:cNvPr>
          <p:cNvSpPr txBox="1"/>
          <p:nvPr/>
        </p:nvSpPr>
        <p:spPr>
          <a:xfrm>
            <a:off x="1633200" y="1575759"/>
            <a:ext cx="656045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for (unsigned c = 0; c &lt; </a:t>
            </a:r>
            <a:r>
              <a:rPr lang="en-US" sz="2800" dirty="0" err="1"/>
              <a:t>arraySize</a:t>
            </a:r>
            <a:r>
              <a:rPr lang="en-US" sz="2800" dirty="0"/>
              <a:t>; ++c) </a:t>
            </a:r>
          </a:p>
          <a:p>
            <a:r>
              <a:rPr lang="en-US" sz="2800" dirty="0"/>
              <a:t>    { if (data[c] &gt;= 128) sum += data[c];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02DB54-5E8B-4610-9C4A-2B2203772509}"/>
              </a:ext>
            </a:extLst>
          </p:cNvPr>
          <p:cNvSpPr txBox="1"/>
          <p:nvPr/>
        </p:nvSpPr>
        <p:spPr>
          <a:xfrm>
            <a:off x="920663" y="5891976"/>
            <a:ext cx="2574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(stackoverflow.com, n.d.)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B58-4943-4E46-A3EE-0289764B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 Avoid Branch Misprediction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E9F4-B4E2-F64B-9310-5DEDBD10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70" y="1169895"/>
            <a:ext cx="10062029" cy="2168392"/>
          </a:xfrm>
        </p:spPr>
        <p:txBody>
          <a:bodyPr>
            <a:normAutofit/>
          </a:bodyPr>
          <a:lstStyle/>
          <a:p>
            <a:r>
              <a:rPr lang="en-US" dirty="0"/>
              <a:t>When you have data dependent branches that are hard to predict: </a:t>
            </a:r>
          </a:p>
          <a:p>
            <a:pPr lvl="1"/>
            <a:r>
              <a:rPr lang="en-US" dirty="0"/>
              <a:t>See if you can convert them into non-branching code!</a:t>
            </a:r>
          </a:p>
          <a:p>
            <a:r>
              <a:rPr lang="en-US" dirty="0"/>
              <a:t>Conditional move instructions help, and normally compilers should do the right thing, but sometimes compilers aren’t able to</a:t>
            </a:r>
          </a:p>
          <a:p>
            <a:pPr lvl="1"/>
            <a:r>
              <a:rPr lang="en-US" dirty="0"/>
              <a:t>Suggestion from </a:t>
            </a:r>
            <a:r>
              <a:rPr lang="en-US" dirty="0" err="1"/>
              <a:t>stackoverflow</a:t>
            </a:r>
            <a:r>
              <a:rPr lang="en-US" dirty="0"/>
              <a:t>: subtract 128, shift sign-bit, negate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F25E9-2C2F-BF42-B354-FAC8BD32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48938-E111-3346-9FA5-2AF2D6D50BB0}"/>
              </a:ext>
            </a:extLst>
          </p:cNvPr>
          <p:cNvSpPr txBox="1"/>
          <p:nvPr/>
        </p:nvSpPr>
        <p:spPr>
          <a:xfrm>
            <a:off x="6516914" y="3519714"/>
            <a:ext cx="567508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for (unsigned c = 0; c &lt; </a:t>
            </a:r>
            <a:r>
              <a:rPr lang="en-US" sz="2400" dirty="0" err="1"/>
              <a:t>arraySize</a:t>
            </a:r>
            <a:r>
              <a:rPr lang="en-US" sz="2400" dirty="0"/>
              <a:t>; ++c) </a:t>
            </a:r>
          </a:p>
          <a:p>
            <a:r>
              <a:rPr lang="en-US" sz="2400" dirty="0"/>
              <a:t>    {</a:t>
            </a:r>
            <a:r>
              <a:rPr lang="en-US" sz="2400" dirty="0" err="1"/>
              <a:t>int</a:t>
            </a:r>
            <a:r>
              <a:rPr lang="en-US" sz="2400" dirty="0"/>
              <a:t> t = (data[c] - 128) &gt;&gt; 31; </a:t>
            </a:r>
          </a:p>
          <a:p>
            <a:r>
              <a:rPr lang="en-US" sz="2400" dirty="0"/>
              <a:t>      sum += ~t &amp; data[c];}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62440-01C6-BD46-8849-3F07C0858AB7}"/>
              </a:ext>
            </a:extLst>
          </p:cNvPr>
          <p:cNvSpPr txBox="1"/>
          <p:nvPr/>
        </p:nvSpPr>
        <p:spPr>
          <a:xfrm>
            <a:off x="357413" y="3565231"/>
            <a:ext cx="5965371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for (unsigned c = 0; c &lt; </a:t>
            </a:r>
            <a:r>
              <a:rPr lang="en-US" sz="2400" dirty="0" err="1"/>
              <a:t>arraySize</a:t>
            </a:r>
            <a:r>
              <a:rPr lang="en-US" sz="2400" dirty="0"/>
              <a:t>; ++c) { if (data[c] &gt;= 128) sum += data[c]; }</a:t>
            </a:r>
          </a:p>
        </p:txBody>
      </p:sp>
    </p:spTree>
    <p:extLst>
      <p:ext uri="{BB962C8B-B14F-4D97-AF65-F5344CB8AC3E}">
        <p14:creationId xmlns:p14="http://schemas.microsoft.com/office/powerpoint/2010/main" val="51574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5B58-4943-4E46-A3EE-0289764B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 Avoid Branch Misprediction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E9F4-B4E2-F64B-9310-5DEDBD10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770" y="1169894"/>
            <a:ext cx="10450287" cy="4301991"/>
          </a:xfrm>
        </p:spPr>
        <p:txBody>
          <a:bodyPr>
            <a:normAutofit/>
          </a:bodyPr>
          <a:lstStyle/>
          <a:p>
            <a:r>
              <a:rPr lang="en-US" dirty="0"/>
              <a:t>When you have data dependent branches that are hard to predict: </a:t>
            </a:r>
          </a:p>
          <a:p>
            <a:pPr lvl="1"/>
            <a:r>
              <a:rPr lang="en-US" dirty="0"/>
              <a:t>See if you can convert them into non-branching code!</a:t>
            </a:r>
          </a:p>
          <a:p>
            <a:r>
              <a:rPr lang="en-US" dirty="0"/>
              <a:t>Conditional move instructions help, and normally compilers should do the right thing, but sometimes compilers aren’t able to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Sum += expression that evaluates to data[c] if &gt; 128 or 0 otherwise;</a:t>
            </a:r>
          </a:p>
          <a:p>
            <a:pPr lvl="1"/>
            <a:r>
              <a:rPr lang="en-US" dirty="0"/>
              <a:t>Or, since there are only 255 possible values, pre-create a lookup table </a:t>
            </a:r>
          </a:p>
          <a:p>
            <a:pPr lvl="1"/>
            <a:r>
              <a:rPr lang="en-US" dirty="0"/>
              <a:t>Sum += table[data[c]];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F25E9-2C2F-BF42-B354-FAC8BD32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6403"/>
      </p:ext>
    </p:extLst>
  </p:cSld>
  <p:clrMapOvr>
    <a:masterClrMapping/>
  </p:clrMapOvr>
</p:sld>
</file>

<file path=ppt/theme/theme1.xml><?xml version="1.0" encoding="utf-8"?>
<a:theme xmlns:a="http://schemas.openxmlformats.org/drawingml/2006/main" name="MCS-DS_PPT_template_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MCS-DS_PPT_template_master.potx</Template>
  <TotalTime>3554</TotalTime>
  <Words>809</Words>
  <Application>Microsoft Macintosh PowerPoint</Application>
  <PresentationFormat>Widescreen</PresentationFormat>
  <Paragraphs>90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 Medium</vt:lpstr>
      <vt:lpstr>MCS-DS_PPT_template_master</vt:lpstr>
      <vt:lpstr>Performance via Complexity </vt:lpstr>
      <vt:lpstr>Obstacles to Speed</vt:lpstr>
      <vt:lpstr>Latency vs. Throughput and Bandwidth</vt:lpstr>
      <vt:lpstr>Reducing Clock Period – Pipelining</vt:lpstr>
      <vt:lpstr>Pipelined Processor</vt:lpstr>
      <vt:lpstr>Avoiding Pipeline Stalls</vt:lpstr>
      <vt:lpstr>Impact of Branch Prediction on Programming</vt:lpstr>
      <vt:lpstr>Programming to Avoid Branch Misprediction</vt:lpstr>
      <vt:lpstr>Programming to Avoid Branch Misprediction</vt:lpstr>
      <vt:lpstr>Floating Point Operations</vt:lpstr>
      <vt:lpstr>References</vt:lpstr>
    </vt:vector>
  </TitlesOfParts>
  <Company>UIUC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</dc:creator>
  <cp:lastModifiedBy>Microsoft Office User</cp:lastModifiedBy>
  <cp:revision>37</cp:revision>
  <dcterms:created xsi:type="dcterms:W3CDTF">2017-05-11T14:02:37Z</dcterms:created>
  <dcterms:modified xsi:type="dcterms:W3CDTF">2018-04-05T12:57:15Z</dcterms:modified>
</cp:coreProperties>
</file>