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7" r:id="rId2"/>
    <p:sldId id="277" r:id="rId3"/>
    <p:sldId id="274" r:id="rId4"/>
    <p:sldId id="275" r:id="rId5"/>
    <p:sldId id="270" r:id="rId6"/>
    <p:sldId id="273" r:id="rId7"/>
    <p:sldId id="278" r:id="rId8"/>
    <p:sldId id="276" r:id="rId9"/>
    <p:sldId id="272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5F5F5"/>
    <a:srgbClr val="FFFBEB"/>
    <a:srgbClr val="FFFFFF"/>
    <a:srgbClr val="F9F9F9"/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8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C" userId="18363fe8c2bc5cc3" providerId="LiveId" clId="{5F08273B-4F90-4DDF-8A35-EFB0D334DD7F}"/>
    <pc:docChg chg="modSld">
      <pc:chgData name="Jamie C" userId="18363fe8c2bc5cc3" providerId="LiveId" clId="{5F08273B-4F90-4DDF-8A35-EFB0D334DD7F}" dt="2018-03-07T20:10:41.870" v="53" actId="20577"/>
      <pc:docMkLst>
        <pc:docMk/>
      </pc:docMkLst>
      <pc:sldChg chg="modSp">
        <pc:chgData name="Jamie C" userId="18363fe8c2bc5cc3" providerId="LiveId" clId="{5F08273B-4F90-4DDF-8A35-EFB0D334DD7F}" dt="2018-03-07T19:47:05.857" v="3" actId="20577"/>
        <pc:sldMkLst>
          <pc:docMk/>
          <pc:sldMk cId="1326928149" sldId="267"/>
        </pc:sldMkLst>
        <pc:spChg chg="mod">
          <ac:chgData name="Jamie C" userId="18363fe8c2bc5cc3" providerId="LiveId" clId="{5F08273B-4F90-4DDF-8A35-EFB0D334DD7F}" dt="2018-03-07T19:47:05.857" v="3" actId="20577"/>
          <ac:spMkLst>
            <pc:docMk/>
            <pc:sldMk cId="1326928149" sldId="267"/>
            <ac:spMk id="2" creationId="{00000000-0000-0000-0000-000000000000}"/>
          </ac:spMkLst>
        </pc:spChg>
      </pc:sldChg>
      <pc:sldChg chg="modSp">
        <pc:chgData name="Jamie C" userId="18363fe8c2bc5cc3" providerId="LiveId" clId="{5F08273B-4F90-4DDF-8A35-EFB0D334DD7F}" dt="2018-03-07T20:09:46.928" v="48" actId="20577"/>
        <pc:sldMkLst>
          <pc:docMk/>
          <pc:sldMk cId="1761545191" sldId="272"/>
        </pc:sldMkLst>
        <pc:spChg chg="mod">
          <ac:chgData name="Jamie C" userId="18363fe8c2bc5cc3" providerId="LiveId" clId="{5F08273B-4F90-4DDF-8A35-EFB0D334DD7F}" dt="2018-03-07T20:09:24.931" v="46" actId="20577"/>
          <ac:spMkLst>
            <pc:docMk/>
            <pc:sldMk cId="1761545191" sldId="272"/>
            <ac:spMk id="2" creationId="{00000000-0000-0000-0000-000000000000}"/>
          </ac:spMkLst>
        </pc:spChg>
        <pc:graphicFrameChg chg="modGraphic">
          <ac:chgData name="Jamie C" userId="18363fe8c2bc5cc3" providerId="LiveId" clId="{5F08273B-4F90-4DDF-8A35-EFB0D334DD7F}" dt="2018-03-07T20:09:46.928" v="48" actId="20577"/>
          <ac:graphicFrameMkLst>
            <pc:docMk/>
            <pc:sldMk cId="1761545191" sldId="272"/>
            <ac:graphicFrameMk id="3" creationId="{00000000-0000-0000-0000-000000000000}"/>
          </ac:graphicFrameMkLst>
        </pc:graphicFrameChg>
      </pc:sldChg>
      <pc:sldChg chg="modSp">
        <pc:chgData name="Jamie C" userId="18363fe8c2bc5cc3" providerId="LiveId" clId="{5F08273B-4F90-4DDF-8A35-EFB0D334DD7F}" dt="2018-03-07T19:49:59.993" v="26" actId="20577"/>
        <pc:sldMkLst>
          <pc:docMk/>
          <pc:sldMk cId="1018145562" sldId="273"/>
        </pc:sldMkLst>
        <pc:spChg chg="mod">
          <ac:chgData name="Jamie C" userId="18363fe8c2bc5cc3" providerId="LiveId" clId="{5F08273B-4F90-4DDF-8A35-EFB0D334DD7F}" dt="2018-03-07T19:49:53.874" v="24" actId="20577"/>
          <ac:spMkLst>
            <pc:docMk/>
            <pc:sldMk cId="1018145562" sldId="273"/>
            <ac:spMk id="2" creationId="{00000000-0000-0000-0000-000000000000}"/>
          </ac:spMkLst>
        </pc:spChg>
        <pc:spChg chg="mod">
          <ac:chgData name="Jamie C" userId="18363fe8c2bc5cc3" providerId="LiveId" clId="{5F08273B-4F90-4DDF-8A35-EFB0D334DD7F}" dt="2018-03-07T19:49:59.993" v="26" actId="20577"/>
          <ac:spMkLst>
            <pc:docMk/>
            <pc:sldMk cId="1018145562" sldId="273"/>
            <ac:spMk id="3" creationId="{00000000-0000-0000-0000-000000000000}"/>
          </ac:spMkLst>
        </pc:spChg>
      </pc:sldChg>
      <pc:sldChg chg="modSp">
        <pc:chgData name="Jamie C" userId="18363fe8c2bc5cc3" providerId="LiveId" clId="{5F08273B-4F90-4DDF-8A35-EFB0D334DD7F}" dt="2018-03-07T19:48:20.142" v="12" actId="20577"/>
        <pc:sldMkLst>
          <pc:docMk/>
          <pc:sldMk cId="2205946898" sldId="274"/>
        </pc:sldMkLst>
        <pc:spChg chg="mod">
          <ac:chgData name="Jamie C" userId="18363fe8c2bc5cc3" providerId="LiveId" clId="{5F08273B-4F90-4DDF-8A35-EFB0D334DD7F}" dt="2018-03-07T19:48:20.142" v="12" actId="20577"/>
          <ac:spMkLst>
            <pc:docMk/>
            <pc:sldMk cId="2205946898" sldId="274"/>
            <ac:spMk id="3" creationId="{00000000-0000-0000-0000-000000000000}"/>
          </ac:spMkLst>
        </pc:spChg>
      </pc:sldChg>
      <pc:sldChg chg="modSp">
        <pc:chgData name="Jamie C" userId="18363fe8c2bc5cc3" providerId="LiveId" clId="{5F08273B-4F90-4DDF-8A35-EFB0D334DD7F}" dt="2018-03-07T19:49:01.684" v="16" actId="20577"/>
        <pc:sldMkLst>
          <pc:docMk/>
          <pc:sldMk cId="3566104728" sldId="275"/>
        </pc:sldMkLst>
        <pc:spChg chg="mod">
          <ac:chgData name="Jamie C" userId="18363fe8c2bc5cc3" providerId="LiveId" clId="{5F08273B-4F90-4DDF-8A35-EFB0D334DD7F}" dt="2018-03-07T19:49:01.684" v="16" actId="20577"/>
          <ac:spMkLst>
            <pc:docMk/>
            <pc:sldMk cId="3566104728" sldId="275"/>
            <ac:spMk id="3" creationId="{00000000-0000-0000-0000-000000000000}"/>
          </ac:spMkLst>
        </pc:spChg>
      </pc:sldChg>
      <pc:sldChg chg="modSp">
        <pc:chgData name="Jamie C" userId="18363fe8c2bc5cc3" providerId="LiveId" clId="{5F08273B-4F90-4DDF-8A35-EFB0D334DD7F}" dt="2018-03-07T19:51:03.366" v="36" actId="20577"/>
        <pc:sldMkLst>
          <pc:docMk/>
          <pc:sldMk cId="1512849690" sldId="276"/>
        </pc:sldMkLst>
        <pc:spChg chg="mod">
          <ac:chgData name="Jamie C" userId="18363fe8c2bc5cc3" providerId="LiveId" clId="{5F08273B-4F90-4DDF-8A35-EFB0D334DD7F}" dt="2018-03-07T19:51:03.366" v="36" actId="20577"/>
          <ac:spMkLst>
            <pc:docMk/>
            <pc:sldMk cId="1512849690" sldId="276"/>
            <ac:spMk id="2" creationId="{00000000-0000-0000-0000-000000000000}"/>
          </ac:spMkLst>
        </pc:spChg>
      </pc:sldChg>
      <pc:sldChg chg="modSp">
        <pc:chgData name="Jamie C" userId="18363fe8c2bc5cc3" providerId="LiveId" clId="{5F08273B-4F90-4DDF-8A35-EFB0D334DD7F}" dt="2018-03-07T19:47:26.746" v="9" actId="20577"/>
        <pc:sldMkLst>
          <pc:docMk/>
          <pc:sldMk cId="3308080109" sldId="277"/>
        </pc:sldMkLst>
        <pc:spChg chg="mod">
          <ac:chgData name="Jamie C" userId="18363fe8c2bc5cc3" providerId="LiveId" clId="{5F08273B-4F90-4DDF-8A35-EFB0D334DD7F}" dt="2018-03-07T19:47:15.910" v="5" actId="20577"/>
          <ac:spMkLst>
            <pc:docMk/>
            <pc:sldMk cId="3308080109" sldId="277"/>
            <ac:spMk id="2" creationId="{00000000-0000-0000-0000-000000000000}"/>
          </ac:spMkLst>
        </pc:spChg>
        <pc:spChg chg="mod">
          <ac:chgData name="Jamie C" userId="18363fe8c2bc5cc3" providerId="LiveId" clId="{5F08273B-4F90-4DDF-8A35-EFB0D334DD7F}" dt="2018-03-07T19:47:26.746" v="9" actId="20577"/>
          <ac:spMkLst>
            <pc:docMk/>
            <pc:sldMk cId="3308080109" sldId="277"/>
            <ac:spMk id="339" creationId="{00000000-0000-0000-0000-000000000000}"/>
          </ac:spMkLst>
        </pc:spChg>
        <pc:spChg chg="mod">
          <ac:chgData name="Jamie C" userId="18363fe8c2bc5cc3" providerId="LiveId" clId="{5F08273B-4F90-4DDF-8A35-EFB0D334DD7F}" dt="2018-03-07T19:47:23.316" v="7" actId="20577"/>
          <ac:spMkLst>
            <pc:docMk/>
            <pc:sldMk cId="3308080109" sldId="277"/>
            <ac:spMk id="346" creationId="{00000000-0000-0000-0000-000000000000}"/>
          </ac:spMkLst>
        </pc:spChg>
      </pc:sldChg>
      <pc:sldChg chg="modSp">
        <pc:chgData name="Jamie C" userId="18363fe8c2bc5cc3" providerId="LiveId" clId="{5F08273B-4F90-4DDF-8A35-EFB0D334DD7F}" dt="2018-03-07T20:10:41.870" v="53" actId="20577"/>
        <pc:sldMkLst>
          <pc:docMk/>
          <pc:sldMk cId="4031359541" sldId="279"/>
        </pc:sldMkLst>
        <pc:spChg chg="mod">
          <ac:chgData name="Jamie C" userId="18363fe8c2bc5cc3" providerId="LiveId" clId="{5F08273B-4F90-4DDF-8A35-EFB0D334DD7F}" dt="2018-03-07T20:10:00.442" v="50" actId="20577"/>
          <ac:spMkLst>
            <pc:docMk/>
            <pc:sldMk cId="4031359541" sldId="279"/>
            <ac:spMk id="4" creationId="{00000000-0000-0000-0000-000000000000}"/>
          </ac:spMkLst>
        </pc:spChg>
        <pc:spChg chg="mod">
          <ac:chgData name="Jamie C" userId="18363fe8c2bc5cc3" providerId="LiveId" clId="{5F08273B-4F90-4DDF-8A35-EFB0D334DD7F}" dt="2018-03-07T20:10:41.870" v="53" actId="20577"/>
          <ac:spMkLst>
            <pc:docMk/>
            <pc:sldMk cId="4031359541" sldId="279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0901E-B36E-EB4A-8928-0327F1630A63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FB4A2-8200-7A44-A068-84D426BA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12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0E24B-CB56-AD46-9C06-2771077DD32B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7CFF0-95FB-B446-8C35-E5FDCC392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1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61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8840" cy="4114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508" name="Shape 508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"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1336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201128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90321"/>
            <a:ext cx="9144000" cy="20674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1524000" y="3686617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121897" tIns="121897" rIns="121897" bIns="121897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926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9894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894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496"/>
            <a:ext cx="10515600" cy="766482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9894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3806"/>
            <a:ext cx="5157787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169894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93806"/>
            <a:ext cx="5183188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8/31/18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8/31/18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8/31/18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9894"/>
            <a:ext cx="10515600" cy="500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Access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Caches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86A5EA4-1F6A-F649-AAFC-5C02ADBE3B51}"/>
              </a:ext>
            </a:extLst>
          </p:cNvPr>
          <p:cNvSpPr txBox="1">
            <a:spLocks/>
          </p:cNvSpPr>
          <p:nvPr/>
        </p:nvSpPr>
        <p:spPr>
          <a:xfrm>
            <a:off x="3990975" y="6483350"/>
            <a:ext cx="42100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888888"/>
                </a:solidFill>
                <a:latin typeface="+mn-lt"/>
              </a:rPr>
              <a:t>© 2018 L. V. Kale at the University of Illinois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32692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Trends: Pipelining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Architecture over 2-3 decades was driven by the need to make clock cycle faster</a:t>
            </a:r>
          </a:p>
          <a:p>
            <a:pPr lvl="1"/>
            <a:r>
              <a:rPr lang="en-US" sz="3200" dirty="0"/>
              <a:t>Pipelining developed as an essential technique early on</a:t>
            </a:r>
          </a:p>
          <a:p>
            <a:pPr lvl="1"/>
            <a:r>
              <a:rPr lang="en-US" sz="3200" dirty="0"/>
              <a:t>Each instruction execution is pipelined:</a:t>
            </a:r>
          </a:p>
          <a:p>
            <a:pPr lvl="2"/>
            <a:r>
              <a:rPr lang="en-US" sz="2800" dirty="0"/>
              <a:t>Fetch, decode, execute, stages at least</a:t>
            </a:r>
          </a:p>
          <a:p>
            <a:pPr lvl="2"/>
            <a:r>
              <a:rPr lang="en-US" sz="2800" dirty="0"/>
              <a:t>In addition, floating point operations, which take longer to calculate, have their own separate pipeline</a:t>
            </a:r>
          </a:p>
          <a:p>
            <a:pPr lvl="1"/>
            <a:r>
              <a:rPr lang="en-US" sz="3200" dirty="0"/>
              <a:t>So, no surprise: L1 cache accesses in Nehalem are pipelined </a:t>
            </a:r>
          </a:p>
          <a:p>
            <a:pPr lvl="2"/>
            <a:r>
              <a:rPr lang="en-US" sz="2800" dirty="0"/>
              <a:t>Even though it takes 4 cycles to get the result, you can keep issuing a new load every cycle, and you wouldn’t notice a difference (almost) if they are all found in L1 cache (i.e., are “hits”)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595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304801" y="1074601"/>
            <a:ext cx="2198879" cy="5051879"/>
          </a:xfrm>
          <a:prstGeom prst="rect">
            <a:avLst/>
          </a:prstGeom>
          <a:solidFill>
            <a:srgbClr val="3668C4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9997" tIns="59999" rIns="119997" bIns="59999" anchor="ctr" anchorCtr="0">
            <a:noAutofit/>
          </a:bodyPr>
          <a:lstStyle/>
          <a:p>
            <a:pPr algn="ctr">
              <a:buSzPct val="25000"/>
            </a:pPr>
            <a:r>
              <a:rPr lang="en"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Instruction</a:t>
            </a:r>
            <a:br>
              <a:rPr lang="en"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Memory</a:t>
            </a:r>
          </a:p>
        </p:txBody>
      </p:sp>
      <p:sp>
        <p:nvSpPr>
          <p:cNvPr id="330" name="Shape 330"/>
          <p:cNvSpPr/>
          <p:nvPr/>
        </p:nvSpPr>
        <p:spPr>
          <a:xfrm>
            <a:off x="3519840" y="1591201"/>
            <a:ext cx="4223040" cy="390599"/>
          </a:xfrm>
          <a:prstGeom prst="rect">
            <a:avLst/>
          </a:prstGeom>
          <a:solidFill>
            <a:srgbClr val="3668C4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9997" tIns="59999" rIns="119997" bIns="59999" anchor="ctr" anchorCtr="0">
            <a:noAutofit/>
          </a:bodyPr>
          <a:lstStyle/>
          <a:p>
            <a:pPr algn="ctr">
              <a:buSzPct val="25000"/>
            </a:pPr>
            <a:r>
              <a:rPr lang="en" sz="3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PC (Program Counter)</a:t>
            </a:r>
          </a:p>
        </p:txBody>
      </p:sp>
      <p:sp>
        <p:nvSpPr>
          <p:cNvPr id="331" name="Shape 331"/>
          <p:cNvSpPr/>
          <p:nvPr/>
        </p:nvSpPr>
        <p:spPr>
          <a:xfrm>
            <a:off x="3519840" y="3124080"/>
            <a:ext cx="4223040" cy="1840680"/>
          </a:xfrm>
          <a:prstGeom prst="rect">
            <a:avLst/>
          </a:prstGeom>
          <a:solidFill>
            <a:srgbClr val="3668C4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9997" tIns="59999" rIns="119997" bIns="59999" anchor="ctr" anchorCtr="0">
            <a:noAutofit/>
          </a:bodyPr>
          <a:lstStyle/>
          <a:p>
            <a:pPr algn="ctr">
              <a:buSzPct val="25000"/>
            </a:pPr>
            <a:r>
              <a:rPr lang="en" sz="4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CPU</a:t>
            </a:r>
          </a:p>
        </p:txBody>
      </p:sp>
      <p:sp>
        <p:nvSpPr>
          <p:cNvPr id="332" name="Shape 332"/>
          <p:cNvSpPr/>
          <p:nvPr/>
        </p:nvSpPr>
        <p:spPr>
          <a:xfrm>
            <a:off x="10160161" y="1066679"/>
            <a:ext cx="1947839" cy="5059080"/>
          </a:xfrm>
          <a:prstGeom prst="rect">
            <a:avLst/>
          </a:prstGeom>
          <a:solidFill>
            <a:srgbClr val="FF0000"/>
          </a:solidFill>
          <a:ln w="126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9997" tIns="59999" rIns="119997" bIns="59999" anchor="ctr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Data Memory</a:t>
            </a:r>
          </a:p>
        </p:txBody>
      </p:sp>
      <p:sp>
        <p:nvSpPr>
          <p:cNvPr id="333" name="Shape 333"/>
          <p:cNvSpPr/>
          <p:nvPr/>
        </p:nvSpPr>
        <p:spPr>
          <a:xfrm flipH="1">
            <a:off x="2459999" y="1786319"/>
            <a:ext cx="1056480" cy="4993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34" name="Shape 334"/>
          <p:cNvSpPr/>
          <p:nvPr/>
        </p:nvSpPr>
        <p:spPr>
          <a:xfrm>
            <a:off x="304801" y="2156400"/>
            <a:ext cx="2198879" cy="205200"/>
          </a:xfrm>
          <a:prstGeom prst="roundRect">
            <a:avLst>
              <a:gd name="adj" fmla="val 16667"/>
            </a:avLst>
          </a:prstGeom>
          <a:solidFill>
            <a:srgbClr val="C8D6F0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2504159" y="4038480"/>
            <a:ext cx="1015679" cy="57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37" name="Shape 337"/>
          <p:cNvSpPr/>
          <p:nvPr/>
        </p:nvSpPr>
        <p:spPr>
          <a:xfrm>
            <a:off x="2402401" y="4038480"/>
            <a:ext cx="1218719" cy="27288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</a:t>
            </a:r>
          </a:p>
        </p:txBody>
      </p:sp>
      <p:sp>
        <p:nvSpPr>
          <p:cNvPr id="338" name="Shape 338"/>
          <p:cNvSpPr/>
          <p:nvPr/>
        </p:nvSpPr>
        <p:spPr>
          <a:xfrm>
            <a:off x="7787041" y="3581280"/>
            <a:ext cx="710879" cy="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39" name="Shape 339"/>
          <p:cNvSpPr/>
          <p:nvPr/>
        </p:nvSpPr>
        <p:spPr>
          <a:xfrm>
            <a:off x="7482240" y="3581280"/>
            <a:ext cx="1218719" cy="45540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</a:t>
            </a:r>
          </a:p>
        </p:txBody>
      </p:sp>
      <p:sp>
        <p:nvSpPr>
          <p:cNvPr id="340" name="Shape 340"/>
          <p:cNvSpPr/>
          <p:nvPr/>
        </p:nvSpPr>
        <p:spPr>
          <a:xfrm flipH="1">
            <a:off x="7718879" y="4495680"/>
            <a:ext cx="710879" cy="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41" name="Shape 341"/>
          <p:cNvSpPr/>
          <p:nvPr/>
        </p:nvSpPr>
        <p:spPr>
          <a:xfrm>
            <a:off x="7787040" y="4572000"/>
            <a:ext cx="645120" cy="27288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</a:p>
        </p:txBody>
      </p:sp>
      <p:sp>
        <p:nvSpPr>
          <p:cNvPr id="342" name="Shape 342"/>
          <p:cNvSpPr/>
          <p:nvPr/>
        </p:nvSpPr>
        <p:spPr>
          <a:xfrm rot="10800000" flipH="1">
            <a:off x="5631841" y="1981799"/>
            <a:ext cx="479" cy="11419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43" name="Shape 343"/>
          <p:cNvSpPr/>
          <p:nvPr/>
        </p:nvSpPr>
        <p:spPr>
          <a:xfrm>
            <a:off x="5552159" y="2209680"/>
            <a:ext cx="1421759" cy="45540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to the next location</a:t>
            </a:r>
          </a:p>
        </p:txBody>
      </p:sp>
      <p:graphicFrame>
        <p:nvGraphicFramePr>
          <p:cNvPr id="344" name="Shape 344"/>
          <p:cNvGraphicFramePr/>
          <p:nvPr/>
        </p:nvGraphicFramePr>
        <p:xfrm>
          <a:off x="8432640" y="3048119"/>
          <a:ext cx="1167332" cy="2184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4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/>
                    </a:p>
                  </a:txBody>
                  <a:tcPr marL="121900" marR="121900" marT="91433" marB="91433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/>
                    </a:p>
                  </a:txBody>
                  <a:tcPr marL="121900" marR="121900" marT="91433" marB="91433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/>
                    </a:p>
                  </a:txBody>
                  <a:tcPr marL="121900" marR="121900" marT="91433" marB="91433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/>
                    </a:p>
                  </a:txBody>
                  <a:tcPr marL="121900" marR="121900" marT="91433" marB="91433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5" name="Shape 345"/>
          <p:cNvSpPr/>
          <p:nvPr/>
        </p:nvSpPr>
        <p:spPr>
          <a:xfrm>
            <a:off x="9550560" y="4038480"/>
            <a:ext cx="609120" cy="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sp>
      <p:sp>
        <p:nvSpPr>
          <p:cNvPr id="346" name="Shape 346"/>
          <p:cNvSpPr/>
          <p:nvPr/>
        </p:nvSpPr>
        <p:spPr>
          <a:xfrm>
            <a:off x="8331359" y="2514600"/>
            <a:ext cx="1421759" cy="27288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a Stored-Program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80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Data processing involves transfers between data memory and processor registers</a:t>
            </a:r>
          </a:p>
          <a:p>
            <a:r>
              <a:rPr lang="en-US" sz="3200" dirty="0"/>
              <a:t>DRAM: large, inexpensive</a:t>
            </a:r>
            <a:r>
              <a:rPr lang="en-US" sz="3200"/>
              <a:t>, volatile </a:t>
            </a:r>
            <a:r>
              <a:rPr lang="en-US" sz="3200" dirty="0"/>
              <a:t>memory </a:t>
            </a:r>
          </a:p>
          <a:p>
            <a:pPr lvl="1"/>
            <a:r>
              <a:rPr lang="en-US" sz="2800" dirty="0"/>
              <a:t>Latency: ~50ns</a:t>
            </a:r>
          </a:p>
          <a:p>
            <a:pPr lvl="2"/>
            <a:r>
              <a:rPr lang="en-US" sz="2400" dirty="0"/>
              <a:t>Comparatively slow improvement over time: 80 -&gt; 30 ns </a:t>
            </a:r>
          </a:p>
          <a:p>
            <a:pPr lvl="1"/>
            <a:r>
              <a:rPr lang="en-US" sz="2800" dirty="0"/>
              <a:t>A single core clock is 2 GHz: it beats twice in a nanosecond!</a:t>
            </a:r>
          </a:p>
          <a:p>
            <a:pPr lvl="2"/>
            <a:r>
              <a:rPr lang="en-US" sz="2400" dirty="0"/>
              <a:t>Can perform upward of 4 ALU operations/cycle</a:t>
            </a:r>
          </a:p>
          <a:p>
            <a:pPr lvl="1"/>
            <a:r>
              <a:rPr lang="en-US" sz="2800" dirty="0"/>
              <a:t>Modern processors have tens of cores on a single chip</a:t>
            </a:r>
          </a:p>
          <a:p>
            <a:pPr lvl="1"/>
            <a:r>
              <a:rPr lang="en-US" sz="2800" dirty="0"/>
              <a:t>Take away: </a:t>
            </a:r>
          </a:p>
          <a:p>
            <a:pPr lvl="2"/>
            <a:r>
              <a:rPr lang="en-US" sz="2400" dirty="0"/>
              <a:t>Memory is significantly slower than the processor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68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Can Be Increased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More pins can be added to chips</a:t>
            </a:r>
          </a:p>
          <a:p>
            <a:r>
              <a:rPr lang="en-US" sz="4400" dirty="0"/>
              <a:t>3D stacking of memory can increase bandwidth further</a:t>
            </a:r>
          </a:p>
          <a:p>
            <a:pPr lvl="1"/>
            <a:r>
              <a:rPr lang="en-US" sz="4000" dirty="0"/>
              <a:t>Need methods that translate latency problems to bandwidth problems</a:t>
            </a:r>
          </a:p>
          <a:p>
            <a:pPr lvl="1"/>
            <a:r>
              <a:rPr lang="en-US" sz="4000" dirty="0"/>
              <a:t>Solution: concurrency</a:t>
            </a:r>
          </a:p>
          <a:p>
            <a:pPr lvl="1"/>
            <a:r>
              <a:rPr lang="en-US" sz="4000" dirty="0"/>
              <a:t>Issues:</a:t>
            </a:r>
          </a:p>
          <a:p>
            <a:pPr lvl="2"/>
            <a:r>
              <a:rPr lang="en-US" sz="3600" dirty="0"/>
              <a:t>Data dependencies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047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>
            <a:off x="1320960" y="2209680"/>
            <a:ext cx="2437920" cy="1218960"/>
          </a:xfrm>
          <a:prstGeom prst="ellipse">
            <a:avLst/>
          </a:prstGeom>
          <a:solidFill>
            <a:srgbClr val="FE8637">
              <a:alpha val="69803"/>
            </a:srgbClr>
          </a:solidFill>
          <a:ln w="25550" cap="flat" cmpd="sng">
            <a:solidFill>
              <a:srgbClr val="BB632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609600" y="5410081"/>
            <a:ext cx="4368480" cy="761759"/>
          </a:xfrm>
          <a:prstGeom prst="roundRect">
            <a:avLst>
              <a:gd name="adj" fmla="val 16667"/>
            </a:avLst>
          </a:prstGeom>
          <a:solidFill>
            <a:srgbClr val="7030A0">
              <a:alpha val="69803"/>
            </a:srgbClr>
          </a:solidFill>
          <a:ln w="255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2438401" y="3429000"/>
            <a:ext cx="507359" cy="6854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ACC1E8">
              <a:alpha val="69803"/>
            </a:srgbClr>
          </a:solidFill>
          <a:ln w="25550" cap="flat" cmpd="sng">
            <a:solidFill>
              <a:srgbClr val="3668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2088967" y="2586233"/>
            <a:ext cx="1254799" cy="45600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</a:p>
        </p:txBody>
      </p:sp>
      <p:sp>
        <p:nvSpPr>
          <p:cNvPr id="490" name="Shape 490"/>
          <p:cNvSpPr/>
          <p:nvPr/>
        </p:nvSpPr>
        <p:spPr>
          <a:xfrm>
            <a:off x="1946401" y="5558039"/>
            <a:ext cx="1643519" cy="45612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491" name="Shape 491"/>
          <p:cNvSpPr/>
          <p:nvPr/>
        </p:nvSpPr>
        <p:spPr>
          <a:xfrm>
            <a:off x="1422239" y="4114801"/>
            <a:ext cx="2539680" cy="38051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1843315" y="4038481"/>
            <a:ext cx="1746606" cy="821159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Cache</a:t>
            </a:r>
          </a:p>
        </p:txBody>
      </p:sp>
      <p:sp>
        <p:nvSpPr>
          <p:cNvPr id="493" name="Shape 493"/>
          <p:cNvSpPr/>
          <p:nvPr/>
        </p:nvSpPr>
        <p:spPr>
          <a:xfrm>
            <a:off x="2438401" y="4495681"/>
            <a:ext cx="507359" cy="914039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ACC1E8">
              <a:alpha val="69803"/>
            </a:srgbClr>
          </a:solidFill>
          <a:ln w="25550" cap="flat" cmpd="sng">
            <a:solidFill>
              <a:srgbClr val="3668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Hierarchies and Performance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BA6E86-C78C-D248-AEB7-C9CD17DCB928}"/>
              </a:ext>
            </a:extLst>
          </p:cNvPr>
          <p:cNvSpPr txBox="1">
            <a:spLocks/>
          </p:cNvSpPr>
          <p:nvPr/>
        </p:nvSpPr>
        <p:spPr>
          <a:xfrm>
            <a:off x="5746087" y="1169894"/>
            <a:ext cx="5607713" cy="50019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Cache is fast memory, typically on chip</a:t>
            </a:r>
          </a:p>
          <a:p>
            <a:pPr lvl="1"/>
            <a:r>
              <a:rPr lang="en-US" sz="3200" dirty="0"/>
              <a:t>DRAM is off-chip</a:t>
            </a:r>
          </a:p>
          <a:p>
            <a:r>
              <a:rPr lang="en-US" sz="3600" dirty="0"/>
              <a:t>It has to be small to be fast</a:t>
            </a:r>
          </a:p>
          <a:p>
            <a:r>
              <a:rPr lang="en-US" sz="3600" dirty="0"/>
              <a:t>It is also more expensive than DRAM on per-byte basis</a:t>
            </a:r>
          </a:p>
          <a:p>
            <a:r>
              <a:rPr lang="en-US" sz="3600" dirty="0"/>
              <a:t>Idea: bring frequently accessed data in the cache</a:t>
            </a:r>
          </a:p>
        </p:txBody>
      </p:sp>
    </p:spTree>
    <p:extLst>
      <p:ext uri="{BB962C8B-B14F-4D97-AF65-F5344CB8AC3E}">
        <p14:creationId xmlns:p14="http://schemas.microsoft.com/office/powerpoint/2010/main" val="15884774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 How Does a Cache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i="1" u="sng" dirty="0"/>
              <a:t>Temporal and spatial locality</a:t>
            </a:r>
          </a:p>
          <a:p>
            <a:pPr lvl="1"/>
            <a:r>
              <a:rPr lang="en-US" sz="3200" dirty="0"/>
              <a:t>Programs tend to access the same and/or nearby data repeatedly</a:t>
            </a:r>
          </a:p>
          <a:p>
            <a:r>
              <a:rPr lang="en-US" sz="3600" dirty="0"/>
              <a:t>Spatial locality and cache lines</a:t>
            </a:r>
          </a:p>
          <a:p>
            <a:pPr lvl="1"/>
            <a:r>
              <a:rPr lang="en-US" sz="3200" dirty="0"/>
              <a:t>When you miss, you bring not just the word that CPU asked for, but a bunch of surrounding bytes</a:t>
            </a:r>
          </a:p>
          <a:p>
            <a:pPr lvl="1"/>
            <a:r>
              <a:rPr lang="en-US" sz="3200" dirty="0"/>
              <a:t>Take advantage of the high bandwidth</a:t>
            </a:r>
          </a:p>
          <a:p>
            <a:pPr lvl="1"/>
            <a:r>
              <a:rPr lang="en-US" sz="3200" dirty="0"/>
              <a:t>This “bunch” is a cache line</a:t>
            </a:r>
          </a:p>
          <a:p>
            <a:pPr lvl="1"/>
            <a:r>
              <a:rPr lang="en-US" sz="3200" dirty="0"/>
              <a:t>Cache lines may be 32-128 bytes in length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455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6502559" y="6095881"/>
            <a:ext cx="5688960" cy="761759"/>
          </a:xfrm>
          <a:prstGeom prst="roundRect">
            <a:avLst>
              <a:gd name="adj" fmla="val 16667"/>
            </a:avLst>
          </a:prstGeom>
          <a:solidFill>
            <a:srgbClr val="7030A0">
              <a:alpha val="69803"/>
            </a:srgbClr>
          </a:solidFill>
          <a:ln w="255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8550241" y="6172200"/>
            <a:ext cx="1643519" cy="45612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486" name="Shape 486"/>
          <p:cNvSpPr/>
          <p:nvPr/>
        </p:nvSpPr>
        <p:spPr>
          <a:xfrm>
            <a:off x="1320960" y="2209680"/>
            <a:ext cx="2437920" cy="1218960"/>
          </a:xfrm>
          <a:prstGeom prst="ellipse">
            <a:avLst/>
          </a:prstGeom>
          <a:solidFill>
            <a:srgbClr val="FE8637">
              <a:alpha val="69803"/>
            </a:srgbClr>
          </a:solidFill>
          <a:ln w="25550" cap="flat" cmpd="sng">
            <a:solidFill>
              <a:srgbClr val="BB632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609600" y="5410081"/>
            <a:ext cx="4368480" cy="761759"/>
          </a:xfrm>
          <a:prstGeom prst="roundRect">
            <a:avLst>
              <a:gd name="adj" fmla="val 16667"/>
            </a:avLst>
          </a:prstGeom>
          <a:solidFill>
            <a:srgbClr val="7030A0">
              <a:alpha val="69803"/>
            </a:srgbClr>
          </a:solidFill>
          <a:ln w="255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2438401" y="3429000"/>
            <a:ext cx="507359" cy="6854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ACC1E8">
              <a:alpha val="69803"/>
            </a:srgbClr>
          </a:solidFill>
          <a:ln w="25550" cap="flat" cmpd="sng">
            <a:solidFill>
              <a:srgbClr val="3668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2088967" y="2586233"/>
            <a:ext cx="1254799" cy="45600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</a:p>
        </p:txBody>
      </p:sp>
      <p:sp>
        <p:nvSpPr>
          <p:cNvPr id="490" name="Shape 490"/>
          <p:cNvSpPr/>
          <p:nvPr/>
        </p:nvSpPr>
        <p:spPr>
          <a:xfrm>
            <a:off x="1946401" y="5558039"/>
            <a:ext cx="1643519" cy="45612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491" name="Shape 491"/>
          <p:cNvSpPr/>
          <p:nvPr/>
        </p:nvSpPr>
        <p:spPr>
          <a:xfrm>
            <a:off x="1422239" y="4114801"/>
            <a:ext cx="2539680" cy="38051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1843315" y="4038481"/>
            <a:ext cx="1746606" cy="821159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Cache</a:t>
            </a:r>
          </a:p>
        </p:txBody>
      </p:sp>
      <p:sp>
        <p:nvSpPr>
          <p:cNvPr id="493" name="Shape 493"/>
          <p:cNvSpPr/>
          <p:nvPr/>
        </p:nvSpPr>
        <p:spPr>
          <a:xfrm>
            <a:off x="2438401" y="4495681"/>
            <a:ext cx="507359" cy="914039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ACC1E8">
              <a:alpha val="69803"/>
            </a:srgbClr>
          </a:solidFill>
          <a:ln w="25550" cap="flat" cmpd="sng">
            <a:solidFill>
              <a:srgbClr val="3668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8229600" y="1066679"/>
            <a:ext cx="2437920" cy="1066319"/>
          </a:xfrm>
          <a:prstGeom prst="ellipse">
            <a:avLst/>
          </a:prstGeom>
          <a:solidFill>
            <a:srgbClr val="FE8637">
              <a:alpha val="69803"/>
            </a:srgbClr>
          </a:solidFill>
          <a:ln w="25550" cap="flat" cmpd="sng">
            <a:solidFill>
              <a:srgbClr val="BB632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9245761" y="2133719"/>
            <a:ext cx="507359" cy="60912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ACC1E8">
              <a:alpha val="69803"/>
            </a:srgbClr>
          </a:solidFill>
          <a:ln w="25550" cap="flat" cmpd="sng">
            <a:solidFill>
              <a:srgbClr val="3668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8872737" y="1371600"/>
            <a:ext cx="1254799" cy="45600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</a:p>
        </p:txBody>
      </p:sp>
      <p:sp>
        <p:nvSpPr>
          <p:cNvPr id="499" name="Shape 499"/>
          <p:cNvSpPr/>
          <p:nvPr/>
        </p:nvSpPr>
        <p:spPr>
          <a:xfrm>
            <a:off x="8432640" y="2743201"/>
            <a:ext cx="2133120" cy="38051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6400800" y="2666880"/>
            <a:ext cx="1559520" cy="45612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algn="ctr">
              <a:buSzPct val="25000"/>
            </a:pPr>
            <a:r>
              <a:rPr lang="e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Caches</a:t>
            </a:r>
          </a:p>
        </p:txBody>
      </p:sp>
      <p:sp>
        <p:nvSpPr>
          <p:cNvPr id="501" name="Shape 501"/>
          <p:cNvSpPr/>
          <p:nvPr/>
        </p:nvSpPr>
        <p:spPr>
          <a:xfrm>
            <a:off x="9347039" y="5105519"/>
            <a:ext cx="507359" cy="914039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ACC1E8">
              <a:alpha val="69803"/>
            </a:srgbClr>
          </a:solidFill>
          <a:ln w="25550" cap="flat" cmpd="sng">
            <a:solidFill>
              <a:srgbClr val="3668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9347039" y="3200400"/>
            <a:ext cx="507359" cy="60912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ACC1E8">
              <a:alpha val="69803"/>
            </a:srgbClr>
          </a:solidFill>
          <a:ln w="25550" cap="flat" cmpd="sng">
            <a:solidFill>
              <a:srgbClr val="3668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8127840" y="3657601"/>
            <a:ext cx="2945760" cy="38051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9347039" y="4114800"/>
            <a:ext cx="507359" cy="60912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ACC1E8">
              <a:alpha val="69803"/>
            </a:srgbClr>
          </a:solidFill>
          <a:ln w="25550" cap="flat" cmpd="sng">
            <a:solidFill>
              <a:srgbClr val="3668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7823041" y="4724281"/>
            <a:ext cx="3657119" cy="38051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Hierarchies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194162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Some Typical Speeds/Times Worth Knowing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46180"/>
              </p:ext>
            </p:extLst>
          </p:nvPr>
        </p:nvGraphicFramePr>
        <p:xfrm>
          <a:off x="415595" y="1356965"/>
          <a:ext cx="10963604" cy="5396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849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3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520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Latency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Bandwidth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20">
                <a:tc>
                  <a:txBody>
                    <a:bodyPr/>
                    <a:lstStyle/>
                    <a:p>
                      <a:r>
                        <a:rPr lang="en-US" sz="2700" dirty="0"/>
                        <a:t>Modern processor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20">
                <a:tc>
                  <a:txBody>
                    <a:bodyPr/>
                    <a:lstStyle/>
                    <a:p>
                      <a:r>
                        <a:rPr lang="en-US" sz="2700" dirty="0"/>
                        <a:t>L1 cache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20">
                <a:tc>
                  <a:txBody>
                    <a:bodyPr/>
                    <a:lstStyle/>
                    <a:p>
                      <a:r>
                        <a:rPr lang="en-US" sz="2700" dirty="0"/>
                        <a:t>L2-L3 cache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520">
                <a:tc>
                  <a:txBody>
                    <a:bodyPr/>
                    <a:lstStyle/>
                    <a:p>
                      <a:r>
                        <a:rPr lang="en-US" sz="2700" dirty="0"/>
                        <a:t>DRAM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Solid state</a:t>
                      </a:r>
                      <a:r>
                        <a:rPr lang="en-US" sz="2700" baseline="0" dirty="0"/>
                        <a:t> drive</a:t>
                      </a:r>
                      <a:endParaRPr lang="en-US" sz="27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Hard drive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520">
                <a:tc>
                  <a:txBody>
                    <a:bodyPr/>
                    <a:lstStyle/>
                    <a:p>
                      <a:r>
                        <a:rPr lang="en-US" sz="2700" dirty="0"/>
                        <a:t>Network</a:t>
                      </a:r>
                      <a:r>
                        <a:rPr lang="en-US" sz="2700" baseline="0" dirty="0"/>
                        <a:t>: </a:t>
                      </a:r>
                      <a:r>
                        <a:rPr lang="en-US" sz="2700" dirty="0"/>
                        <a:t>Cluster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520">
                <a:tc>
                  <a:txBody>
                    <a:bodyPr/>
                    <a:lstStyle/>
                    <a:p>
                      <a:r>
                        <a:rPr lang="en-US" sz="2700" dirty="0"/>
                        <a:t>Network: Ethernet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6320">
                <a:tc>
                  <a:txBody>
                    <a:bodyPr/>
                    <a:lstStyle/>
                    <a:p>
                      <a:r>
                        <a:rPr lang="en-US" sz="2700" dirty="0"/>
                        <a:t>Network: World-wide-web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84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Some Typical Speeds/Times Worth Knowing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45556"/>
              </p:ext>
            </p:extLst>
          </p:nvPr>
        </p:nvGraphicFramePr>
        <p:xfrm>
          <a:off x="415595" y="1356965"/>
          <a:ext cx="10963604" cy="5396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849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3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520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Latency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Bandwidth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20">
                <a:tc>
                  <a:txBody>
                    <a:bodyPr/>
                    <a:lstStyle/>
                    <a:p>
                      <a:r>
                        <a:rPr lang="en-US" sz="2700" dirty="0"/>
                        <a:t>Modern processor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0.25 ns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20">
                <a:tc>
                  <a:txBody>
                    <a:bodyPr/>
                    <a:lstStyle/>
                    <a:p>
                      <a:r>
                        <a:rPr lang="en-US" sz="2700" dirty="0"/>
                        <a:t>L1 cache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several ns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20">
                <a:tc>
                  <a:txBody>
                    <a:bodyPr/>
                    <a:lstStyle/>
                    <a:p>
                      <a:r>
                        <a:rPr lang="en-US" sz="2700" dirty="0"/>
                        <a:t>L2-L3 cache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10s</a:t>
                      </a:r>
                      <a:r>
                        <a:rPr lang="en-US" sz="2700" baseline="0" dirty="0"/>
                        <a:t> ns</a:t>
                      </a:r>
                      <a:endParaRPr lang="en-US" sz="27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520">
                <a:tc>
                  <a:txBody>
                    <a:bodyPr/>
                    <a:lstStyle/>
                    <a:p>
                      <a:r>
                        <a:rPr lang="en-US" sz="2700" dirty="0"/>
                        <a:t>DRAM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30-70 ns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10-20GB/s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Solid state</a:t>
                      </a:r>
                      <a:r>
                        <a:rPr lang="en-US" sz="2700" baseline="0" dirty="0"/>
                        <a:t> drive</a:t>
                      </a:r>
                      <a:endParaRPr lang="en-US" sz="27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0.1ms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200-1500</a:t>
                      </a:r>
                      <a:r>
                        <a:rPr lang="en-US" sz="2700" baseline="0" dirty="0"/>
                        <a:t> MB/s</a:t>
                      </a:r>
                      <a:endParaRPr lang="en-US" sz="27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Hard drive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5-10 </a:t>
                      </a:r>
                      <a:r>
                        <a:rPr lang="en-US" sz="2700" dirty="0" err="1"/>
                        <a:t>ms</a:t>
                      </a:r>
                      <a:endParaRPr lang="en-US" sz="27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200MB/s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520">
                <a:tc>
                  <a:txBody>
                    <a:bodyPr/>
                    <a:lstStyle/>
                    <a:p>
                      <a:r>
                        <a:rPr lang="en-US" sz="2700" dirty="0"/>
                        <a:t>Network</a:t>
                      </a:r>
                      <a:r>
                        <a:rPr lang="en-US" sz="2700" baseline="0" dirty="0"/>
                        <a:t>: </a:t>
                      </a:r>
                      <a:r>
                        <a:rPr lang="en-US" sz="2700" dirty="0"/>
                        <a:t>Cluster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1-10 µs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1-10GB/s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520">
                <a:tc>
                  <a:txBody>
                    <a:bodyPr/>
                    <a:lstStyle/>
                    <a:p>
                      <a:r>
                        <a:rPr lang="en-US" sz="2700" dirty="0"/>
                        <a:t>Network: Ethernet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100 µs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1GB/s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6320">
                <a:tc>
                  <a:txBody>
                    <a:bodyPr/>
                    <a:lstStyle/>
                    <a:p>
                      <a:r>
                        <a:rPr lang="en-US" sz="2700" dirty="0"/>
                        <a:t>Network: World-wide-web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10s of </a:t>
                      </a:r>
                      <a:r>
                        <a:rPr lang="en-US" sz="2700" dirty="0" err="1"/>
                        <a:t>ms</a:t>
                      </a:r>
                      <a:endParaRPr lang="en-US" sz="27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10Mb/s (note b</a:t>
                      </a:r>
                      <a:r>
                        <a:rPr lang="en-US" sz="2700" baseline="0" dirty="0"/>
                        <a:t> vs. B)</a:t>
                      </a:r>
                      <a:endParaRPr lang="en-US" sz="27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545191"/>
      </p:ext>
    </p:extLst>
  </p:cSld>
  <p:clrMapOvr>
    <a:masterClrMapping/>
  </p:clrMapOvr>
</p:sld>
</file>

<file path=ppt/theme/theme1.xml><?xml version="1.0" encoding="utf-8"?>
<a:theme xmlns:a="http://schemas.openxmlformats.org/drawingml/2006/main" name="MCS-DS_PPT_template_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MCS-DS_PPT_template_master.potx</Template>
  <TotalTime>263</TotalTime>
  <Words>515</Words>
  <Application>Microsoft Macintosh PowerPoint</Application>
  <PresentationFormat>Widescreen</PresentationFormat>
  <Paragraphs>107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Lato Medium</vt:lpstr>
      <vt:lpstr>Times New Roman</vt:lpstr>
      <vt:lpstr>MCS-DS_PPT_template_master</vt:lpstr>
      <vt:lpstr>Memory Access Challenges</vt:lpstr>
      <vt:lpstr>Components of a Stored-Program Computer</vt:lpstr>
      <vt:lpstr>Latency to Memory</vt:lpstr>
      <vt:lpstr>Bandwidth Can Be Increased</vt:lpstr>
      <vt:lpstr>Cache Hierarchies and Performance</vt:lpstr>
      <vt:lpstr>Why and How Does a Cache Help?</vt:lpstr>
      <vt:lpstr>Cache Hierarchies and Performance</vt:lpstr>
      <vt:lpstr>Some Typical Speeds/Times Worth Knowing</vt:lpstr>
      <vt:lpstr>Some Typical Speeds/Times Worth Knowing</vt:lpstr>
      <vt:lpstr>Architecture Trends: Pipelining</vt:lpstr>
    </vt:vector>
  </TitlesOfParts>
  <Company>UIUC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</dc:creator>
  <cp:lastModifiedBy>Microsoft Office User</cp:lastModifiedBy>
  <cp:revision>27</cp:revision>
  <dcterms:created xsi:type="dcterms:W3CDTF">2017-05-11T14:02:37Z</dcterms:created>
  <dcterms:modified xsi:type="dcterms:W3CDTF">2018-08-31T23:16:53Z</dcterms:modified>
</cp:coreProperties>
</file>