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1" r:id="rId2"/>
    <p:sldId id="288" r:id="rId3"/>
    <p:sldId id="290" r:id="rId4"/>
    <p:sldId id="291" r:id="rId5"/>
    <p:sldId id="292" r:id="rId6"/>
    <p:sldId id="294" r:id="rId7"/>
    <p:sldId id="289" r:id="rId8"/>
    <p:sldId id="293" r:id="rId9"/>
    <p:sldId id="296" r:id="rId10"/>
    <p:sldId id="274" r:id="rId11"/>
    <p:sldId id="295" r:id="rId12"/>
    <p:sldId id="275" r:id="rId13"/>
    <p:sldId id="259" r:id="rId14"/>
    <p:sldId id="260" r:id="rId15"/>
    <p:sldId id="261" r:id="rId16"/>
    <p:sldId id="262" r:id="rId17"/>
    <p:sldId id="287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D610E-3E44-42B7-B442-7D4CC3D8A983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F617D-F87B-4687-B797-78D9144C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7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BA01E-B897-9D47-900D-F603970542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4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43AF42-394A-4B94-A6A9-1E0528FCDEF5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36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F617D-F87B-4687-B797-78D9144C92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2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254C182A-F9A4-4FD5-9DC8-7F61B9AB01DF}" type="slidenum">
              <a:rPr lang="en-US" sz="1200"/>
              <a:pPr algn="r">
                <a:spcBef>
                  <a:spcPct val="0"/>
                </a:spcBef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3520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BA01E-B897-9D47-900D-F603970542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4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F617D-F87B-4687-B797-78D9144C92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F617D-F87B-4687-B797-78D9144C92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9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F617D-F87B-4687-B797-78D9144C92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26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9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F617D-F87B-4687-B797-78D9144C92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06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9BE824-6B0C-4358-888C-36679AC71C12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Slide done by eric</a:t>
            </a:r>
            <a:r>
              <a:rPr lang="en-US" baseline="0" dirty="0"/>
              <a:t> shook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Cost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63337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E3B14-DA16-374A-A109-CCB3BBF21975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8F1011-B3AF-4501-A925-06AA9398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6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85BEE-9A3D-D142-9F0D-2223BCC120A0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8F1011-B3AF-4501-A925-06AA9398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DDFE-2219-F645-837C-223BD5D3420E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1011-B3AF-4501-A925-06AA9398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5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E90470-934B-6C4E-A138-6A9487067566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8F1011-B3AF-4501-A925-06AA9398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0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0637-9619-7841-8B57-920E355D740B}" type="datetime1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1011-B3AF-4501-A925-06AA9398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5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7DE93F-7911-B446-9C48-DE02BC381E52}" type="datetime1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8F1011-B3AF-4501-A925-06AA9398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CD8F6C-AD79-E941-854B-15BD424F9CA2}" type="datetime1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8F1011-B3AF-4501-A925-06AA9398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3C3B31-0BEB-B44D-9F0C-4AD7A0F2875C}" type="datetime1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8F1011-B3AF-4501-A925-06AA9398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7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714C97-8EFF-F347-8C53-0D3C86F1789F}" type="datetime1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8F1011-B3AF-4501-A925-06AA9398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83102C-3B67-5B46-9099-2E52F8A8B3D5}" type="datetime1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8F1011-B3AF-4501-A925-06AA9398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0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D17D-BD49-994A-9D77-413257865EBF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1011-B3AF-4501-A925-06AA9398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Model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1A8B7D0F-B462-3F43-9FC6-66473A2BF9B1}" type="slidenum">
              <a:rPr lang="en-US" smtClean="0"/>
              <a:t>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DD0EE1-70AA-4AC5-9BAD-256553E2090F}"/>
              </a:ext>
            </a:extLst>
          </p:cNvPr>
          <p:cNvSpPr/>
          <p:nvPr/>
        </p:nvSpPr>
        <p:spPr>
          <a:xfrm>
            <a:off x="3674110" y="6067624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2018 L. V. Kale at the University of Illinois Urbana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9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Gauss-Jacobi Relaxation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F7A1-C023-47A5-B440-E59D9B145AF0}" type="slidenum">
              <a:rPr lang="en-US"/>
              <a:pPr/>
              <a:t>10</a:t>
            </a:fld>
            <a:endParaRPr lang="en-US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838200" y="1985432"/>
            <a:ext cx="5638800" cy="3810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while (</a:t>
            </a:r>
            <a:r>
              <a:rPr lang="en-US" sz="1600" dirty="0" err="1">
                <a:latin typeface="Lucida Console" pitchFamily="49" charset="0"/>
              </a:rPr>
              <a:t>maxError</a:t>
            </a:r>
            <a:r>
              <a:rPr lang="en-US" sz="1600" dirty="0">
                <a:latin typeface="Lucida Console" pitchFamily="49" charset="0"/>
              </a:rPr>
              <a:t> &gt; Threshold)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Re-apply Boundary conditions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dirty="0" err="1">
                <a:latin typeface="Lucida Console" pitchFamily="49" charset="0"/>
              </a:rPr>
              <a:t>maxError</a:t>
            </a:r>
            <a:r>
              <a:rPr lang="en-US" sz="1600" dirty="0">
                <a:latin typeface="Lucida Console" pitchFamily="49" charset="0"/>
              </a:rPr>
              <a:t> = 0;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for 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 = 0 to N-1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for j = 0 to N-1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  B[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 = 0.2 * (A[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 + A[i,j-1] +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      A[i,j+1] + A[i+1, j] + A[i-1,j]) ;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  if (|B[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]- A[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]| &gt; </a:t>
            </a:r>
            <a:r>
              <a:rPr lang="en-US" sz="1600" dirty="0" err="1">
                <a:latin typeface="Lucida Console" pitchFamily="49" charset="0"/>
              </a:rPr>
              <a:t>maxError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    </a:t>
            </a:r>
            <a:r>
              <a:rPr lang="en-US" sz="1600" dirty="0" err="1">
                <a:latin typeface="Lucida Console" pitchFamily="49" charset="0"/>
              </a:rPr>
              <a:t>maxError</a:t>
            </a:r>
            <a:r>
              <a:rPr lang="en-US" sz="1600" dirty="0">
                <a:latin typeface="Lucida Console" pitchFamily="49" charset="0"/>
              </a:rPr>
              <a:t> = |B[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]- A[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]|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}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swap B and 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}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838200" y="1253162"/>
            <a:ext cx="4724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600" dirty="0"/>
              <a:t>Sequential </a:t>
            </a:r>
            <a:r>
              <a:rPr lang="en-US" sz="2600" dirty="0" err="1"/>
              <a:t>Pseudocode</a:t>
            </a:r>
            <a:r>
              <a:rPr lang="en-US" sz="2600" dirty="0"/>
              <a:t>: </a:t>
            </a:r>
          </a:p>
        </p:txBody>
      </p:sp>
      <p:graphicFrame>
        <p:nvGraphicFramePr>
          <p:cNvPr id="98309" name="Group 5"/>
          <p:cNvGraphicFramePr>
            <a:graphicFrameLocks noGrp="1"/>
          </p:cNvGraphicFramePr>
          <p:nvPr>
            <p:extLst/>
          </p:nvPr>
        </p:nvGraphicFramePr>
        <p:xfrm>
          <a:off x="8153400" y="1594186"/>
          <a:ext cx="1752600" cy="1692277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8347" name="Group 43"/>
          <p:cNvGraphicFramePr>
            <a:graphicFrameLocks noGrp="1"/>
          </p:cNvGraphicFramePr>
          <p:nvPr>
            <p:extLst/>
          </p:nvPr>
        </p:nvGraphicFramePr>
        <p:xfrm>
          <a:off x="8153400" y="3369426"/>
          <a:ext cx="1752600" cy="1676402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8385" name="Line 81"/>
          <p:cNvSpPr>
            <a:spLocks noChangeShapeType="1"/>
          </p:cNvSpPr>
          <p:nvPr/>
        </p:nvSpPr>
        <p:spPr bwMode="auto">
          <a:xfrm>
            <a:off x="8153400" y="1607143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86" name="Text Box 82"/>
          <p:cNvSpPr txBox="1">
            <a:spLocks noChangeArrowheads="1"/>
          </p:cNvSpPr>
          <p:nvPr/>
        </p:nvSpPr>
        <p:spPr bwMode="auto">
          <a:xfrm>
            <a:off x="6705600" y="1219200"/>
            <a:ext cx="2209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Decomposition by:</a:t>
            </a:r>
            <a:r>
              <a:rPr lang="en-US" dirty="0"/>
              <a:t> </a:t>
            </a:r>
          </a:p>
        </p:txBody>
      </p:sp>
      <p:sp>
        <p:nvSpPr>
          <p:cNvPr id="98387" name="Text Box 83"/>
          <p:cNvSpPr txBox="1">
            <a:spLocks noChangeArrowheads="1"/>
          </p:cNvSpPr>
          <p:nvPr/>
        </p:nvSpPr>
        <p:spPr bwMode="auto">
          <a:xfrm>
            <a:off x="7010400" y="2452686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Row</a:t>
            </a:r>
          </a:p>
        </p:txBody>
      </p:sp>
      <p:sp>
        <p:nvSpPr>
          <p:cNvPr id="98388" name="Text Box 84"/>
          <p:cNvSpPr txBox="1">
            <a:spLocks noChangeArrowheads="1"/>
          </p:cNvSpPr>
          <p:nvPr/>
        </p:nvSpPr>
        <p:spPr bwMode="auto">
          <a:xfrm>
            <a:off x="7086600" y="3780552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Blocks</a:t>
            </a:r>
          </a:p>
        </p:txBody>
      </p:sp>
      <p:sp>
        <p:nvSpPr>
          <p:cNvPr id="98389" name="Text Box 85"/>
          <p:cNvSpPr txBox="1">
            <a:spLocks noChangeArrowheads="1"/>
          </p:cNvSpPr>
          <p:nvPr/>
        </p:nvSpPr>
        <p:spPr bwMode="auto">
          <a:xfrm>
            <a:off x="6570006" y="5728292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Or Column</a:t>
            </a:r>
          </a:p>
        </p:txBody>
      </p:sp>
      <p:graphicFrame>
        <p:nvGraphicFramePr>
          <p:cNvPr id="16" name="Group 43"/>
          <p:cNvGraphicFramePr>
            <a:graphicFrameLocks noGrp="1"/>
          </p:cNvGraphicFramePr>
          <p:nvPr>
            <p:extLst/>
          </p:nvPr>
        </p:nvGraphicFramePr>
        <p:xfrm>
          <a:off x="8153400" y="5144427"/>
          <a:ext cx="1752600" cy="1676402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764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689632"/>
      </p:ext>
    </p:extLst>
  </p:cSld>
  <p:clrMapOvr>
    <a:masterClrMapping/>
  </p:clrMapOvr>
  <p:transition advTm="437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F971-004F-184E-8BB9-0A41C454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05D8-A852-1C4D-9A8F-BD9A1533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Computation, </a:t>
            </a:r>
            <a:r>
              <a:rPr lang="en-US" dirty="0" err="1"/>
              <a:t>T</a:t>
            </a:r>
            <a:r>
              <a:rPr lang="en-US" baseline="-25000" dirty="0" err="1"/>
              <a:t>comp</a:t>
            </a:r>
            <a:r>
              <a:rPr lang="en-US" dirty="0"/>
              <a:t> , is   </a:t>
            </a:r>
            <a:r>
              <a:rPr lang="en-US" dirty="0" err="1"/>
              <a:t>t</a:t>
            </a:r>
            <a:r>
              <a:rPr lang="en-US" baseline="-25000" dirty="0" err="1"/>
              <a:t>c</a:t>
            </a:r>
            <a:r>
              <a:rPr lang="en-US" dirty="0"/>
              <a:t>* N*N/p, where </a:t>
            </a:r>
            <a:r>
              <a:rPr lang="en-US" dirty="0" err="1"/>
              <a:t>t</a:t>
            </a:r>
            <a:r>
              <a:rPr lang="en-US" baseline="-25000" dirty="0" err="1"/>
              <a:t>c</a:t>
            </a:r>
            <a:r>
              <a:rPr lang="en-US" dirty="0"/>
              <a:t> is the computation cost per cell</a:t>
            </a:r>
          </a:p>
          <a:p>
            <a:pPr lvl="1"/>
            <a:r>
              <a:rPr lang="en-US" dirty="0"/>
              <a:t>For either decomposition</a:t>
            </a:r>
          </a:p>
          <a:p>
            <a:r>
              <a:rPr lang="en-US" dirty="0"/>
              <a:t>Communication cost: </a:t>
            </a:r>
            <a:r>
              <a:rPr lang="en-US" dirty="0" err="1"/>
              <a:t>T</a:t>
            </a:r>
            <a:r>
              <a:rPr lang="en-US" baseline="-25000" dirty="0" err="1"/>
              <a:t>comm</a:t>
            </a:r>
            <a:endParaRPr lang="en-US" dirty="0"/>
          </a:p>
          <a:p>
            <a:pPr lvl="1"/>
            <a:r>
              <a:rPr lang="en-US" dirty="0"/>
              <a:t>For Row decomposition: 2 messages of size N words (of 8 bytes each)</a:t>
            </a:r>
          </a:p>
          <a:p>
            <a:pPr lvl="2"/>
            <a:r>
              <a:rPr lang="en-US" dirty="0"/>
              <a:t>2*(α + 8*N *β ) </a:t>
            </a:r>
          </a:p>
          <a:p>
            <a:pPr lvl="1"/>
            <a:r>
              <a:rPr lang="en-US" dirty="0"/>
              <a:t>For tile decomposition: 4 messages of size N/sqrt(p) words (of 8 bytes each)</a:t>
            </a:r>
          </a:p>
          <a:p>
            <a:pPr lvl="2"/>
            <a:r>
              <a:rPr lang="en-US" dirty="0"/>
              <a:t>4*(α + 8*N *β/(sqrt(p) ) </a:t>
            </a:r>
          </a:p>
          <a:p>
            <a:pPr lvl="1"/>
            <a:r>
              <a:rPr lang="en-US" dirty="0"/>
              <a:t>Which one is better? Compare for specific values of N, p, α , and β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745BE-1A04-FA46-8A5A-6F512EA0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CDE8A-404C-1F45-9BFE-8C42092D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1011-B3AF-4501-A925-06AA9398C6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7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Gauss-Seidel Relaxation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D191-8FE2-4369-86A6-E28A5E66A178}" type="slidenum">
              <a:rPr lang="en-US"/>
              <a:pPr/>
              <a:t>12</a:t>
            </a:fld>
            <a:endParaRPr lang="en-US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838200" y="2110054"/>
            <a:ext cx="6335332" cy="3810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Threshold)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Re-apply Boundary conditions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to N-1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= 0 to N-1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old = A[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j] = 0.2 * (A[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A[i,j-1] +A[i,j+1]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+ A[i+1,j] + A[i-1,j]) ;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(|A[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]-old| 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|A[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]-old|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838200" y="1181588"/>
            <a:ext cx="533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600" dirty="0"/>
              <a:t>Sequential </a:t>
            </a:r>
            <a:r>
              <a:rPr lang="en-US" sz="2600" dirty="0" err="1"/>
              <a:t>Pseudocode</a:t>
            </a:r>
            <a:r>
              <a:rPr lang="en-US" sz="2600" dirty="0"/>
              <a:t>: </a:t>
            </a:r>
          </a:p>
        </p:txBody>
      </p:sp>
      <p:sp>
        <p:nvSpPr>
          <p:cNvPr id="105558" name="Text Box 86"/>
          <p:cNvSpPr txBox="1">
            <a:spLocks noChangeArrowheads="1"/>
          </p:cNvSpPr>
          <p:nvPr/>
        </p:nvSpPr>
        <p:spPr bwMode="auto">
          <a:xfrm>
            <a:off x="7658637" y="1021977"/>
            <a:ext cx="3505200" cy="1892826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 old-new arrays..</a:t>
            </a:r>
          </a:p>
          <a:p>
            <a:pPr>
              <a:spcBef>
                <a:spcPct val="50000"/>
              </a:spcBef>
            </a:pPr>
            <a:r>
              <a:rPr lang="en-US" dirty="0"/>
              <a:t>Sequentially, how well does this work?</a:t>
            </a:r>
          </a:p>
          <a:p>
            <a:pPr>
              <a:spcBef>
                <a:spcPct val="50000"/>
              </a:spcBef>
            </a:pPr>
            <a:r>
              <a:rPr lang="en-US" dirty="0"/>
              <a:t>It works much better!</a:t>
            </a:r>
          </a:p>
          <a:p>
            <a:pPr>
              <a:spcBef>
                <a:spcPct val="50000"/>
              </a:spcBef>
            </a:pPr>
            <a:r>
              <a:rPr lang="en-US" dirty="0"/>
              <a:t>How to parallelize this?</a:t>
            </a:r>
          </a:p>
        </p:txBody>
      </p:sp>
    </p:spTree>
    <p:extLst>
      <p:ext uri="{BB962C8B-B14F-4D97-AF65-F5344CB8AC3E}">
        <p14:creationId xmlns:p14="http://schemas.microsoft.com/office/powerpoint/2010/main" val="66953992"/>
      </p:ext>
    </p:extLst>
  </p:cSld>
  <p:clrMapOvr>
    <a:masterClrMapping/>
  </p:clrMapOvr>
  <p:transition advTm="3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Parallelize Gauss-Seidel?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the flow of values</a:t>
            </a:r>
          </a:p>
          <a:p>
            <a:r>
              <a:rPr lang="en-US" dirty="0"/>
              <a:t>Not the control flow:</a:t>
            </a:r>
          </a:p>
          <a:p>
            <a:pPr lvl="1"/>
            <a:r>
              <a:rPr lang="en-US" dirty="0"/>
              <a:t>That goes row-by-row</a:t>
            </a:r>
          </a:p>
          <a:p>
            <a:r>
              <a:rPr lang="en-US" dirty="0"/>
              <a:t>Flow of dependences: which values depend on which values?</a:t>
            </a:r>
          </a:p>
          <a:p>
            <a:r>
              <a:rPr lang="en-US" dirty="0"/>
              <a:t>Does that give us a clue on how to parallelize?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3F03B-3E67-48DB-B7DE-DD0FFD55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4BCA-60B2-40E6-9F6C-184F6B2F7A1E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33800" y="3657600"/>
            <a:ext cx="2209800" cy="1981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0" y="428117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409067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84548" y="4284101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cxnSpLocks/>
            <a:endCxn id="3" idx="1"/>
          </p:cNvCxnSpPr>
          <p:nvPr/>
        </p:nvCxnSpPr>
        <p:spPr>
          <a:xfrm flipV="1">
            <a:off x="4460748" y="4319270"/>
            <a:ext cx="111252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3" idx="0"/>
          </p:cNvCxnSpPr>
          <p:nvPr/>
        </p:nvCxnSpPr>
        <p:spPr>
          <a:xfrm>
            <a:off x="4610100" y="4166870"/>
            <a:ext cx="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33800" y="3671577"/>
            <a:ext cx="228600" cy="24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722084" y="3671570"/>
            <a:ext cx="468923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736731" y="3657600"/>
            <a:ext cx="1525524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68918" y="3657600"/>
            <a:ext cx="1714441" cy="179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37776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Parallelizing Gauss-Seidel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ideas</a:t>
            </a:r>
          </a:p>
          <a:p>
            <a:pPr lvl="1"/>
            <a:r>
              <a:rPr lang="en-US" dirty="0"/>
              <a:t>Row decomposition, with pipelining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Square over-decomposition</a:t>
            </a:r>
          </a:p>
          <a:p>
            <a:pPr lvl="2"/>
            <a:r>
              <a:rPr lang="en-US" dirty="0"/>
              <a:t>Assign many squares to a processor (essentially same?)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0A67C8-017A-44AE-A097-9A2C059D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E6CC-148F-4FEB-974C-BD5B3E421D25}" type="slidenum">
              <a:rPr lang="en-US"/>
              <a:pPr/>
              <a:t>14</a:t>
            </a:fld>
            <a:endParaRPr lang="en-US" dirty="0"/>
          </a:p>
        </p:txBody>
      </p:sp>
      <p:graphicFrame>
        <p:nvGraphicFramePr>
          <p:cNvPr id="7" name="Group 5"/>
          <p:cNvGraphicFramePr>
            <a:graphicFrameLocks noGrp="1"/>
          </p:cNvGraphicFramePr>
          <p:nvPr/>
        </p:nvGraphicFramePr>
        <p:xfrm>
          <a:off x="3276600" y="2422530"/>
          <a:ext cx="1752600" cy="1692277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Line 81"/>
          <p:cNvSpPr>
            <a:spLocks noChangeShapeType="1"/>
          </p:cNvSpPr>
          <p:nvPr/>
        </p:nvSpPr>
        <p:spPr bwMode="auto">
          <a:xfrm>
            <a:off x="3276600" y="2422523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2422523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91200" y="2422523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Group 5"/>
          <p:cNvGraphicFramePr>
            <a:graphicFrameLocks noGrp="1"/>
          </p:cNvGraphicFramePr>
          <p:nvPr/>
        </p:nvGraphicFramePr>
        <p:xfrm>
          <a:off x="5410200" y="2422530"/>
          <a:ext cx="1752600" cy="1692277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81"/>
          <p:cNvSpPr>
            <a:spLocks noChangeShapeType="1"/>
          </p:cNvSpPr>
          <p:nvPr/>
        </p:nvSpPr>
        <p:spPr bwMode="auto">
          <a:xfrm>
            <a:off x="5410200" y="2422523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10200" y="2422523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10200" y="2803523"/>
            <a:ext cx="3048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24800" y="2422523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Group 5"/>
          <p:cNvGraphicFramePr>
            <a:graphicFrameLocks noGrp="1"/>
          </p:cNvGraphicFramePr>
          <p:nvPr/>
        </p:nvGraphicFramePr>
        <p:xfrm>
          <a:off x="7543800" y="2422530"/>
          <a:ext cx="1752600" cy="1692277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Line 81"/>
          <p:cNvSpPr>
            <a:spLocks noChangeShapeType="1"/>
          </p:cNvSpPr>
          <p:nvPr/>
        </p:nvSpPr>
        <p:spPr bwMode="auto">
          <a:xfrm>
            <a:off x="7543800" y="2422523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43800" y="2422523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543800" y="2803523"/>
            <a:ext cx="3048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05800" y="2422523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24800" y="2803523"/>
            <a:ext cx="3048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43800" y="3184523"/>
            <a:ext cx="3048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62590" y="2422523"/>
            <a:ext cx="4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</a:t>
            </a:r>
            <a:r>
              <a:rPr lang="en-US" baseline="-250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62590" y="2815191"/>
            <a:ext cx="4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62590" y="3196191"/>
            <a:ext cx="4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69156" y="3764568"/>
            <a:ext cx="62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</a:t>
            </a:r>
            <a:r>
              <a:rPr lang="en-US" baseline="-25000" dirty="0"/>
              <a:t>p-1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42418" y="3457449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5093454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803480" y="917287"/>
            <a:ext cx="4976640" cy="4977163"/>
          </a:xfrm>
          <a:prstGeom prst="rect">
            <a:avLst/>
          </a:prstGeom>
          <a:solidFill>
            <a:srgbClr val="FFFFFF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 dirty="0"/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291800" y="920167"/>
            <a:ext cx="1440" cy="4977163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047640" y="917287"/>
            <a:ext cx="1440" cy="4977163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8535960" y="917287"/>
            <a:ext cx="1440" cy="4977163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425560" y="917287"/>
            <a:ext cx="1440" cy="4977163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6669720" y="917287"/>
            <a:ext cx="1440" cy="4977163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7913880" y="917287"/>
            <a:ext cx="1440" cy="4977163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9158040" y="917287"/>
            <a:ext cx="1440" cy="4977163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4803480" y="3405868"/>
            <a:ext cx="4976640" cy="1441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4803480" y="2161578"/>
            <a:ext cx="4976640" cy="1441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4803480" y="4650159"/>
            <a:ext cx="4976640" cy="1441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9887160" y="888804"/>
            <a:ext cx="4147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9887160" y="5865966"/>
            <a:ext cx="4147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cxnSp>
        <p:nvCxnSpPr>
          <p:cNvPr id="3086" name="AutoShape 14"/>
          <p:cNvCxnSpPr>
            <a:cxnSpLocks noChangeShapeType="1"/>
            <a:stCxn id="3084" idx="3"/>
            <a:endCxn id="3085" idx="3"/>
          </p:cNvCxnSpPr>
          <p:nvPr/>
        </p:nvCxnSpPr>
        <p:spPr bwMode="auto">
          <a:xfrm>
            <a:off x="10094520" y="888804"/>
            <a:ext cx="1440" cy="49771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10185400" y="3106057"/>
            <a:ext cx="440640" cy="5126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8133" rIns="81639" bIns="40820"/>
          <a:lstStyle/>
          <a:p>
            <a:r>
              <a:rPr lang="en-US" sz="29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4803480" y="5909836"/>
            <a:ext cx="1440" cy="4147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9780120" y="5909836"/>
            <a:ext cx="1440" cy="4147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cxnSp>
        <p:nvCxnSpPr>
          <p:cNvPr id="3090" name="AutoShape 18"/>
          <p:cNvCxnSpPr>
            <a:cxnSpLocks noChangeShapeType="1"/>
            <a:stCxn id="3088" idx="1"/>
            <a:endCxn id="3089" idx="1"/>
          </p:cNvCxnSpPr>
          <p:nvPr/>
        </p:nvCxnSpPr>
        <p:spPr bwMode="auto">
          <a:xfrm>
            <a:off x="4803480" y="6117224"/>
            <a:ext cx="4976640" cy="144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7086600" y="5982449"/>
            <a:ext cx="440640" cy="5126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8133" rIns="81639" bIns="40820"/>
          <a:lstStyle/>
          <a:p>
            <a:r>
              <a:rPr lang="en-US" sz="29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870703" y="140602"/>
            <a:ext cx="528480" cy="5126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8133" rIns="81639" bIns="40820"/>
          <a:lstStyle/>
          <a:p>
            <a:r>
              <a:rPr lang="en-US" sz="29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4786680" y="423436"/>
            <a:ext cx="1440" cy="4147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5408760" y="423436"/>
            <a:ext cx="1440" cy="4147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cxnSp>
        <p:nvCxnSpPr>
          <p:cNvPr id="3095" name="AutoShape 23"/>
          <p:cNvCxnSpPr>
            <a:cxnSpLocks noChangeShapeType="1"/>
            <a:stCxn id="3093" idx="1"/>
            <a:endCxn id="3094" idx="1"/>
          </p:cNvCxnSpPr>
          <p:nvPr/>
        </p:nvCxnSpPr>
        <p:spPr bwMode="auto">
          <a:xfrm>
            <a:off x="4786680" y="630825"/>
            <a:ext cx="622080" cy="144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4309680" y="914407"/>
            <a:ext cx="4147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4309680" y="2158698"/>
            <a:ext cx="4147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cxnSp>
        <p:nvCxnSpPr>
          <p:cNvPr id="3098" name="AutoShape 26"/>
          <p:cNvCxnSpPr>
            <a:cxnSpLocks noChangeShapeType="1"/>
            <a:stCxn id="3096" idx="3"/>
            <a:endCxn id="3097" idx="3"/>
          </p:cNvCxnSpPr>
          <p:nvPr/>
        </p:nvCxnSpPr>
        <p:spPr bwMode="auto">
          <a:xfrm>
            <a:off x="4517040" y="914407"/>
            <a:ext cx="1440" cy="124429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3719566" y="1279620"/>
            <a:ext cx="787680" cy="5126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8133" rIns="81639" bIns="40820"/>
          <a:lstStyle/>
          <a:p>
            <a:pPr>
              <a:tabLst>
                <a:tab pos="656650" algn="l"/>
              </a:tabLst>
            </a:pPr>
            <a:r>
              <a:rPr lang="en-US" sz="29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N/P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1529428" y="2209807"/>
            <a:ext cx="3024000" cy="7791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6763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# Columns = N/W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# Rows = P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4800600" y="914407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1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4800600" y="914407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1</a:t>
            </a:r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4800600" y="2158698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2</a:t>
            </a:r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4800600" y="2158698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2</a:t>
            </a: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5422680" y="914407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2</a:t>
            </a:r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5422680" y="914407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2</a:t>
            </a:r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4800600" y="3402988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...</a:t>
            </a:r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5422680" y="2158698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...</a:t>
            </a:r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6044760" y="914407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...</a:t>
            </a:r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4800600" y="4647279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4800600" y="3402988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...</a:t>
            </a:r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5422680" y="2158698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...</a:t>
            </a:r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6044760" y="914407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...</a:t>
            </a:r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422680" y="3402988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6044760" y="2158698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6666840" y="914407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auto">
          <a:xfrm>
            <a:off x="1584123" y="4410742"/>
            <a:ext cx="1857600" cy="4046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6306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# Of Phases</a:t>
            </a: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4800600" y="4647279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5422680" y="3402988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6044760" y="2158698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6666840" y="914407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7288921" y="914408"/>
            <a:ext cx="1864800" cy="1242851"/>
            <a:chOff x="3744" y="576"/>
            <a:chExt cx="1295" cy="863"/>
          </a:xfrm>
        </p:grpSpPr>
        <p:sp>
          <p:nvSpPr>
            <p:cNvPr id="3123" name="Rectangle 51"/>
            <p:cNvSpPr>
              <a:spLocks noChangeArrowheads="1"/>
            </p:cNvSpPr>
            <p:nvPr/>
          </p:nvSpPr>
          <p:spPr bwMode="auto">
            <a:xfrm>
              <a:off x="3744" y="576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  <p:sp>
          <p:nvSpPr>
            <p:cNvPr id="3124" name="Rectangle 52"/>
            <p:cNvSpPr>
              <a:spLocks noChangeArrowheads="1"/>
            </p:cNvSpPr>
            <p:nvPr/>
          </p:nvSpPr>
          <p:spPr bwMode="auto">
            <a:xfrm>
              <a:off x="4176" y="576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  <p:sp>
          <p:nvSpPr>
            <p:cNvPr id="3125" name="Rectangle 53"/>
            <p:cNvSpPr>
              <a:spLocks noChangeArrowheads="1"/>
            </p:cNvSpPr>
            <p:nvPr/>
          </p:nvSpPr>
          <p:spPr bwMode="auto">
            <a:xfrm>
              <a:off x="4608" y="576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6666841" y="2158698"/>
            <a:ext cx="1864800" cy="1242851"/>
            <a:chOff x="3312" y="1440"/>
            <a:chExt cx="1295" cy="863"/>
          </a:xfrm>
        </p:grpSpPr>
        <p:sp>
          <p:nvSpPr>
            <p:cNvPr id="3127" name="Rectangle 55"/>
            <p:cNvSpPr>
              <a:spLocks noChangeArrowheads="1"/>
            </p:cNvSpPr>
            <p:nvPr/>
          </p:nvSpPr>
          <p:spPr bwMode="auto">
            <a:xfrm>
              <a:off x="3312" y="1440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  <p:sp>
          <p:nvSpPr>
            <p:cNvPr id="3128" name="Rectangle 56"/>
            <p:cNvSpPr>
              <a:spLocks noChangeArrowheads="1"/>
            </p:cNvSpPr>
            <p:nvPr/>
          </p:nvSpPr>
          <p:spPr bwMode="auto">
            <a:xfrm>
              <a:off x="3744" y="1440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  <p:sp>
          <p:nvSpPr>
            <p:cNvPr id="3129" name="Rectangle 57"/>
            <p:cNvSpPr>
              <a:spLocks noChangeArrowheads="1"/>
            </p:cNvSpPr>
            <p:nvPr/>
          </p:nvSpPr>
          <p:spPr bwMode="auto">
            <a:xfrm>
              <a:off x="4176" y="1440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6044761" y="3402989"/>
            <a:ext cx="1864800" cy="1242851"/>
            <a:chOff x="2880" y="2304"/>
            <a:chExt cx="1295" cy="863"/>
          </a:xfrm>
        </p:grpSpPr>
        <p:sp>
          <p:nvSpPr>
            <p:cNvPr id="3131" name="Rectangle 59"/>
            <p:cNvSpPr>
              <a:spLocks noChangeArrowheads="1"/>
            </p:cNvSpPr>
            <p:nvPr/>
          </p:nvSpPr>
          <p:spPr bwMode="auto">
            <a:xfrm>
              <a:off x="2880" y="2304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  <p:sp>
          <p:nvSpPr>
            <p:cNvPr id="3132" name="Rectangle 60"/>
            <p:cNvSpPr>
              <a:spLocks noChangeArrowheads="1"/>
            </p:cNvSpPr>
            <p:nvPr/>
          </p:nvSpPr>
          <p:spPr bwMode="auto">
            <a:xfrm>
              <a:off x="3312" y="2304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  <p:sp>
          <p:nvSpPr>
            <p:cNvPr id="3133" name="Rectangle 61"/>
            <p:cNvSpPr>
              <a:spLocks noChangeArrowheads="1"/>
            </p:cNvSpPr>
            <p:nvPr/>
          </p:nvSpPr>
          <p:spPr bwMode="auto">
            <a:xfrm>
              <a:off x="3744" y="2304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5422681" y="4647279"/>
            <a:ext cx="1864800" cy="1242851"/>
            <a:chOff x="2448" y="3168"/>
            <a:chExt cx="1295" cy="863"/>
          </a:xfrm>
        </p:grpSpPr>
        <p:sp>
          <p:nvSpPr>
            <p:cNvPr id="3135" name="Rectangle 63"/>
            <p:cNvSpPr>
              <a:spLocks noChangeArrowheads="1"/>
            </p:cNvSpPr>
            <p:nvPr/>
          </p:nvSpPr>
          <p:spPr bwMode="auto">
            <a:xfrm>
              <a:off x="2448" y="3168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  <p:sp>
          <p:nvSpPr>
            <p:cNvPr id="3136" name="Rectangle 64"/>
            <p:cNvSpPr>
              <a:spLocks noChangeArrowheads="1"/>
            </p:cNvSpPr>
            <p:nvPr/>
          </p:nvSpPr>
          <p:spPr bwMode="auto">
            <a:xfrm>
              <a:off x="2880" y="3168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  <p:sp>
          <p:nvSpPr>
            <p:cNvPr id="3137" name="Rectangle 65"/>
            <p:cNvSpPr>
              <a:spLocks noChangeArrowheads="1"/>
            </p:cNvSpPr>
            <p:nvPr/>
          </p:nvSpPr>
          <p:spPr bwMode="auto">
            <a:xfrm>
              <a:off x="3312" y="3168"/>
              <a:ext cx="432" cy="864"/>
            </a:xfrm>
            <a:prstGeom prst="rect">
              <a:avLst/>
            </a:prstGeom>
            <a:solidFill>
              <a:srgbClr val="C0C0C0"/>
            </a:solidFill>
            <a:ln w="27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03680" tIns="68760" rIns="103680" bIns="58680" anchor="ctr"/>
            <a:lstStyle/>
            <a:p>
              <a:pPr algn="ctr"/>
              <a:r>
                <a:rPr lang="en-US" sz="3600" dirty="0">
                  <a:solidFill>
                    <a:srgbClr val="000000"/>
                  </a:solidFill>
                  <a:ea typeface="DejaVu Sans" pitchFamily="16" charset="0"/>
                  <a:cs typeface="DejaVu Sans" pitchFamily="16" charset="0"/>
                </a:rPr>
                <a:t>...</a:t>
              </a:r>
            </a:p>
          </p:txBody>
        </p:sp>
      </p:grp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9155160" y="914407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9155160" y="914407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auto">
          <a:xfrm>
            <a:off x="8533080" y="2158698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141" name="Rectangle 69"/>
          <p:cNvSpPr>
            <a:spLocks noChangeArrowheads="1"/>
          </p:cNvSpPr>
          <p:nvPr/>
        </p:nvSpPr>
        <p:spPr bwMode="auto">
          <a:xfrm>
            <a:off x="8533080" y="2158698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7911000" y="3402988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143" name="Rectangle 71"/>
          <p:cNvSpPr>
            <a:spLocks noChangeArrowheads="1"/>
          </p:cNvSpPr>
          <p:nvPr/>
        </p:nvSpPr>
        <p:spPr bwMode="auto">
          <a:xfrm>
            <a:off x="7911000" y="3402988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7288920" y="4647279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145" name="Rectangle 73"/>
          <p:cNvSpPr>
            <a:spLocks noChangeArrowheads="1"/>
          </p:cNvSpPr>
          <p:nvPr/>
        </p:nvSpPr>
        <p:spPr bwMode="auto">
          <a:xfrm>
            <a:off x="7288920" y="4647279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3146" name="Rectangle 74"/>
          <p:cNvSpPr>
            <a:spLocks noChangeArrowheads="1"/>
          </p:cNvSpPr>
          <p:nvPr/>
        </p:nvSpPr>
        <p:spPr bwMode="auto">
          <a:xfrm>
            <a:off x="9155160" y="2158698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56885" rIns="94048" bIns="53229" anchor="ctr"/>
          <a:lstStyle/>
          <a:p>
            <a:pPr algn="ctr"/>
            <a:r>
              <a:rPr lang="en-US" sz="15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 + 1</a:t>
            </a:r>
          </a:p>
          <a:p>
            <a:pPr algn="ctr"/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      </a:t>
            </a:r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auto">
          <a:xfrm>
            <a:off x="9155160" y="2158698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56885" rIns="94048" bIns="53229" anchor="ctr"/>
          <a:lstStyle/>
          <a:p>
            <a:r>
              <a:rPr lang="en-US" sz="15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 + 1</a:t>
            </a:r>
          </a:p>
          <a:p>
            <a:pPr algn="ctr"/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      </a:t>
            </a:r>
          </a:p>
        </p:txBody>
      </p: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9155160" y="3402988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...</a:t>
            </a:r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8533080" y="3402988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56885" rIns="94048" bIns="53229" anchor="ctr"/>
          <a:lstStyle/>
          <a:p>
            <a:pPr algn="ctr"/>
            <a:r>
              <a:rPr lang="en-US" sz="15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 + 1</a:t>
            </a:r>
          </a:p>
          <a:p>
            <a:pPr algn="ctr"/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      </a:t>
            </a:r>
          </a:p>
        </p:txBody>
      </p:sp>
      <p:sp>
        <p:nvSpPr>
          <p:cNvPr id="3150" name="Rectangle 78"/>
          <p:cNvSpPr>
            <a:spLocks noChangeArrowheads="1"/>
          </p:cNvSpPr>
          <p:nvPr/>
        </p:nvSpPr>
        <p:spPr bwMode="auto">
          <a:xfrm>
            <a:off x="8533080" y="3402988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56885" rIns="94048" bIns="53229" anchor="ctr"/>
          <a:lstStyle/>
          <a:p>
            <a:r>
              <a:rPr lang="en-US" sz="15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 + 1</a:t>
            </a:r>
          </a:p>
          <a:p>
            <a:pPr algn="ctr"/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      </a:t>
            </a:r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8533080" y="4647279"/>
            <a:ext cx="622080" cy="1244291"/>
          </a:xfrm>
          <a:prstGeom prst="rect">
            <a:avLst/>
          </a:prstGeom>
          <a:solidFill>
            <a:srgbClr val="C0C0C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62372" rIns="94048" bIns="53229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...</a:t>
            </a: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7911000" y="4647279"/>
            <a:ext cx="622080" cy="1244291"/>
          </a:xfrm>
          <a:prstGeom prst="rect">
            <a:avLst/>
          </a:prstGeom>
          <a:solidFill>
            <a:srgbClr val="00FF00"/>
          </a:solidFill>
          <a:ln w="27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4048" tIns="56885" rIns="94048" bIns="53229" anchor="ctr"/>
          <a:lstStyle/>
          <a:p>
            <a:pPr algn="ctr"/>
            <a:r>
              <a:rPr lang="en-US" sz="15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 + 1</a:t>
            </a:r>
          </a:p>
          <a:p>
            <a:pPr algn="ctr"/>
            <a:r>
              <a:rPr lang="en-US" sz="1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3" name="Rectangle 81"/>
              <p:cNvSpPr>
                <a:spLocks noChangeArrowheads="1"/>
              </p:cNvSpPr>
              <p:nvPr/>
            </p:nvSpPr>
            <p:spPr bwMode="auto">
              <a:xfrm>
                <a:off x="7911000" y="4647279"/>
                <a:ext cx="622080" cy="1244291"/>
              </a:xfrm>
              <a:prstGeom prst="rect">
                <a:avLst/>
              </a:prstGeom>
              <a:solidFill>
                <a:srgbClr val="C0C0C0"/>
              </a:solidFill>
              <a:ln w="27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4048" tIns="56885" rIns="94048" bIns="53229" anchor="ctr"/>
              <a:lstStyle/>
              <a:p>
                <a:r>
                  <a:rPr lang="en-US" sz="1500" dirty="0">
                    <a:solidFill>
                      <a:srgbClr val="000000"/>
                    </a:solidFill>
                    <a:ea typeface="DejaVu Sans" pitchFamily="16" charset="0"/>
                    <a:cs typeface="DejaVu Sans" pitchFamily="16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1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sz="1500" dirty="0">
                    <a:solidFill>
                      <a:srgbClr val="000000"/>
                    </a:solidFill>
                    <a:ea typeface="DejaVu Sans" pitchFamily="16" charset="0"/>
                    <a:cs typeface="DejaVu Sans" pitchFamily="16" charset="0"/>
                  </a:rPr>
                  <a:t>+1</a:t>
                </a:r>
              </a:p>
            </p:txBody>
          </p:sp>
        </mc:Choice>
        <mc:Fallback>
          <p:sp>
            <p:nvSpPr>
              <p:cNvPr id="3153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1000" y="4647279"/>
                <a:ext cx="622080" cy="1244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7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4" name="Text Box 82"/>
          <p:cNvSpPr txBox="1">
            <a:spLocks noChangeArrowheads="1"/>
          </p:cNvSpPr>
          <p:nvPr/>
        </p:nvSpPr>
        <p:spPr bwMode="auto">
          <a:xfrm>
            <a:off x="1486206" y="4790942"/>
            <a:ext cx="3085797" cy="6192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9963" rIns="81639" bIns="40820"/>
          <a:lstStyle/>
          <a:p>
            <a:pPr>
              <a:tabLst>
                <a:tab pos="656650" algn="l"/>
              </a:tabLst>
            </a:pPr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N/W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5" name="Rectangle 83"/>
              <p:cNvSpPr>
                <a:spLocks noChangeArrowheads="1"/>
              </p:cNvSpPr>
              <p:nvPr/>
            </p:nvSpPr>
            <p:spPr bwMode="auto">
              <a:xfrm>
                <a:off x="9155160" y="4647279"/>
                <a:ext cx="622080" cy="1244291"/>
              </a:xfrm>
              <a:prstGeom prst="rect">
                <a:avLst/>
              </a:prstGeom>
              <a:solidFill>
                <a:srgbClr val="00FF00"/>
              </a:solidFill>
              <a:ln w="27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4048" tIns="57343" rIns="94048" bIns="53229" anchor="ctr"/>
              <a:lstStyle/>
              <a:p>
                <a:r>
                  <a:rPr lang="en-US" sz="1400" dirty="0">
                    <a:solidFill>
                      <a:srgbClr val="000000"/>
                    </a:solidFill>
                    <a:ea typeface="DejaVu Sans" pitchFamily="16" charset="0"/>
                    <a:cs typeface="DejaVu Sans" pitchFamily="16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rgbClr val="000000"/>
                    </a:solidFill>
                    <a:ea typeface="DejaVu Sans" pitchFamily="16" charset="0"/>
                    <a:cs typeface="DejaVu Sans" pitchFamily="16" charset="0"/>
                  </a:rPr>
                  <a:t>+P-1     </a:t>
                </a:r>
              </a:p>
            </p:txBody>
          </p:sp>
        </mc:Choice>
        <mc:Fallback>
          <p:sp>
            <p:nvSpPr>
              <p:cNvPr id="3155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5160" y="4647279"/>
                <a:ext cx="622080" cy="1244291"/>
              </a:xfrm>
              <a:prstGeom prst="rect">
                <a:avLst/>
              </a:prstGeom>
              <a:blipFill>
                <a:blip r:embed="rId5"/>
                <a:stretch>
                  <a:fillRect r="-39216"/>
                </a:stretch>
              </a:blipFill>
              <a:ln w="27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6" name="Text Box 84"/>
          <p:cNvSpPr txBox="1">
            <a:spLocks noChangeArrowheads="1"/>
          </p:cNvSpPr>
          <p:nvPr/>
        </p:nvSpPr>
        <p:spPr bwMode="auto">
          <a:xfrm>
            <a:off x="2531643" y="4790942"/>
            <a:ext cx="2007360" cy="6192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9963" rIns="81639" bIns="40820"/>
          <a:lstStyle/>
          <a:p>
            <a:pPr>
              <a:tabLst>
                <a:tab pos="656650" algn="l"/>
                <a:tab pos="1313299" algn="l"/>
                <a:tab pos="1969949" algn="l"/>
              </a:tabLst>
            </a:pPr>
            <a:r>
              <a:rPr lang="en-US" sz="36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+ (P-1)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43429" y="381007"/>
            <a:ext cx="2773258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Row decomposition with pipelining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250E2-EB39-4FC0-AB00-FD5FC9E8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0484783"/>
      </p:ext>
    </p:extLst>
  </p:cSld>
  <p:clrMapOvr>
    <a:masterClrMapping/>
  </p:clrMapOvr>
  <p:transition spd="med" advTm="34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"/>
                            </p:stCondLst>
                            <p:childTnLst>
                              <p:par>
                                <p:cTn id="1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"/>
                            </p:stCondLst>
                            <p:childTnLst>
                              <p:par>
                                <p:cTn id="2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"/>
                            </p:stCondLst>
                            <p:childTnLst>
                              <p:par>
                                <p:cTn id="2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"/>
                            </p:stCondLst>
                            <p:childTnLst>
                              <p:par>
                                <p:cTn id="2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"/>
                            </p:stCondLst>
                            <p:childTnLst>
                              <p:par>
                                <p:cTn id="3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"/>
                            </p:stCondLst>
                            <p:childTnLst>
                              <p:par>
                                <p:cTn id="4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"/>
                            </p:stCondLst>
                            <p:childTnLst>
                              <p:par>
                                <p:cTn id="4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"/>
                            </p:stCondLst>
                            <p:childTnLst>
                              <p:par>
                                <p:cTn id="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"/>
                            </p:stCondLst>
                            <p:childTnLst>
                              <p:par>
                                <p:cTn id="5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"/>
                            </p:stCondLst>
                            <p:childTnLst>
                              <p:par>
                                <p:cTn id="5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"/>
                            </p:stCondLst>
                            <p:childTnLst>
                              <p:par>
                                <p:cTn id="6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"/>
                            </p:stCondLst>
                            <p:childTnLst>
                              <p:par>
                                <p:cTn id="6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"/>
                            </p:stCondLst>
                            <p:childTnLst>
                              <p:par>
                                <p:cTn id="6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"/>
                            </p:stCondLst>
                            <p:childTnLst>
                              <p:par>
                                <p:cTn id="6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"/>
                            </p:stCondLst>
                            <p:childTnLst>
                              <p:par>
                                <p:cTn id="7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"/>
                            </p:stCondLst>
                            <p:childTnLst>
                              <p:par>
                                <p:cTn id="7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"/>
                            </p:stCondLst>
                            <p:childTnLst>
                              <p:par>
                                <p:cTn id="7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"/>
                            </p:stCondLst>
                            <p:childTnLst>
                              <p:par>
                                <p:cTn id="8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"/>
                            </p:stCondLst>
                            <p:childTnLst>
                              <p:par>
                                <p:cTn id="8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"/>
                            </p:stCondLst>
                            <p:childTnLst>
                              <p:par>
                                <p:cTn id="8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"/>
                            </p:stCondLst>
                            <p:childTnLst>
                              <p:par>
                                <p:cTn id="9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"/>
                            </p:stCondLst>
                            <p:childTnLst>
                              <p:par>
                                <p:cTn id="9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"/>
                            </p:stCondLst>
                            <p:childTnLst>
                              <p:par>
                                <p:cTn id="10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"/>
                            </p:stCondLst>
                            <p:childTnLst>
                              <p:par>
                                <p:cTn id="10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"/>
                            </p:stCondLst>
                            <p:childTnLst>
                              <p:par>
                                <p:cTn id="10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"/>
                            </p:stCondLst>
                            <p:childTnLst>
                              <p:par>
                                <p:cTn id="10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"/>
                            </p:stCondLst>
                            <p:childTnLst>
                              <p:par>
                                <p:cTn id="1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"/>
                            </p:stCondLst>
                            <p:childTnLst>
                              <p:par>
                                <p:cTn id="11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"/>
                            </p:stCondLst>
                            <p:childTnLst>
                              <p:par>
                                <p:cTn id="11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"/>
                            </p:stCondLst>
                            <p:childTnLst>
                              <p:par>
                                <p:cTn id="12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"/>
                            </p:stCondLst>
                            <p:childTnLst>
                              <p:par>
                                <p:cTn id="12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"/>
                            </p:stCondLst>
                            <p:childTnLst>
                              <p:par>
                                <p:cTn id="1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Line 1"/>
          <p:cNvSpPr>
            <a:spLocks noChangeShapeType="1"/>
          </p:cNvSpPr>
          <p:nvPr/>
        </p:nvSpPr>
        <p:spPr bwMode="auto">
          <a:xfrm>
            <a:off x="3283680" y="4248453"/>
            <a:ext cx="7107840" cy="14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 flipV="1">
            <a:off x="3277920" y="1087315"/>
            <a:ext cx="1440" cy="3166892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34000" y="4953007"/>
            <a:ext cx="2168520" cy="5645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9049" rIns="81639" bIns="40820"/>
          <a:lstStyle/>
          <a:p>
            <a:pPr algn="ctr">
              <a:tabLst>
                <a:tab pos="656650" algn="l"/>
              </a:tabLst>
            </a:pPr>
            <a:r>
              <a:rPr lang="en-US" sz="33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Time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 rot="16200000">
            <a:off x="873556" y="2257883"/>
            <a:ext cx="3213120" cy="8309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7220" rIns="81639" bIns="40820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5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Number of Procs Used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3285120" y="2603794"/>
            <a:ext cx="1658880" cy="16619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2722080" y="2488588"/>
            <a:ext cx="41760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H="1">
            <a:off x="2722080" y="4252767"/>
            <a:ext cx="41760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cxnSp>
        <p:nvCxnSpPr>
          <p:cNvPr id="4104" name="AutoShape 8"/>
          <p:cNvCxnSpPr>
            <a:cxnSpLocks noChangeShapeType="1"/>
            <a:stCxn id="4102" idx="1"/>
            <a:endCxn id="4103" idx="1"/>
          </p:cNvCxnSpPr>
          <p:nvPr/>
        </p:nvCxnSpPr>
        <p:spPr bwMode="auto">
          <a:xfrm>
            <a:off x="2930881" y="2488581"/>
            <a:ext cx="1440" cy="17641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556480" y="3176973"/>
            <a:ext cx="288000" cy="322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4934" rIns="81639" bIns="40820"/>
          <a:lstStyle/>
          <a:p>
            <a:r>
              <a:rPr lang="en-US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 flipV="1">
            <a:off x="8345281" y="2603794"/>
            <a:ext cx="1661760" cy="16619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4952640" y="2592279"/>
            <a:ext cx="338688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4965600" y="2592272"/>
            <a:ext cx="1440" cy="1672016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8329440" y="2592272"/>
            <a:ext cx="1440" cy="1672016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3141121" y="4520643"/>
            <a:ext cx="324000" cy="3758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5848" rIns="81639" bIns="40820"/>
          <a:lstStyle/>
          <a:p>
            <a:r>
              <a:rPr lang="en-US" sz="20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0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4841760" y="4520643"/>
            <a:ext cx="316800" cy="3758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5848" rIns="81639" bIns="40820"/>
          <a:lstStyle/>
          <a:p>
            <a:r>
              <a:rPr lang="en-US" sz="20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P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8176800" y="4520636"/>
            <a:ext cx="414720" cy="6711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5848" rIns="81639" bIns="40820"/>
          <a:lstStyle/>
          <a:p>
            <a:r>
              <a:rPr lang="en-US" sz="20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</a:p>
          <a:p>
            <a:r>
              <a:rPr lang="en-US" sz="20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9530400" y="4520636"/>
            <a:ext cx="1209600" cy="6711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5848" rIns="81639" bIns="40820"/>
          <a:lstStyle/>
          <a:p>
            <a:pPr>
              <a:tabLst>
                <a:tab pos="656650" algn="l"/>
              </a:tabLst>
            </a:pPr>
            <a:r>
              <a:rPr lang="en-US" sz="2000" u="sng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 + P -1</a:t>
            </a:r>
          </a:p>
          <a:p>
            <a:pPr>
              <a:tabLst>
                <a:tab pos="656650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pitchFamily="16" charset="0"/>
                <a:cs typeface="DejaVu Sans" pitchFamily="16" charset="0"/>
              </a:rPr>
              <a:t>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391197-E37A-46D9-83C9-842F3D94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752600" y="228600"/>
            <a:ext cx="8686800" cy="811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dirty="0">
                <a:solidFill>
                  <a:schemeClr val="tx1"/>
                </a:solidFill>
              </a:rPr>
              <a:t>Row decomposition, with pipelining</a:t>
            </a:r>
          </a:p>
        </p:txBody>
      </p:sp>
    </p:spTree>
    <p:extLst>
      <p:ext uri="{BB962C8B-B14F-4D97-AF65-F5344CB8AC3E}">
        <p14:creationId xmlns:p14="http://schemas.microsoft.com/office/powerpoint/2010/main" val="790080447"/>
      </p:ext>
    </p:extLst>
  </p:cSld>
  <p:clrMapOvr>
    <a:masterClrMapping/>
  </p:clrMapOvr>
  <p:transition spd="med" advTm="63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the cost model to Gauss-Seidel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cost model to Gauss-Seidel, and then find the optimal w</a:t>
            </a:r>
          </a:p>
          <a:p>
            <a:r>
              <a:rPr lang="en-US" dirty="0"/>
              <a:t>Completion time: </a:t>
            </a:r>
          </a:p>
          <a:p>
            <a:pPr lvl="1"/>
            <a:r>
              <a:rPr lang="en-US" dirty="0"/>
              <a:t>Sum of 3 phases: rising, plateau, falling phase</a:t>
            </a:r>
          </a:p>
          <a:p>
            <a:pPr lvl="1"/>
            <a:r>
              <a:rPr lang="en-US" dirty="0"/>
              <a:t>Communication in each phase is 1 message of W words: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39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Squares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squares calculate values based on the black squares</a:t>
            </a:r>
          </a:p>
          <a:p>
            <a:pPr lvl="1"/>
            <a:r>
              <a:rPr lang="en-US" dirty="0"/>
              <a:t>Then black squares use values from red squares</a:t>
            </a:r>
          </a:p>
          <a:p>
            <a:pPr lvl="1"/>
            <a:r>
              <a:rPr lang="en-US" dirty="0"/>
              <a:t>Now red ones can be done in parallel, and then black ones can be done in parallel</a:t>
            </a:r>
          </a:p>
          <a:p>
            <a:r>
              <a:rPr lang="en-US" dirty="0"/>
              <a:t>A “square” may be just a single point</a:t>
            </a:r>
          </a:p>
          <a:p>
            <a:pPr lvl="1"/>
            <a:r>
              <a:rPr lang="en-US" dirty="0"/>
              <a:t>Or it can be a </a:t>
            </a:r>
            <a:r>
              <a:rPr lang="en-US" dirty="0" err="1"/>
              <a:t>kxk</a:t>
            </a:r>
            <a:r>
              <a:rPr lang="en-US" dirty="0"/>
              <a:t> tile of values</a:t>
            </a:r>
          </a:p>
          <a:p>
            <a:pPr lvl="2"/>
            <a:r>
              <a:rPr lang="en-US" dirty="0"/>
              <a:t>Each tile locally can do Gauss-Seidel computation</a:t>
            </a:r>
          </a:p>
          <a:p>
            <a:pPr lvl="2"/>
            <a:r>
              <a:rPr lang="en-US" dirty="0"/>
              <a:t>Faster convergence of Gauss-Seidel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B9187-5667-409F-85C7-87A54C4D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53400" y="2743200"/>
            <a:ext cx="457200" cy="457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10600" y="27432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67800" y="2743200"/>
            <a:ext cx="457200" cy="457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10600" y="3200400"/>
            <a:ext cx="457200" cy="457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67800" y="32004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25000" y="3200400"/>
            <a:ext cx="457200" cy="457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53400" y="32004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25000" y="27432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53400" y="3657600"/>
            <a:ext cx="457200" cy="457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10600" y="36576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67800" y="3657600"/>
            <a:ext cx="457200" cy="457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10600" y="4114800"/>
            <a:ext cx="457200" cy="457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067800" y="41148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525000" y="4114800"/>
            <a:ext cx="457200" cy="457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153400" y="41148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5000" y="36576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36186"/>
      </p:ext>
    </p:extLst>
  </p:cSld>
  <p:clrMapOvr>
    <a:masterClrMapping/>
  </p:clrMapOvr>
  <p:transition advTm="189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cost model for message passing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Messaging cost is α + n*β , where</a:t>
            </a:r>
          </a:p>
          <a:p>
            <a:pPr lvl="1"/>
            <a:r>
              <a:rPr lang="en-US" dirty="0"/>
              <a:t>α : per message cost</a:t>
            </a:r>
          </a:p>
          <a:p>
            <a:pPr lvl="1"/>
            <a:r>
              <a:rPr lang="en-US" dirty="0"/>
              <a:t>β : Per byte cost</a:t>
            </a:r>
          </a:p>
          <a:p>
            <a:r>
              <a:rPr lang="en-US" dirty="0"/>
              <a:t>For the sake of intuition: </a:t>
            </a:r>
          </a:p>
          <a:p>
            <a:pPr lvl="1"/>
            <a:r>
              <a:rPr lang="en-US" dirty="0"/>
              <a:t>Assume  α  is 1,000 times larger than β</a:t>
            </a:r>
          </a:p>
          <a:p>
            <a:pPr lvl="1"/>
            <a:r>
              <a:rPr lang="en-US" dirty="0"/>
              <a:t>Typical: per message cost may be 1 microsecond on a supercomputer, and tens of microseconds on commodity clusters,</a:t>
            </a:r>
          </a:p>
          <a:p>
            <a:pPr lvl="2"/>
            <a:r>
              <a:rPr lang="en-US" dirty="0"/>
              <a:t>Per byte cost may be 1 ns (corresponds to 1 </a:t>
            </a:r>
            <a:r>
              <a:rPr lang="en-US" dirty="0" err="1"/>
              <a:t>Gbyte</a:t>
            </a:r>
            <a:r>
              <a:rPr lang="en-US" dirty="0"/>
              <a:t>/s, not Gbit/s, bandwidth)</a:t>
            </a:r>
          </a:p>
          <a:p>
            <a:r>
              <a:rPr lang="en-US" dirty="0"/>
              <a:t>What do we mean by “</a:t>
            </a:r>
            <a:r>
              <a:rPr lang="en-US" i="1" dirty="0"/>
              <a:t>messaging cost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Overhead to Processor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9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AB78-F431-4146-8005-BBCE8D7D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0DEBB-8B32-2E44-9C8D-09473B42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ignores several factors:</a:t>
            </a:r>
          </a:p>
          <a:p>
            <a:pPr lvl="1"/>
            <a:r>
              <a:rPr lang="en-US" dirty="0"/>
              <a:t>It assumes there is no contention in the network</a:t>
            </a:r>
          </a:p>
          <a:p>
            <a:pPr lvl="1"/>
            <a:r>
              <a:rPr lang="en-US" dirty="0"/>
              <a:t>It assumes latency is independent of distance</a:t>
            </a:r>
          </a:p>
          <a:p>
            <a:pPr lvl="2"/>
            <a:r>
              <a:rPr lang="en-US" dirty="0"/>
              <a:t>Which is mostly true, in no-contention scenario</a:t>
            </a:r>
          </a:p>
          <a:p>
            <a:pPr lvl="1"/>
            <a:r>
              <a:rPr lang="en-US" dirty="0"/>
              <a:t>We will revisit these issues when we study network topologies</a:t>
            </a:r>
          </a:p>
          <a:p>
            <a:pPr lvl="2"/>
            <a:r>
              <a:rPr lang="en-US" dirty="0"/>
              <a:t>But note that for first-order analysis, the α + n*β model is good enough</a:t>
            </a:r>
          </a:p>
          <a:p>
            <a:pPr lvl="1"/>
            <a:r>
              <a:rPr lang="en-US" dirty="0"/>
              <a:t>Also, it ignores packetization and per-packet overheads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17E77-26AB-1748-A28D-6752F936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161DF-FE69-E940-BD11-6D4D759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1011-B3AF-4501-A925-06AA9398C6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DA4E-984C-2342-9293-03B92FDF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Communication co-processor and CPU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9C93-DCF1-1848-85D8-DDC47266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overhead: how much time is taken away from the CPU to deal with communication</a:t>
            </a:r>
          </a:p>
          <a:p>
            <a:pPr lvl="1"/>
            <a:r>
              <a:rPr lang="en-US" dirty="0"/>
              <a:t>Function calls</a:t>
            </a:r>
          </a:p>
          <a:p>
            <a:pPr lvl="1"/>
            <a:r>
              <a:rPr lang="en-US" dirty="0"/>
              <a:t>Data copying, if needed</a:t>
            </a:r>
          </a:p>
          <a:p>
            <a:pPr lvl="1"/>
            <a:r>
              <a:rPr lang="en-US" dirty="0"/>
              <a:t>Setup / interaction with the network</a:t>
            </a:r>
          </a:p>
          <a:p>
            <a:pPr lvl="1"/>
            <a:r>
              <a:rPr lang="en-US" dirty="0"/>
              <a:t>In MPI: tag matching</a:t>
            </a:r>
          </a:p>
          <a:p>
            <a:r>
              <a:rPr lang="en-US" dirty="0"/>
              <a:t>Using a co-processor (a modern NIC will do) ”off-loads” </a:t>
            </a:r>
            <a:r>
              <a:rPr lang="en-US" i="1" dirty="0"/>
              <a:t>some</a:t>
            </a:r>
            <a:r>
              <a:rPr lang="en-US" dirty="0"/>
              <a:t> of the communication work from the CPU</a:t>
            </a:r>
          </a:p>
          <a:p>
            <a:pPr lvl="1"/>
            <a:r>
              <a:rPr lang="en-US" dirty="0"/>
              <a:t>Especially explicit data copying, in many cases</a:t>
            </a:r>
          </a:p>
          <a:p>
            <a:r>
              <a:rPr lang="en-US" dirty="0"/>
              <a:t>For this reason, it is useful to separate overhead and latency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78074-75E5-164A-85EB-F9FFEECD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35482-C351-3E44-841A-F6927799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1011-B3AF-4501-A925-06AA9398C6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1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10342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/>
              <a:t>Communication Basics: Point-to-point</a:t>
            </a:r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2057400" y="1600200"/>
            <a:ext cx="411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2362200" y="3581400"/>
            <a:ext cx="411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2514600" y="13716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3505200" y="1752600"/>
            <a:ext cx="381000" cy="457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5257800" y="33528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4876800" y="2971800"/>
            <a:ext cx="381000" cy="457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3886200" y="19812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7086600" y="1396186"/>
            <a:ext cx="3048000" cy="2185214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Sending processor</a:t>
            </a:r>
          </a:p>
          <a:p>
            <a:pPr algn="ctr"/>
            <a:r>
              <a:rPr lang="en-US" sz="2400" dirty="0"/>
              <a:t>Sending co-processor</a:t>
            </a:r>
          </a:p>
          <a:p>
            <a:pPr algn="ctr"/>
            <a:endParaRPr lang="en-US" sz="800" dirty="0"/>
          </a:p>
          <a:p>
            <a:pPr algn="ctr"/>
            <a:r>
              <a:rPr lang="en-US" sz="2400" dirty="0"/>
              <a:t>Network</a:t>
            </a:r>
          </a:p>
          <a:p>
            <a:pPr algn="ctr"/>
            <a:endParaRPr lang="en-US" sz="800" dirty="0"/>
          </a:p>
          <a:p>
            <a:pPr algn="ctr"/>
            <a:r>
              <a:rPr lang="en-US" sz="2400" dirty="0"/>
              <a:t>Receiving co-processor</a:t>
            </a:r>
          </a:p>
          <a:p>
            <a:pPr algn="ctr"/>
            <a:r>
              <a:rPr lang="en-US" sz="2400" dirty="0"/>
              <a:t>Receiving processor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2057400" y="4419601"/>
            <a:ext cx="3048000" cy="1209675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/>
              <a:t>Each component has a per-message cost, and per byte cost 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867400" y="3886200"/>
            <a:ext cx="4267200" cy="24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dirty="0"/>
              <a:t>Each cost, for a n-byte message 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dirty="0">
                <a:solidFill>
                  <a:schemeClr val="tx2"/>
                </a:solidFill>
                <a:cs typeface="Times New Roman" pitchFamily="18" charset="0"/>
              </a:rPr>
              <a:t>ά + n β</a:t>
            </a:r>
            <a:endParaRPr lang="en-US" dirty="0">
              <a:solidFill>
                <a:schemeClr val="tx2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dirty="0"/>
              <a:t>Important metrics: 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dirty="0">
                <a:solidFill>
                  <a:schemeClr val="tx2"/>
                </a:solidFill>
              </a:rPr>
              <a:t>Overhead at processor, co-processor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dirty="0">
                <a:solidFill>
                  <a:schemeClr val="tx2"/>
                </a:solidFill>
              </a:rPr>
              <a:t>Network latency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dirty="0">
                <a:solidFill>
                  <a:schemeClr val="tx2"/>
                </a:solidFill>
              </a:rPr>
              <a:t>Network bandwidth consumed</a:t>
            </a:r>
          </a:p>
          <a:p>
            <a:pPr marL="822960" lvl="2" indent="-2286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n-US" sz="1600" dirty="0"/>
              <a:t>Number of hops traversed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997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Message Latency: time between the application sending the message and receiving it on the other processor</a:t>
            </a:r>
          </a:p>
          <a:p>
            <a:r>
              <a:rPr lang="en-US" dirty="0"/>
              <a:t>Send overhead: time for which the sending processor was “occupied” with the message</a:t>
            </a:r>
          </a:p>
          <a:p>
            <a:r>
              <a:rPr lang="en-US" dirty="0"/>
              <a:t>Receive overhead: the time for which the receiving processor was “occupied” with the message</a:t>
            </a:r>
          </a:p>
          <a:p>
            <a:r>
              <a:rPr lang="en-US" dirty="0"/>
              <a:t>Network latency</a:t>
            </a:r>
          </a:p>
          <a:p>
            <a:r>
              <a:rPr lang="en-US" sz="2400" dirty="0"/>
              <a:t>Separating overhead in analysis is useful only when you are using the time until communication completes for some computation, or for setting up another communication</a:t>
            </a:r>
          </a:p>
          <a:p>
            <a:pPr lvl="1"/>
            <a:r>
              <a:rPr lang="en-US" dirty="0"/>
              <a:t>Example: consider cost of sending 10 messages to 10 distinct processors</a:t>
            </a:r>
          </a:p>
          <a:p>
            <a:pPr lvl="2"/>
            <a:r>
              <a:rPr lang="en-US" dirty="0"/>
              <a:t>The overheads are serialized on the CPU, the latencies are overlapped</a:t>
            </a:r>
          </a:p>
          <a:p>
            <a:r>
              <a:rPr lang="en-US" dirty="0"/>
              <a:t>Except when we state otherwise, we will use the simple α + n*β model without separating overhead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D6CE-89AC-E348-9FD5-CA2A931C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F23A-0B43-5E4E-9EFE-6C95A03C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Execution time (aka completion time) can be modeled, for many applications, as communication cost </a:t>
            </a:r>
          </a:p>
          <a:p>
            <a:pPr lvl="1"/>
            <a:r>
              <a:rPr lang="en-US" dirty="0"/>
              <a:t>T=  </a:t>
            </a:r>
            <a:r>
              <a:rPr lang="en-US" dirty="0" err="1"/>
              <a:t>T</a:t>
            </a:r>
            <a:r>
              <a:rPr lang="en-US" baseline="-25000" dirty="0" err="1"/>
              <a:t>comp</a:t>
            </a:r>
            <a:r>
              <a:rPr lang="en-US" baseline="-25000" dirty="0"/>
              <a:t> </a:t>
            </a:r>
            <a:r>
              <a:rPr lang="en-US" dirty="0"/>
              <a:t>+ </a:t>
            </a:r>
            <a:r>
              <a:rPr lang="en-US" dirty="0" err="1"/>
              <a:t>T</a:t>
            </a:r>
            <a:r>
              <a:rPr lang="en-US" baseline="-25000" dirty="0" err="1"/>
              <a:t>comm</a:t>
            </a:r>
            <a:r>
              <a:rPr lang="en-US" dirty="0"/>
              <a:t> </a:t>
            </a:r>
          </a:p>
          <a:p>
            <a:r>
              <a:rPr lang="en-US" dirty="0"/>
              <a:t>This assumes</a:t>
            </a:r>
          </a:p>
          <a:p>
            <a:pPr lvl="1"/>
            <a:r>
              <a:rPr lang="en-US" dirty="0"/>
              <a:t>All processes are doing the same work</a:t>
            </a:r>
          </a:p>
          <a:p>
            <a:pPr lvl="1"/>
            <a:r>
              <a:rPr lang="en-US" dirty="0"/>
              <a:t>There is no overlap of communication and computation</a:t>
            </a:r>
          </a:p>
          <a:p>
            <a:pPr lvl="1"/>
            <a:r>
              <a:rPr lang="en-US" dirty="0"/>
              <a:t>With Overlap, T=  </a:t>
            </a:r>
            <a:r>
              <a:rPr lang="en-US" dirty="0" err="1"/>
              <a:t>T</a:t>
            </a:r>
            <a:r>
              <a:rPr lang="en-US" baseline="-25000" dirty="0" err="1"/>
              <a:t>comp</a:t>
            </a:r>
            <a:r>
              <a:rPr lang="en-US" baseline="-25000" dirty="0"/>
              <a:t> </a:t>
            </a:r>
            <a:r>
              <a:rPr lang="en-US" dirty="0"/>
              <a:t>+ </a:t>
            </a:r>
            <a:r>
              <a:rPr lang="en-US" dirty="0" err="1"/>
              <a:t>T</a:t>
            </a:r>
            <a:r>
              <a:rPr lang="en-US" baseline="-25000" dirty="0" err="1"/>
              <a:t>comm</a:t>
            </a:r>
            <a:r>
              <a:rPr lang="en-US" dirty="0"/>
              <a:t> - </a:t>
            </a:r>
            <a:r>
              <a:rPr lang="en-US" dirty="0" err="1"/>
              <a:t>T</a:t>
            </a:r>
            <a:r>
              <a:rPr lang="en-US" baseline="-25000" dirty="0" err="1"/>
              <a:t>overlap</a:t>
            </a:r>
            <a:endParaRPr lang="en-US" dirty="0"/>
          </a:p>
          <a:p>
            <a:r>
              <a:rPr lang="en-US" dirty="0"/>
              <a:t>Do this for </a:t>
            </a:r>
          </a:p>
          <a:p>
            <a:pPr lvl="1"/>
            <a:r>
              <a:rPr lang="en-US" dirty="0"/>
              <a:t>Each processor (if they are doing the same thing)</a:t>
            </a:r>
          </a:p>
          <a:p>
            <a:pPr lvl="1"/>
            <a:r>
              <a:rPr lang="en-US" dirty="0"/>
              <a:t>Worst loaded processor, if the loads are imbalanced, or </a:t>
            </a:r>
          </a:p>
          <a:p>
            <a:pPr lvl="1"/>
            <a:r>
              <a:rPr lang="en-US" dirty="0"/>
              <a:t>longest chain (critical path) if that dominates</a:t>
            </a:r>
          </a:p>
          <a:p>
            <a:r>
              <a:rPr lang="en-US" dirty="0"/>
              <a:t>Typically, to get the completion time expression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A3D92-7F95-9F42-9A94-B988D6C8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B26F7-FDE6-6444-8A71-6D83F04B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1011-B3AF-4501-A925-06AA9398C6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2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B588-C2EA-8840-902E-99E37A22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models: </a:t>
            </a:r>
            <a:r>
              <a:rPr lang="en-US" dirty="0" err="1"/>
              <a:t>LogP</a:t>
            </a:r>
            <a:r>
              <a:rPr lang="en-US" dirty="0"/>
              <a:t>, </a:t>
            </a:r>
            <a:r>
              <a:rPr lang="en-US" dirty="0" err="1"/>
              <a:t>logGP</a:t>
            </a:r>
            <a:r>
              <a:rPr lang="en-US" dirty="0"/>
              <a:t>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F0136-804B-7D46-9E16-2EEC759A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LogP</a:t>
            </a:r>
            <a:r>
              <a:rPr lang="en-US" dirty="0"/>
              <a:t> is an acronym: L: Latency, o: overhead, g: gap, p: processors</a:t>
            </a:r>
          </a:p>
          <a:p>
            <a:pPr lvl="1"/>
            <a:r>
              <a:rPr lang="en-US" dirty="0"/>
              <a:t>g : time period for injecting a short fixed size message</a:t>
            </a:r>
          </a:p>
          <a:p>
            <a:pPr lvl="2"/>
            <a:r>
              <a:rPr lang="en-US" dirty="0"/>
              <a:t>Maybe accounts for bandwidth, or contention or injection rate</a:t>
            </a:r>
          </a:p>
          <a:p>
            <a:pPr lvl="1"/>
            <a:r>
              <a:rPr lang="en-US" dirty="0"/>
              <a:t>Model is meant for theoretical analysis of algorithms with short fixed-size messages</a:t>
            </a:r>
          </a:p>
          <a:p>
            <a:r>
              <a:rPr lang="en-US" dirty="0"/>
              <a:t>L</a:t>
            </a:r>
            <a:r>
              <a:rPr lang="en-US"/>
              <a:t>ogGP</a:t>
            </a:r>
            <a:r>
              <a:rPr lang="en-US" dirty="0"/>
              <a:t>: generalized to arbitrary size messages</a:t>
            </a:r>
          </a:p>
          <a:p>
            <a:pPr lvl="1"/>
            <a:r>
              <a:rPr lang="en-US" dirty="0"/>
              <a:t>Starts resembling α + n*β model, as long as we take cognizance of overhead</a:t>
            </a:r>
          </a:p>
          <a:p>
            <a:r>
              <a:rPr lang="en-US" dirty="0"/>
              <a:t>My advice: </a:t>
            </a:r>
          </a:p>
          <a:p>
            <a:pPr lvl="1"/>
            <a:r>
              <a:rPr lang="en-US" dirty="0"/>
              <a:t>Write (i.e. model) completion time expression, phase-by-phase if possible, with α + n*β model,</a:t>
            </a:r>
          </a:p>
          <a:p>
            <a:pPr lvl="2"/>
            <a:r>
              <a:rPr lang="en-US" dirty="0"/>
              <a:t>keeping in mind the characteristics of algorithm (critical path? Load balance? Overlap?)</a:t>
            </a:r>
          </a:p>
          <a:p>
            <a:pPr lvl="1"/>
            <a:r>
              <a:rPr lang="en-US" dirty="0"/>
              <a:t>Always measure, and compare with model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7AF2B-044F-5A41-9136-DCD4C4AC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EF21C-3EF8-2C48-B180-1A1C7223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1011-B3AF-4501-A925-06AA9398C6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2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Model: Examples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Stencil, Gauss-</a:t>
            </a:r>
            <a:r>
              <a:rPr lang="en-US" dirty="0" err="1"/>
              <a:t>Seidell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1A8B7D0F-B462-3F43-9FC6-66473A2BF9B1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DD0EE1-70AA-4AC5-9BAD-256553E2090F}"/>
              </a:ext>
            </a:extLst>
          </p:cNvPr>
          <p:cNvSpPr/>
          <p:nvPr/>
        </p:nvSpPr>
        <p:spPr>
          <a:xfrm>
            <a:off x="3674110" y="6067624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2018 L. V. Kale at the University of Illinois Urbana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883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2.2|1.1|5|1.5|0.7|57.5|9.6"/>
</p:tagLst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1466</TotalTime>
  <Words>1460</Words>
  <Application>Microsoft Macintosh PowerPoint</Application>
  <PresentationFormat>Widescreen</PresentationFormat>
  <Paragraphs>291</Paragraphs>
  <Slides>18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DejaVu Sans</vt:lpstr>
      <vt:lpstr>Lato Medium</vt:lpstr>
      <vt:lpstr>Lucida Console</vt:lpstr>
      <vt:lpstr>Mangal</vt:lpstr>
      <vt:lpstr>Times New Roman</vt:lpstr>
      <vt:lpstr>Wingdings 3</vt:lpstr>
      <vt:lpstr>MCS-DS_PPT_template_final</vt:lpstr>
      <vt:lpstr>Cost Model</vt:lpstr>
      <vt:lpstr>A simple cost model for message passing</vt:lpstr>
      <vt:lpstr>Communication Cost Model</vt:lpstr>
      <vt:lpstr>Communication co-processor and CPU overhead</vt:lpstr>
      <vt:lpstr>Communication Basics: Point-to-point</vt:lpstr>
      <vt:lpstr>Communication Basics</vt:lpstr>
      <vt:lpstr>Overall Cost Model</vt:lpstr>
      <vt:lpstr>Other models: LogP, logGP, etc.</vt:lpstr>
      <vt:lpstr>Cost Model: Examples</vt:lpstr>
      <vt:lpstr>Gauss-Jacobi Relaxation</vt:lpstr>
      <vt:lpstr>Performance Estimate</vt:lpstr>
      <vt:lpstr>Gauss-Seidel Relaxation</vt:lpstr>
      <vt:lpstr>How Do We Parallelize Gauss-Seidel?</vt:lpstr>
      <vt:lpstr>Parallelizing Gauss-Seidel</vt:lpstr>
      <vt:lpstr>PowerPoint Presentation</vt:lpstr>
      <vt:lpstr>PowerPoint Presentation</vt:lpstr>
      <vt:lpstr>Apply the cost model to Gauss-Seidel</vt:lpstr>
      <vt:lpstr>Red-Black Squares Method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Model</dc:title>
  <dc:creator>Salunke, Abhilasha Anil</dc:creator>
  <cp:lastModifiedBy>Microsoft Office User</cp:lastModifiedBy>
  <cp:revision>23</cp:revision>
  <dcterms:created xsi:type="dcterms:W3CDTF">2018-09-21T20:38:27Z</dcterms:created>
  <dcterms:modified xsi:type="dcterms:W3CDTF">2018-10-29T18:15:05Z</dcterms:modified>
</cp:coreProperties>
</file>