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5" r:id="rId2"/>
    <p:sldId id="268" r:id="rId3"/>
    <p:sldId id="1030" r:id="rId4"/>
    <p:sldId id="256" r:id="rId5"/>
    <p:sldId id="258" r:id="rId6"/>
    <p:sldId id="103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6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76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5630CC-24BF-4CC7-A11D-1D919198F205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E51F9-5821-465A-9CAF-293D639D0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97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E51F9-5821-465A-9CAF-293D639D05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34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BA01E-B897-9D47-900D-F603970542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55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BA01E-B897-9D47-900D-F603970542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6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E51F9-5821-465A-9CAF-293D639D05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47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E51F9-5821-465A-9CAF-293D639D05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47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E51F9-5821-465A-9CAF-293D639D05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58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000" b="1" baseline="0">
                <a:solidFill>
                  <a:srgbClr val="00759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Lecture Title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Title Goes Here</a:t>
            </a:r>
          </a:p>
        </p:txBody>
      </p:sp>
      <p:sp>
        <p:nvSpPr>
          <p:cNvPr id="7" name="Rectangle 6"/>
          <p:cNvSpPr/>
          <p:nvPr/>
        </p:nvSpPr>
        <p:spPr>
          <a:xfrm>
            <a:off x="3209614" y="4063200"/>
            <a:ext cx="5772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Lato Medium" charset="0"/>
                <a:cs typeface="Arial" panose="020B0604020202020204" pitchFamily="34" charset="0"/>
              </a:rPr>
              <a:t>UNIVERSITY OF ILLINOIS AT URBANA-CHAMPAIGN</a:t>
            </a:r>
          </a:p>
        </p:txBody>
      </p:sp>
    </p:spTree>
    <p:extLst>
      <p:ext uri="{BB962C8B-B14F-4D97-AF65-F5344CB8AC3E}">
        <p14:creationId xmlns:p14="http://schemas.microsoft.com/office/powerpoint/2010/main" val="4095091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277694E-8189-49B5-8446-D39547C16B14}" type="datetime1">
              <a:rPr lang="en-US" smtClean="0"/>
              <a:t>10/27/18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B2C2CDC-84C1-4C1D-9C75-FBD8EB6B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53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 b="0">
                <a:latin typeface="+mn-lt"/>
                <a:cs typeface="Arial" panose="020B0604020202020204" pitchFamily="34" charset="0"/>
              </a:defRPr>
            </a:lvl1pPr>
            <a:lvl2pPr>
              <a:defRPr b="0">
                <a:latin typeface="+mn-lt"/>
                <a:cs typeface="Arial" panose="020B0604020202020204" pitchFamily="34" charset="0"/>
              </a:defRPr>
            </a:lvl2pPr>
            <a:lvl3pPr>
              <a:defRPr b="0">
                <a:latin typeface="+mn-lt"/>
                <a:cs typeface="Arial" panose="020B0604020202020204" pitchFamily="34" charset="0"/>
              </a:defRPr>
            </a:lvl3pPr>
            <a:lvl4pPr>
              <a:defRPr b="0">
                <a:latin typeface="+mn-lt"/>
                <a:cs typeface="Arial" panose="020B0604020202020204" pitchFamily="34" charset="0"/>
              </a:defRPr>
            </a:lvl4pPr>
            <a:lvl5pPr>
              <a:defRPr b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1262203-EA1F-40E4-9681-04896D337729}" type="datetime1">
              <a:rPr lang="en-US" smtClean="0"/>
              <a:t>10/27/18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B2C2CDC-84C1-4C1D-9C75-FBD8EB6B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5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55495"/>
            <a:ext cx="10515600" cy="766482"/>
          </a:xfrm>
        </p:spPr>
        <p:txBody>
          <a:bodyPr>
            <a:normAutofit/>
          </a:bodyPr>
          <a:lstStyle>
            <a:lvl1pPr>
              <a:defRPr sz="44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9894"/>
            <a:ext cx="10515600" cy="5007069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8647-5501-4A3C-80F5-0E2777D2A6E0}" type="datetime1">
              <a:rPr lang="en-US" smtClean="0"/>
              <a:t>10/27/18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2CDC-84C1-4C1D-9C75-FBD8EB6B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52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4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F3EBD91-C46A-470F-BB83-A45A3E1920C3}" type="datetime1">
              <a:rPr lang="en-US" smtClean="0"/>
              <a:t>10/27/18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B2C2CDC-84C1-4C1D-9C75-FBD8EB6B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92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5C2C-ABF8-470A-B482-E12B3D2E9710}" type="datetime1">
              <a:rPr lang="en-US" smtClean="0"/>
              <a:t>10/27/18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2CDC-84C1-4C1D-9C75-FBD8EB6B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01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F024D16-A59A-4D22-8CB8-B2BDE9EE6C9C}" type="datetime1">
              <a:rPr lang="en-US" smtClean="0"/>
              <a:t>10/27/18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B2C2CDC-84C1-4C1D-9C75-FBD8EB6B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16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82D3955-DC44-4044-8E6D-E9B37C547030}" type="datetime1">
              <a:rPr lang="en-US" smtClean="0"/>
              <a:t>10/27/18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B2C2CDC-84C1-4C1D-9C75-FBD8EB6B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40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AFF993B-CEB2-458A-94C1-772B59D6494B}" type="datetime1">
              <a:rPr lang="en-US" smtClean="0"/>
              <a:t>10/27/18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B2C2CDC-84C1-4C1D-9C75-FBD8EB6B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37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+mn-lt"/>
                <a:cs typeface="Arial" panose="020B0604020202020204" pitchFamily="34" charset="0"/>
              </a:defRPr>
            </a:lvl1pPr>
            <a:lvl2pPr>
              <a:defRPr sz="2800">
                <a:latin typeface="+mn-lt"/>
                <a:cs typeface="Arial" panose="020B0604020202020204" pitchFamily="34" charset="0"/>
              </a:defRPr>
            </a:lvl2pPr>
            <a:lvl3pPr>
              <a:defRPr sz="2400">
                <a:latin typeface="+mn-lt"/>
                <a:cs typeface="Arial" panose="020B0604020202020204" pitchFamily="34" charset="0"/>
              </a:defRPr>
            </a:lvl3pPr>
            <a:lvl4pPr>
              <a:defRPr sz="2000">
                <a:latin typeface="+mn-lt"/>
                <a:cs typeface="Arial" panose="020B0604020202020204" pitchFamily="34" charset="0"/>
              </a:defRPr>
            </a:lvl4pPr>
            <a:lvl5pPr>
              <a:defRPr sz="2000">
                <a:latin typeface="+mn-lt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59DF978-3A87-4B06-80BC-931A5C34F0EE}" type="datetime1">
              <a:rPr lang="en-US" smtClean="0"/>
              <a:t>10/27/18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B2C2CDC-84C1-4C1D-9C75-FBD8EB6B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42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D267126-4913-461F-A048-1448597E3ACD}" type="datetime1">
              <a:rPr lang="en-US" smtClean="0"/>
              <a:t>10/27/18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B2C2CDC-84C1-4C1D-9C75-FBD8EB6B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28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FE9F8-94B4-429F-979E-EF3D8A8E86FF}" type="datetime1">
              <a:rPr lang="en-US" smtClean="0"/>
              <a:t>10/27/18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C2CDC-84C1-4C1D-9C75-FBD8EB6B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65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59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983581" y="1967648"/>
            <a:ext cx="8224838" cy="1461352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One-sided Communication: example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8E849B1-DE4E-43F0-ADE8-CDE8B8290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/>
          <a:lstStyle/>
          <a:p>
            <a:r>
              <a:rPr lang="en-US" dirty="0"/>
              <a:t>Balancing Sorted Data, revisited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A9C61C-6A97-461F-89F0-FB2EC626A4A6}"/>
              </a:ext>
            </a:extLst>
          </p:cNvPr>
          <p:cNvSpPr/>
          <p:nvPr/>
        </p:nvSpPr>
        <p:spPr>
          <a:xfrm>
            <a:off x="3216910" y="6089665"/>
            <a:ext cx="4843780" cy="3251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BFBFB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© 2018 L. V. Kale at the University of Illinois Urbana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330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Balancing Sorted Data (revisited)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the following situation:</a:t>
            </a:r>
          </a:p>
          <a:p>
            <a:pPr lvl="1"/>
            <a:r>
              <a:rPr lang="en-US" dirty="0"/>
              <a:t>Each processor </a:t>
            </a:r>
            <a:r>
              <a:rPr lang="en-US" dirty="0" err="1"/>
              <a:t>i</a:t>
            </a:r>
            <a:r>
              <a:rPr lang="en-US" dirty="0"/>
              <a:t> has K</a:t>
            </a:r>
            <a:r>
              <a:rPr lang="en-US" baseline="-25000" dirty="0"/>
              <a:t>i</a:t>
            </a:r>
            <a:r>
              <a:rPr lang="en-US" dirty="0"/>
              <a:t> numbers</a:t>
            </a:r>
          </a:p>
          <a:p>
            <a:pPr lvl="1"/>
            <a:r>
              <a:rPr lang="en-US" dirty="0"/>
              <a:t>They are sorted within and across processors</a:t>
            </a:r>
          </a:p>
          <a:p>
            <a:pPr lvl="1"/>
            <a:r>
              <a:rPr lang="en-US" dirty="0"/>
              <a:t>But they are unequally distributed</a:t>
            </a:r>
          </a:p>
          <a:p>
            <a:pPr lvl="1"/>
            <a:r>
              <a:rPr lang="en-US" dirty="0"/>
              <a:t>How would you balance them, without losing the sorted-ness?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7D0F-B462-3F43-9FC6-66473A2BF9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152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15443" y="327440"/>
            <a:ext cx="1259530" cy="835261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9456" tIns="44728" rIns="89456" bIns="44728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/>
          <p:cNvSpPr/>
          <p:nvPr/>
        </p:nvSpPr>
        <p:spPr>
          <a:xfrm>
            <a:off x="8143375" y="327440"/>
            <a:ext cx="1259530" cy="835261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9456" tIns="44728" rIns="89456" bIns="44728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3589012" y="320528"/>
            <a:ext cx="1259530" cy="835261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9456" tIns="44728" rIns="89456" bIns="44728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Rectangle 6"/>
          <p:cNvSpPr/>
          <p:nvPr/>
        </p:nvSpPr>
        <p:spPr>
          <a:xfrm>
            <a:off x="5140897" y="320528"/>
            <a:ext cx="1259530" cy="835261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9456" tIns="44728" rIns="89456" bIns="44728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8" name="Straight Arrow Connector 7"/>
          <p:cNvCxnSpPr>
            <a:stCxn id="7" idx="2"/>
            <a:endCxn id="62" idx="0"/>
          </p:cNvCxnSpPr>
          <p:nvPr/>
        </p:nvCxnSpPr>
        <p:spPr>
          <a:xfrm flipH="1">
            <a:off x="5770518" y="1155789"/>
            <a:ext cx="144" cy="573161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59" idx="0"/>
          </p:cNvCxnSpPr>
          <p:nvPr/>
        </p:nvCxnSpPr>
        <p:spPr>
          <a:xfrm flipH="1">
            <a:off x="7345064" y="1162701"/>
            <a:ext cx="144" cy="573161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60" idx="0"/>
          </p:cNvCxnSpPr>
          <p:nvPr/>
        </p:nvCxnSpPr>
        <p:spPr>
          <a:xfrm flipH="1">
            <a:off x="8772996" y="1162701"/>
            <a:ext cx="144" cy="573161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0" idx="2"/>
            <a:endCxn id="61" idx="0"/>
          </p:cNvCxnSpPr>
          <p:nvPr/>
        </p:nvCxnSpPr>
        <p:spPr>
          <a:xfrm>
            <a:off x="4216915" y="1192193"/>
            <a:ext cx="1718" cy="536756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02906" y="2016898"/>
            <a:ext cx="135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Average = 5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617081" y="822861"/>
            <a:ext cx="119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 e f g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063143" y="822861"/>
            <a:ext cx="14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 j k l m n p 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629739" y="820911"/>
            <a:ext cx="143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 t u v w x y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143376" y="829207"/>
            <a:ext cx="119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z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715299" y="1735862"/>
            <a:ext cx="1259530" cy="835261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9456" tIns="44728" rIns="89456" bIns="44728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0" name="Rectangle 59"/>
          <p:cNvSpPr/>
          <p:nvPr/>
        </p:nvSpPr>
        <p:spPr>
          <a:xfrm>
            <a:off x="8143231" y="1735862"/>
            <a:ext cx="1259530" cy="835261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9456" tIns="44728" rIns="89456" bIns="44728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588868" y="1728950"/>
            <a:ext cx="1259530" cy="835261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9456" tIns="44728" rIns="89456" bIns="44728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140753" y="1728950"/>
            <a:ext cx="1259530" cy="835261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9456" tIns="44728" rIns="89456" bIns="44728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588867" y="2611741"/>
            <a:ext cx="790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0                             4                          12                    19   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696945" y="2201564"/>
            <a:ext cx="18919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Sum of Previous Items obtained using Prefix Sum</a:t>
            </a:r>
          </a:p>
        </p:txBody>
      </p:sp>
      <p:sp>
        <p:nvSpPr>
          <p:cNvPr id="69" name="Freeform 68"/>
          <p:cNvSpPr/>
          <p:nvPr/>
        </p:nvSpPr>
        <p:spPr>
          <a:xfrm>
            <a:off x="4076869" y="2579434"/>
            <a:ext cx="1788305" cy="518319"/>
          </a:xfrm>
          <a:custGeom>
            <a:avLst/>
            <a:gdLst>
              <a:gd name="connsiteX0" fmla="*/ 1542088 w 1542088"/>
              <a:gd name="connsiteY0" fmla="*/ 0 h 518319"/>
              <a:gd name="connsiteX1" fmla="*/ 894152 w 1542088"/>
              <a:gd name="connsiteY1" fmla="*/ 518319 h 518319"/>
              <a:gd name="connsiteX2" fmla="*/ 0 w 1542088"/>
              <a:gd name="connsiteY2" fmla="*/ 0 h 518319"/>
              <a:gd name="connsiteX3" fmla="*/ 0 w 1542088"/>
              <a:gd name="connsiteY3" fmla="*/ 0 h 5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2088" h="518319">
                <a:moveTo>
                  <a:pt x="1542088" y="0"/>
                </a:moveTo>
                <a:cubicBezTo>
                  <a:pt x="1346627" y="259159"/>
                  <a:pt x="1151167" y="518319"/>
                  <a:pt x="894152" y="518319"/>
                </a:cubicBezTo>
                <a:cubicBezTo>
                  <a:pt x="637137" y="518319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 w="190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5865174" y="2605349"/>
            <a:ext cx="1480035" cy="466502"/>
          </a:xfrm>
          <a:custGeom>
            <a:avLst/>
            <a:gdLst>
              <a:gd name="connsiteX0" fmla="*/ 0 w 1503212"/>
              <a:gd name="connsiteY0" fmla="*/ 12958 h 466502"/>
              <a:gd name="connsiteX1" fmla="*/ 829358 w 1503212"/>
              <a:gd name="connsiteY1" fmla="*/ 466487 h 466502"/>
              <a:gd name="connsiteX2" fmla="*/ 1503212 w 1503212"/>
              <a:gd name="connsiteY2" fmla="*/ 0 h 46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3212" h="466502">
                <a:moveTo>
                  <a:pt x="0" y="12958"/>
                </a:moveTo>
                <a:cubicBezTo>
                  <a:pt x="289411" y="240802"/>
                  <a:pt x="578823" y="468647"/>
                  <a:pt x="829358" y="466487"/>
                </a:cubicBezTo>
                <a:cubicBezTo>
                  <a:pt x="1079893" y="464327"/>
                  <a:pt x="1291552" y="232163"/>
                  <a:pt x="1503212" y="0"/>
                </a:cubicBezTo>
              </a:path>
            </a:pathLst>
          </a:custGeom>
          <a:ln w="190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/>
          <p:nvPr/>
        </p:nvSpPr>
        <p:spPr>
          <a:xfrm>
            <a:off x="7345209" y="2618307"/>
            <a:ext cx="1765449" cy="453592"/>
          </a:xfrm>
          <a:custGeom>
            <a:avLst/>
            <a:gdLst>
              <a:gd name="connsiteX0" fmla="*/ 0 w 1282913"/>
              <a:gd name="connsiteY0" fmla="*/ 25916 h 453592"/>
              <a:gd name="connsiteX1" fmla="*/ 764564 w 1282913"/>
              <a:gd name="connsiteY1" fmla="*/ 453529 h 453592"/>
              <a:gd name="connsiteX2" fmla="*/ 1282913 w 1282913"/>
              <a:gd name="connsiteY2" fmla="*/ 0 h 453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2913" h="453592">
                <a:moveTo>
                  <a:pt x="0" y="25916"/>
                </a:moveTo>
                <a:cubicBezTo>
                  <a:pt x="275372" y="241882"/>
                  <a:pt x="550745" y="457848"/>
                  <a:pt x="764564" y="453529"/>
                </a:cubicBezTo>
                <a:cubicBezTo>
                  <a:pt x="978383" y="449210"/>
                  <a:pt x="1282913" y="0"/>
                  <a:pt x="1282913" y="0"/>
                </a:cubicBezTo>
              </a:path>
            </a:pathLst>
          </a:custGeom>
          <a:ln w="190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715443" y="3524962"/>
            <a:ext cx="1259530" cy="835261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9456" tIns="44728" rIns="89456" bIns="44728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8143375" y="3524962"/>
            <a:ext cx="1259530" cy="835261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9456" tIns="44728" rIns="89456" bIns="44728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589012" y="3518050"/>
            <a:ext cx="1259530" cy="835261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9456" tIns="44728" rIns="89456" bIns="44728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140897" y="3518050"/>
            <a:ext cx="1259530" cy="835261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9456" tIns="44728" rIns="89456" bIns="44728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616663" y="4011521"/>
            <a:ext cx="119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 e f g </a:t>
            </a:r>
            <a:r>
              <a:rPr lang="en-US" b="1" dirty="0" err="1"/>
              <a:t>i</a:t>
            </a:r>
            <a:endParaRPr 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5140898" y="4024479"/>
            <a:ext cx="119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 k l m n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735631" y="4012463"/>
            <a:ext cx="119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 r s t u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8184403" y="4012463"/>
            <a:ext cx="119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 w x y z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647011" y="2203755"/>
            <a:ext cx="119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 e f g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093073" y="2203755"/>
            <a:ext cx="14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 j k l m n p r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659669" y="2201805"/>
            <a:ext cx="143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 t u v w x y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173306" y="2210101"/>
            <a:ext cx="119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z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7D0F-B462-3F43-9FC6-66473A2BF9B1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69AF0C-A0F7-264A-AB34-6D43923F6D55}"/>
              </a:ext>
            </a:extLst>
          </p:cNvPr>
          <p:cNvSpPr txBox="1"/>
          <p:nvPr/>
        </p:nvSpPr>
        <p:spPr>
          <a:xfrm>
            <a:off x="1072375" y="4746192"/>
            <a:ext cx="100472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Exercise: Implement this with two-sided communication..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is hard because a process doesn’t know how many messages to receive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You can solve that by doing a reduce-scatter (or all-reduce, but that’s overkill) on a vector of count of messages destined for processor </a:t>
            </a:r>
            <a:r>
              <a:rPr lang="en-US" sz="2400" dirty="0" err="1"/>
              <a:t>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6911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9" grpId="0" animBg="1"/>
      <p:bldP spid="60" grpId="0" animBg="1"/>
      <p:bldP spid="61" grpId="0" animBg="1"/>
      <p:bldP spid="62" grpId="0" animBg="1"/>
      <p:bldP spid="67" grpId="0"/>
      <p:bldP spid="68" grpId="0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/>
      <p:bldP spid="77" grpId="0"/>
      <p:bldP spid="78" grpId="0"/>
      <p:bldP spid="79" grpId="0"/>
      <p:bldP spid="81" grpId="0"/>
      <p:bldP spid="82" grpId="0"/>
      <p:bldP spid="83" grpId="0"/>
      <p:bldP spid="8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roup 181">
            <a:extLst>
              <a:ext uri="{FF2B5EF4-FFF2-40B4-BE49-F238E27FC236}">
                <a16:creationId xmlns:a16="http://schemas.microsoft.com/office/drawing/2014/main" id="{EF69F2DD-B094-44F6-B388-89A5BCB5535D}"/>
              </a:ext>
            </a:extLst>
          </p:cNvPr>
          <p:cNvGrpSpPr/>
          <p:nvPr/>
        </p:nvGrpSpPr>
        <p:grpSpPr>
          <a:xfrm>
            <a:off x="4450001" y="1354441"/>
            <a:ext cx="2877373" cy="341245"/>
            <a:chOff x="3684902" y="4811464"/>
            <a:chExt cx="2877373" cy="341245"/>
          </a:xfrm>
        </p:grpSpPr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1EF9D19C-55B4-41F9-BAE3-1452522C6EEA}"/>
                </a:ext>
              </a:extLst>
            </p:cNvPr>
            <p:cNvGrpSpPr/>
            <p:nvPr/>
          </p:nvGrpSpPr>
          <p:grpSpPr>
            <a:xfrm>
              <a:off x="3684902" y="4811465"/>
              <a:ext cx="766302" cy="338070"/>
              <a:chOff x="4263200" y="1297547"/>
              <a:chExt cx="960255" cy="338070"/>
            </a:xfrm>
            <a:solidFill>
              <a:srgbClr val="7030A0"/>
            </a:solidFill>
          </p:grpSpPr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CEB56EF6-C0C8-4D13-96BE-C90AB9B6CDBC}"/>
                  </a:ext>
                </a:extLst>
              </p:cNvPr>
              <p:cNvSpPr/>
              <p:nvPr/>
            </p:nvSpPr>
            <p:spPr>
              <a:xfrm>
                <a:off x="4270418" y="1297547"/>
                <a:ext cx="953037" cy="33807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CAB0E34A-1D43-43B9-84C2-18E71120164C}"/>
                  </a:ext>
                </a:extLst>
              </p:cNvPr>
              <p:cNvCxnSpPr/>
              <p:nvPr/>
            </p:nvCxnSpPr>
            <p:spPr>
              <a:xfrm>
                <a:off x="4272565" y="1297547"/>
                <a:ext cx="950890" cy="33807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78904235-5B62-4A19-A058-47097C32D36B}"/>
                  </a:ext>
                </a:extLst>
              </p:cNvPr>
              <p:cNvCxnSpPr>
                <a:stCxn id="174" idx="1"/>
                <a:endCxn id="174" idx="2"/>
              </p:cNvCxnSpPr>
              <p:nvPr/>
            </p:nvCxnSpPr>
            <p:spPr>
              <a:xfrm>
                <a:off x="4271492" y="1466582"/>
                <a:ext cx="476519" cy="169035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68E15395-D4FF-40F4-8C1D-2EA9032C448A}"/>
                  </a:ext>
                </a:extLst>
              </p:cNvPr>
              <p:cNvCxnSpPr/>
              <p:nvPr/>
            </p:nvCxnSpPr>
            <p:spPr>
              <a:xfrm>
                <a:off x="4509751" y="1297547"/>
                <a:ext cx="712631" cy="253552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E517B1AB-2833-4393-BCEB-3B99C7AAEDEE}"/>
                  </a:ext>
                </a:extLst>
              </p:cNvPr>
              <p:cNvCxnSpPr/>
              <p:nvPr/>
            </p:nvCxnSpPr>
            <p:spPr>
              <a:xfrm>
                <a:off x="4272565" y="1382064"/>
                <a:ext cx="712631" cy="253552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DBFEBBF5-6FCA-4D6D-99B8-4F56C89C59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3200" y="1551098"/>
                <a:ext cx="245477" cy="84518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7ADFE121-BB34-4CD9-B09E-5433A7C8C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0659" y="1297547"/>
                <a:ext cx="261723" cy="84516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7E745E5A-BD6D-4479-B0CE-F33349E8EB6A}"/>
                  </a:ext>
                </a:extLst>
              </p:cNvPr>
              <p:cNvCxnSpPr>
                <a:stCxn id="174" idx="0"/>
                <a:endCxn id="174" idx="3"/>
              </p:cNvCxnSpPr>
              <p:nvPr/>
            </p:nvCxnSpPr>
            <p:spPr>
              <a:xfrm>
                <a:off x="4746937" y="1297547"/>
                <a:ext cx="476518" cy="169035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AFF9821C-4774-4354-B85A-859DF336D160}"/>
                </a:ext>
              </a:extLst>
            </p:cNvPr>
            <p:cNvGrpSpPr/>
            <p:nvPr/>
          </p:nvGrpSpPr>
          <p:grpSpPr>
            <a:xfrm>
              <a:off x="4456521" y="4814639"/>
              <a:ext cx="1344770" cy="338070"/>
              <a:chOff x="5221308" y="402869"/>
              <a:chExt cx="1344770" cy="338070"/>
            </a:xfrm>
            <a:solidFill>
              <a:srgbClr val="FF0000"/>
            </a:solidFill>
          </p:grpSpPr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8C853244-F518-4313-8ECA-30984AFC16D8}"/>
                  </a:ext>
                </a:extLst>
              </p:cNvPr>
              <p:cNvSpPr/>
              <p:nvPr/>
            </p:nvSpPr>
            <p:spPr>
              <a:xfrm>
                <a:off x="5221308" y="402869"/>
                <a:ext cx="1344770" cy="33807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D1A0F954-1C60-41AA-9868-35232E2F6B81}"/>
                  </a:ext>
                </a:extLst>
              </p:cNvPr>
              <p:cNvCxnSpPr>
                <a:stCxn id="168" idx="1"/>
                <a:endCxn id="168" idx="3"/>
              </p:cNvCxnSpPr>
              <p:nvPr/>
            </p:nvCxnSpPr>
            <p:spPr>
              <a:xfrm>
                <a:off x="5221308" y="571904"/>
                <a:ext cx="1344770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FF924C0-A69C-474B-9475-92C305FAE8B2}"/>
                  </a:ext>
                </a:extLst>
              </p:cNvPr>
              <p:cNvCxnSpPr/>
              <p:nvPr/>
            </p:nvCxnSpPr>
            <p:spPr>
              <a:xfrm>
                <a:off x="5221308" y="451349"/>
                <a:ext cx="1344770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DA8236F3-984D-402A-A064-88E072E6BE9B}"/>
                  </a:ext>
                </a:extLst>
              </p:cNvPr>
              <p:cNvCxnSpPr/>
              <p:nvPr/>
            </p:nvCxnSpPr>
            <p:spPr>
              <a:xfrm>
                <a:off x="5221308" y="508215"/>
                <a:ext cx="1344770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D3E806CC-0F0A-4B1A-A5E9-2D07A7510DC1}"/>
                  </a:ext>
                </a:extLst>
              </p:cNvPr>
              <p:cNvCxnSpPr/>
              <p:nvPr/>
            </p:nvCxnSpPr>
            <p:spPr>
              <a:xfrm>
                <a:off x="5221308" y="633320"/>
                <a:ext cx="1344770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9D1A3371-0558-4780-BD3B-0B0A52FC67E1}"/>
                  </a:ext>
                </a:extLst>
              </p:cNvPr>
              <p:cNvCxnSpPr/>
              <p:nvPr/>
            </p:nvCxnSpPr>
            <p:spPr>
              <a:xfrm>
                <a:off x="5221308" y="691720"/>
                <a:ext cx="1344770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1BE006FB-ED85-41FA-BAD7-BCDFE973FD1F}"/>
                </a:ext>
              </a:extLst>
            </p:cNvPr>
            <p:cNvGrpSpPr/>
            <p:nvPr/>
          </p:nvGrpSpPr>
          <p:grpSpPr>
            <a:xfrm rot="10800000">
              <a:off x="5801291" y="4811464"/>
              <a:ext cx="760984" cy="338070"/>
              <a:chOff x="6800044" y="1043753"/>
              <a:chExt cx="964343" cy="338549"/>
            </a:xfrm>
            <a:solidFill>
              <a:srgbClr val="00B0F0"/>
            </a:solidFill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7FC1A66F-8B43-4701-B500-B2E82F851F8F}"/>
                  </a:ext>
                </a:extLst>
              </p:cNvPr>
              <p:cNvSpPr/>
              <p:nvPr/>
            </p:nvSpPr>
            <p:spPr>
              <a:xfrm>
                <a:off x="6807262" y="1043993"/>
                <a:ext cx="953037" cy="33807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1D9EA923-0165-4F9B-82A9-7BD3C2B6208E}"/>
                  </a:ext>
                </a:extLst>
              </p:cNvPr>
              <p:cNvCxnSpPr/>
              <p:nvPr/>
            </p:nvCxnSpPr>
            <p:spPr>
              <a:xfrm flipH="1">
                <a:off x="6807262" y="1043993"/>
                <a:ext cx="953037" cy="33807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48F318F5-3044-475A-80DB-FF0B06CFFCE6}"/>
                  </a:ext>
                </a:extLst>
              </p:cNvPr>
              <p:cNvCxnSpPr>
                <a:stCxn id="160" idx="0"/>
                <a:endCxn id="160" idx="1"/>
              </p:cNvCxnSpPr>
              <p:nvPr/>
            </p:nvCxnSpPr>
            <p:spPr>
              <a:xfrm flipH="1">
                <a:off x="6807262" y="1043993"/>
                <a:ext cx="476519" cy="169035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6DDFA44E-3B92-4B64-919F-11EB655D521E}"/>
                  </a:ext>
                </a:extLst>
              </p:cNvPr>
              <p:cNvCxnSpPr>
                <a:stCxn id="160" idx="3"/>
                <a:endCxn id="160" idx="2"/>
              </p:cNvCxnSpPr>
              <p:nvPr/>
            </p:nvCxnSpPr>
            <p:spPr>
              <a:xfrm flipH="1">
                <a:off x="7283781" y="1213028"/>
                <a:ext cx="476518" cy="169035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C67632D8-AA1D-4C16-BF73-606E7100F0FA}"/>
                  </a:ext>
                </a:extLst>
              </p:cNvPr>
              <p:cNvCxnSpPr/>
              <p:nvPr/>
            </p:nvCxnSpPr>
            <p:spPr>
              <a:xfrm flipH="1">
                <a:off x="6800044" y="1043992"/>
                <a:ext cx="705391" cy="253555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89FB680A-873A-47CF-838E-0D9054230213}"/>
                  </a:ext>
                </a:extLst>
              </p:cNvPr>
              <p:cNvCxnSpPr/>
              <p:nvPr/>
            </p:nvCxnSpPr>
            <p:spPr>
              <a:xfrm flipH="1">
                <a:off x="7058996" y="1123294"/>
                <a:ext cx="705391" cy="253555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65D02E98-B6F3-43EC-8862-E3A08D21EE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06987" y="1043753"/>
                <a:ext cx="238534" cy="84994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9E564714-9F27-4DFB-8053-FDC6D8F56B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94130" y="1292095"/>
                <a:ext cx="263039" cy="90207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948B1A7-865A-4128-BA9F-622B27CF7448}"/>
              </a:ext>
            </a:extLst>
          </p:cNvPr>
          <p:cNvSpPr/>
          <p:nvPr/>
        </p:nvSpPr>
        <p:spPr>
          <a:xfrm>
            <a:off x="1895076" y="2833350"/>
            <a:ext cx="2292439" cy="98693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43B7593-E71E-4E90-BB4E-08AD80EC05AC}"/>
              </a:ext>
            </a:extLst>
          </p:cNvPr>
          <p:cNvSpPr/>
          <p:nvPr/>
        </p:nvSpPr>
        <p:spPr>
          <a:xfrm>
            <a:off x="4686566" y="2832601"/>
            <a:ext cx="2292439" cy="98693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DD30776-00DA-42B9-AE59-0FC268A07C91}"/>
              </a:ext>
            </a:extLst>
          </p:cNvPr>
          <p:cNvSpPr/>
          <p:nvPr/>
        </p:nvSpPr>
        <p:spPr>
          <a:xfrm>
            <a:off x="7505435" y="2833350"/>
            <a:ext cx="2292439" cy="98693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0AA0E1-CBF0-4D03-AB85-06A3080B45D9}"/>
              </a:ext>
            </a:extLst>
          </p:cNvPr>
          <p:cNvSpPr/>
          <p:nvPr/>
        </p:nvSpPr>
        <p:spPr>
          <a:xfrm>
            <a:off x="2217713" y="3102196"/>
            <a:ext cx="1663084" cy="3380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0BE47A-D09D-4363-B2A4-2D3A63A1BC3A}"/>
              </a:ext>
            </a:extLst>
          </p:cNvPr>
          <p:cNvSpPr/>
          <p:nvPr/>
        </p:nvSpPr>
        <p:spPr>
          <a:xfrm>
            <a:off x="7721494" y="3090931"/>
            <a:ext cx="1914909" cy="3380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84FD407-3554-42B7-9ADE-868CCAAD8A7B}"/>
              </a:ext>
            </a:extLst>
          </p:cNvPr>
          <p:cNvGrpSpPr/>
          <p:nvPr/>
        </p:nvGrpSpPr>
        <p:grpSpPr>
          <a:xfrm>
            <a:off x="4463219" y="1352157"/>
            <a:ext cx="766302" cy="338070"/>
            <a:chOff x="4263200" y="1297547"/>
            <a:chExt cx="960255" cy="338070"/>
          </a:xfrm>
          <a:solidFill>
            <a:srgbClr val="7030A0"/>
          </a:solidFill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85A9836-F292-409F-9CDE-188F11892618}"/>
                </a:ext>
              </a:extLst>
            </p:cNvPr>
            <p:cNvSpPr/>
            <p:nvPr/>
          </p:nvSpPr>
          <p:spPr>
            <a:xfrm>
              <a:off x="4270418" y="1297547"/>
              <a:ext cx="953037" cy="3380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CB3DDE9C-0CB5-4ED3-9693-143AD154AE11}"/>
                </a:ext>
              </a:extLst>
            </p:cNvPr>
            <p:cNvCxnSpPr/>
            <p:nvPr/>
          </p:nvCxnSpPr>
          <p:spPr>
            <a:xfrm>
              <a:off x="4272565" y="1297547"/>
              <a:ext cx="950890" cy="338070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4B35405E-5BEE-4DE9-A298-A69793EC3C72}"/>
                </a:ext>
              </a:extLst>
            </p:cNvPr>
            <p:cNvCxnSpPr>
              <a:stCxn id="118" idx="1"/>
              <a:endCxn id="118" idx="2"/>
            </p:cNvCxnSpPr>
            <p:nvPr/>
          </p:nvCxnSpPr>
          <p:spPr>
            <a:xfrm>
              <a:off x="4271492" y="1466582"/>
              <a:ext cx="476519" cy="169035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148D4F26-30AB-4F20-B9EB-DA03705C438C}"/>
                </a:ext>
              </a:extLst>
            </p:cNvPr>
            <p:cNvCxnSpPr/>
            <p:nvPr/>
          </p:nvCxnSpPr>
          <p:spPr>
            <a:xfrm>
              <a:off x="4509751" y="1297547"/>
              <a:ext cx="712631" cy="253552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CD28825-00E9-4389-B5AE-37BA9B8447F4}"/>
                </a:ext>
              </a:extLst>
            </p:cNvPr>
            <p:cNvCxnSpPr/>
            <p:nvPr/>
          </p:nvCxnSpPr>
          <p:spPr>
            <a:xfrm>
              <a:off x="4272565" y="1382064"/>
              <a:ext cx="712631" cy="253552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FD609892-944D-4E4E-BD71-F51C3E76A37C}"/>
                </a:ext>
              </a:extLst>
            </p:cNvPr>
            <p:cNvCxnSpPr>
              <a:cxnSpLocks/>
            </p:cNvCxnSpPr>
            <p:nvPr/>
          </p:nvCxnSpPr>
          <p:spPr>
            <a:xfrm>
              <a:off x="4263200" y="1551098"/>
              <a:ext cx="245477" cy="84518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1BE27BD-8E6F-4B21-9414-C02F7428064C}"/>
                </a:ext>
              </a:extLst>
            </p:cNvPr>
            <p:cNvCxnSpPr>
              <a:cxnSpLocks/>
            </p:cNvCxnSpPr>
            <p:nvPr/>
          </p:nvCxnSpPr>
          <p:spPr>
            <a:xfrm>
              <a:off x="4960659" y="1297547"/>
              <a:ext cx="261723" cy="84516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96C218B-9B76-40DF-938D-CCC811CAADFB}"/>
                </a:ext>
              </a:extLst>
            </p:cNvPr>
            <p:cNvCxnSpPr>
              <a:stCxn id="118" idx="0"/>
              <a:endCxn id="118" idx="3"/>
            </p:cNvCxnSpPr>
            <p:nvPr/>
          </p:nvCxnSpPr>
          <p:spPr>
            <a:xfrm>
              <a:off x="4746937" y="1297547"/>
              <a:ext cx="476518" cy="169035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3869F82B-60E2-4274-B8C1-3E2C6F7E0BD5}"/>
              </a:ext>
            </a:extLst>
          </p:cNvPr>
          <p:cNvGrpSpPr/>
          <p:nvPr/>
        </p:nvGrpSpPr>
        <p:grpSpPr>
          <a:xfrm>
            <a:off x="6556579" y="1349765"/>
            <a:ext cx="760984" cy="343762"/>
            <a:chOff x="6800044" y="1038540"/>
            <a:chExt cx="964343" cy="343762"/>
          </a:xfrm>
          <a:solidFill>
            <a:srgbClr val="00B0F0"/>
          </a:solidFill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4A6217AC-21F9-408B-A2C2-E0C1AC50FADF}"/>
                </a:ext>
              </a:extLst>
            </p:cNvPr>
            <p:cNvSpPr/>
            <p:nvPr/>
          </p:nvSpPr>
          <p:spPr>
            <a:xfrm>
              <a:off x="6807262" y="1043993"/>
              <a:ext cx="953037" cy="3380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380C316-507C-4C1B-851B-CC8890CF49CC}"/>
                </a:ext>
              </a:extLst>
            </p:cNvPr>
            <p:cNvCxnSpPr/>
            <p:nvPr/>
          </p:nvCxnSpPr>
          <p:spPr>
            <a:xfrm flipH="1">
              <a:off x="6807262" y="1043993"/>
              <a:ext cx="953037" cy="338070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59893E1-4DD2-4A8C-947F-015B12A7CF8B}"/>
                </a:ext>
              </a:extLst>
            </p:cNvPr>
            <p:cNvCxnSpPr>
              <a:stCxn id="127" idx="0"/>
              <a:endCxn id="127" idx="1"/>
            </p:cNvCxnSpPr>
            <p:nvPr/>
          </p:nvCxnSpPr>
          <p:spPr>
            <a:xfrm flipH="1">
              <a:off x="6807262" y="1043993"/>
              <a:ext cx="476519" cy="169035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BE767CB-1C7A-4B94-9DDA-8063E580E3EA}"/>
                </a:ext>
              </a:extLst>
            </p:cNvPr>
            <p:cNvCxnSpPr>
              <a:stCxn id="127" idx="3"/>
              <a:endCxn id="127" idx="2"/>
            </p:cNvCxnSpPr>
            <p:nvPr/>
          </p:nvCxnSpPr>
          <p:spPr>
            <a:xfrm flipH="1">
              <a:off x="7283781" y="1213028"/>
              <a:ext cx="476518" cy="169035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4F0DBC1-E744-4CB7-BB71-DEBC9D76CB4C}"/>
                </a:ext>
              </a:extLst>
            </p:cNvPr>
            <p:cNvCxnSpPr/>
            <p:nvPr/>
          </p:nvCxnSpPr>
          <p:spPr>
            <a:xfrm flipH="1">
              <a:off x="6800044" y="1043992"/>
              <a:ext cx="705391" cy="253555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63FF0B5-D465-46A6-860F-8C2989E9B561}"/>
                </a:ext>
              </a:extLst>
            </p:cNvPr>
            <p:cNvCxnSpPr/>
            <p:nvPr/>
          </p:nvCxnSpPr>
          <p:spPr>
            <a:xfrm flipH="1">
              <a:off x="7058996" y="1123294"/>
              <a:ext cx="705391" cy="253555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42A831B-C63C-4FEA-A41F-1C83A771BC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06987" y="1038540"/>
              <a:ext cx="263039" cy="90207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3F0FAAED-5C25-48C8-9561-4303597C32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4130" y="1292095"/>
              <a:ext cx="263039" cy="90207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0226F58-CCFF-4F51-B265-2F45B7A8ED67}"/>
              </a:ext>
            </a:extLst>
          </p:cNvPr>
          <p:cNvGrpSpPr/>
          <p:nvPr/>
        </p:nvGrpSpPr>
        <p:grpSpPr>
          <a:xfrm>
            <a:off x="5216303" y="3514861"/>
            <a:ext cx="1344770" cy="284004"/>
            <a:chOff x="5044613" y="3486150"/>
            <a:chExt cx="1344770" cy="284004"/>
          </a:xfrm>
        </p:grpSpPr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07A99DC8-A159-440E-971C-DE1E33AD61AB}"/>
                </a:ext>
              </a:extLst>
            </p:cNvPr>
            <p:cNvCxnSpPr>
              <a:cxnSpLocks/>
            </p:cNvCxnSpPr>
            <p:nvPr/>
          </p:nvCxnSpPr>
          <p:spPr>
            <a:xfrm>
              <a:off x="5044613" y="3543300"/>
              <a:ext cx="134477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A83F532B-0460-4E19-AA48-3AF4458A66B0}"/>
                </a:ext>
              </a:extLst>
            </p:cNvPr>
            <p:cNvCxnSpPr/>
            <p:nvPr/>
          </p:nvCxnSpPr>
          <p:spPr>
            <a:xfrm>
              <a:off x="5044613" y="3486150"/>
              <a:ext cx="0" cy="1143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67D5666-0517-4B50-9836-F2F621D79D7E}"/>
                </a:ext>
              </a:extLst>
            </p:cNvPr>
            <p:cNvCxnSpPr/>
            <p:nvPr/>
          </p:nvCxnSpPr>
          <p:spPr>
            <a:xfrm>
              <a:off x="6387029" y="3486150"/>
              <a:ext cx="0" cy="1143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B8F42F7B-BE16-4442-97B4-1540B6D409E2}"/>
                    </a:ext>
                  </a:extLst>
                </p:cNvPr>
                <p:cNvSpPr txBox="1"/>
                <p:nvPr/>
              </p:nvSpPr>
              <p:spPr>
                <a:xfrm>
                  <a:off x="5490370" y="3497131"/>
                  <a:ext cx="317500" cy="27302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sz="9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9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900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den>
                        </m:f>
                      </m:oMath>
                    </m:oMathPara>
                  </a14:m>
                  <a:endParaRPr lang="en-US" sz="900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B8F42F7B-BE16-4442-97B4-1540B6D409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0370" y="3497131"/>
                  <a:ext cx="317500" cy="273023"/>
                </a:xfrm>
                <a:prstGeom prst="rect">
                  <a:avLst/>
                </a:prstGeom>
                <a:blipFill>
                  <a:blip r:embed="rId3"/>
                  <a:stretch>
                    <a:fillRect l="-32692" t="-88889" r="-73077" b="-1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283082EF-8BC8-4D8C-B38C-E0994BE739D3}"/>
              </a:ext>
            </a:extLst>
          </p:cNvPr>
          <p:cNvGrpSpPr/>
          <p:nvPr/>
        </p:nvGrpSpPr>
        <p:grpSpPr>
          <a:xfrm>
            <a:off x="5216303" y="994899"/>
            <a:ext cx="1344770" cy="273023"/>
            <a:chOff x="5044613" y="3397272"/>
            <a:chExt cx="1344770" cy="273023"/>
          </a:xfrm>
        </p:grpSpPr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6CFE564F-7481-4C71-ACD1-8CE1AABFB279}"/>
                </a:ext>
              </a:extLst>
            </p:cNvPr>
            <p:cNvCxnSpPr>
              <a:cxnSpLocks/>
            </p:cNvCxnSpPr>
            <p:nvPr/>
          </p:nvCxnSpPr>
          <p:spPr>
            <a:xfrm>
              <a:off x="5044613" y="3543300"/>
              <a:ext cx="134477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F2EA8831-2E43-4302-93C5-DA4566880FE3}"/>
                </a:ext>
              </a:extLst>
            </p:cNvPr>
            <p:cNvCxnSpPr/>
            <p:nvPr/>
          </p:nvCxnSpPr>
          <p:spPr>
            <a:xfrm>
              <a:off x="5044613" y="3486150"/>
              <a:ext cx="0" cy="1143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011AD79-A99A-496F-90B0-341D8D083459}"/>
                </a:ext>
              </a:extLst>
            </p:cNvPr>
            <p:cNvCxnSpPr/>
            <p:nvPr/>
          </p:nvCxnSpPr>
          <p:spPr>
            <a:xfrm>
              <a:off x="6387029" y="3486150"/>
              <a:ext cx="0" cy="1143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6F8C5793-E67E-4481-9A26-4B6C55CB18B6}"/>
                    </a:ext>
                  </a:extLst>
                </p:cNvPr>
                <p:cNvSpPr txBox="1"/>
                <p:nvPr/>
              </p:nvSpPr>
              <p:spPr>
                <a:xfrm>
                  <a:off x="5475612" y="3397272"/>
                  <a:ext cx="317500" cy="27302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sz="9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9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900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den>
                        </m:f>
                      </m:oMath>
                    </m:oMathPara>
                  </a14:m>
                  <a:endParaRPr lang="en-US" sz="900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6F8C5793-E67E-4481-9A26-4B6C55CB18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5612" y="3397272"/>
                  <a:ext cx="317500" cy="273023"/>
                </a:xfrm>
                <a:prstGeom prst="rect">
                  <a:avLst/>
                </a:prstGeom>
                <a:blipFill>
                  <a:blip r:embed="rId4"/>
                  <a:stretch>
                    <a:fillRect l="-30769" t="-88889" r="-75000" b="-1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9B7B6FA9-02C2-4C4D-8D18-80EC275D4208}"/>
                  </a:ext>
                </a:extLst>
              </p:cNvPr>
              <p:cNvSpPr txBox="1"/>
              <p:nvPr/>
            </p:nvSpPr>
            <p:spPr>
              <a:xfrm>
                <a:off x="1895076" y="4206124"/>
                <a:ext cx="2791490" cy="650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Process</a:t>
                </a:r>
                <a:r>
                  <a:rPr lang="en-US" sz="2400" baseline="-25000" dirty="0" err="1"/>
                  <a:t>dest</a:t>
                </a:r>
                <a:endParaRPr lang="en-US" sz="2400" baseline="-25000" dirty="0"/>
              </a:p>
              <a:p>
                <a:r>
                  <a:rPr lang="en-US" dirty="0" err="1"/>
                  <a:t>dest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myStartGlobal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N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9B7B6FA9-02C2-4C4D-8D18-80EC275D4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076" y="4206124"/>
                <a:ext cx="2791490" cy="650114"/>
              </a:xfrm>
              <a:prstGeom prst="rect">
                <a:avLst/>
              </a:prstGeom>
              <a:blipFill>
                <a:blip r:embed="rId5"/>
                <a:stretch>
                  <a:fillRect l="-1810" t="-21154" b="-9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TextBox 148">
            <a:extLst>
              <a:ext uri="{FF2B5EF4-FFF2-40B4-BE49-F238E27FC236}">
                <a16:creationId xmlns:a16="http://schemas.microsoft.com/office/drawing/2014/main" id="{087C9CB3-5D99-4293-8F88-33F5C1B09CD2}"/>
              </a:ext>
            </a:extLst>
          </p:cNvPr>
          <p:cNvSpPr txBox="1"/>
          <p:nvPr/>
        </p:nvSpPr>
        <p:spPr>
          <a:xfrm>
            <a:off x="5280124" y="4147039"/>
            <a:ext cx="1853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</a:t>
            </a:r>
            <a:r>
              <a:rPr lang="en-US" sz="2400" baseline="-25000" dirty="0"/>
              <a:t>dest+1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739FA02-930A-4EB6-9FC8-D8926AFE5362}"/>
              </a:ext>
            </a:extLst>
          </p:cNvPr>
          <p:cNvSpPr txBox="1"/>
          <p:nvPr/>
        </p:nvSpPr>
        <p:spPr>
          <a:xfrm>
            <a:off x="7970974" y="4206124"/>
            <a:ext cx="182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</a:t>
            </a:r>
            <a:r>
              <a:rPr lang="en-US" sz="2400" baseline="-25000" dirty="0"/>
              <a:t>dest+2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E7AD8EE-6FAC-495C-8310-FED5697D21AA}"/>
              </a:ext>
            </a:extLst>
          </p:cNvPr>
          <p:cNvSpPr txBox="1"/>
          <p:nvPr/>
        </p:nvSpPr>
        <p:spPr>
          <a:xfrm>
            <a:off x="2833036" y="506431"/>
            <a:ext cx="161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myStartGlobal</a:t>
            </a:r>
            <a:endParaRPr lang="en-US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FD3F862F-40C3-4224-94E2-5DE01AC5921A}"/>
              </a:ext>
            </a:extLst>
          </p:cNvPr>
          <p:cNvSpPr/>
          <p:nvPr/>
        </p:nvSpPr>
        <p:spPr>
          <a:xfrm>
            <a:off x="5280123" y="3114676"/>
            <a:ext cx="1284599" cy="3255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7DBB24A-46AE-495D-97FD-42D56E673BEB}"/>
              </a:ext>
            </a:extLst>
          </p:cNvPr>
          <p:cNvGrpSpPr/>
          <p:nvPr/>
        </p:nvGrpSpPr>
        <p:grpSpPr>
          <a:xfrm>
            <a:off x="5219953" y="1356514"/>
            <a:ext cx="1344770" cy="338070"/>
            <a:chOff x="5221308" y="402869"/>
            <a:chExt cx="1344770" cy="338070"/>
          </a:xfrm>
          <a:solidFill>
            <a:srgbClr val="FF0000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A1856D8-51BB-4D61-B195-119F43ED5812}"/>
                </a:ext>
              </a:extLst>
            </p:cNvPr>
            <p:cNvSpPr/>
            <p:nvPr/>
          </p:nvSpPr>
          <p:spPr>
            <a:xfrm>
              <a:off x="5221308" y="402869"/>
              <a:ext cx="1344770" cy="3380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4E28DDD-7060-4432-9C9B-857EDC8C4978}"/>
                </a:ext>
              </a:extLst>
            </p:cNvPr>
            <p:cNvCxnSpPr>
              <a:stCxn id="11" idx="1"/>
              <a:endCxn id="11" idx="3"/>
            </p:cNvCxnSpPr>
            <p:nvPr/>
          </p:nvCxnSpPr>
          <p:spPr>
            <a:xfrm>
              <a:off x="5221308" y="571904"/>
              <a:ext cx="1344770" cy="0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63AC942-ADB5-4460-B413-1CC4301E4B27}"/>
                </a:ext>
              </a:extLst>
            </p:cNvPr>
            <p:cNvCxnSpPr/>
            <p:nvPr/>
          </p:nvCxnSpPr>
          <p:spPr>
            <a:xfrm>
              <a:off x="5221308" y="451349"/>
              <a:ext cx="1344770" cy="0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5E7DDB0-886B-46DB-8CCD-95D558EC083F}"/>
                </a:ext>
              </a:extLst>
            </p:cNvPr>
            <p:cNvCxnSpPr/>
            <p:nvPr/>
          </p:nvCxnSpPr>
          <p:spPr>
            <a:xfrm>
              <a:off x="5221308" y="508215"/>
              <a:ext cx="1344770" cy="0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C036DCA-9798-4F2A-9D5C-416BB55A2BC0}"/>
                </a:ext>
              </a:extLst>
            </p:cNvPr>
            <p:cNvCxnSpPr/>
            <p:nvPr/>
          </p:nvCxnSpPr>
          <p:spPr>
            <a:xfrm>
              <a:off x="5221308" y="633320"/>
              <a:ext cx="1344770" cy="0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CDDC31D-F624-4CC2-B924-81BF75C34ACD}"/>
                </a:ext>
              </a:extLst>
            </p:cNvPr>
            <p:cNvCxnSpPr/>
            <p:nvPr/>
          </p:nvCxnSpPr>
          <p:spPr>
            <a:xfrm>
              <a:off x="5221308" y="691720"/>
              <a:ext cx="1344770" cy="0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3" name="TextBox 182">
            <a:extLst>
              <a:ext uri="{FF2B5EF4-FFF2-40B4-BE49-F238E27FC236}">
                <a16:creationId xmlns:a16="http://schemas.microsoft.com/office/drawing/2014/main" id="{21ADCB46-D181-4294-BBC1-6D1C420120C4}"/>
              </a:ext>
            </a:extLst>
          </p:cNvPr>
          <p:cNvSpPr txBox="1"/>
          <p:nvPr/>
        </p:nvSpPr>
        <p:spPr>
          <a:xfrm>
            <a:off x="1239696" y="3339187"/>
            <a:ext cx="470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8185131-0802-4080-8475-A513F702CA3C}"/>
              </a:ext>
            </a:extLst>
          </p:cNvPr>
          <p:cNvSpPr txBox="1"/>
          <p:nvPr/>
        </p:nvSpPr>
        <p:spPr>
          <a:xfrm>
            <a:off x="9797874" y="3339187"/>
            <a:ext cx="470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F44F217-2244-214D-BF80-07C573636FA8}"/>
                  </a:ext>
                </a:extLst>
              </p:cNvPr>
              <p:cNvSpPr txBox="1"/>
              <p:nvPr/>
            </p:nvSpPr>
            <p:spPr>
              <a:xfrm>
                <a:off x="1474790" y="2200832"/>
                <a:ext cx="2552109" cy="373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myStartGlobal % (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den>
                    </m:f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F44F217-2244-214D-BF80-07C573636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790" y="2200832"/>
                <a:ext cx="2552109" cy="373115"/>
              </a:xfrm>
              <a:prstGeom prst="rect">
                <a:avLst/>
              </a:prstGeom>
              <a:blipFill>
                <a:blip r:embed="rId6"/>
                <a:stretch>
                  <a:fillRect l="-2148" t="-114754" r="-5967" b="-177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8794165E-304C-429E-8819-73CE0C8433BB}"/>
              </a:ext>
            </a:extLst>
          </p:cNvPr>
          <p:cNvSpPr/>
          <p:nvPr/>
        </p:nvSpPr>
        <p:spPr>
          <a:xfrm>
            <a:off x="4187515" y="875763"/>
            <a:ext cx="3533979" cy="112224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856367B-6625-4667-ACCF-2E82DDD8C5A4}"/>
              </a:ext>
            </a:extLst>
          </p:cNvPr>
          <p:cNvCxnSpPr/>
          <p:nvPr/>
        </p:nvCxnSpPr>
        <p:spPr>
          <a:xfrm>
            <a:off x="3724275" y="781050"/>
            <a:ext cx="731486" cy="575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743EEB6-A9ED-4340-9C3A-3C92307C9348}"/>
              </a:ext>
            </a:extLst>
          </p:cNvPr>
          <p:cNvCxnSpPr>
            <a:cxnSpLocks/>
          </p:cNvCxnSpPr>
          <p:nvPr/>
        </p:nvCxnSpPr>
        <p:spPr>
          <a:xfrm flipV="1">
            <a:off x="2672367" y="2481362"/>
            <a:ext cx="0" cy="42159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B640952-64CA-4007-9E06-0D927BBA5EF4}"/>
              </a:ext>
            </a:extLst>
          </p:cNvPr>
          <p:cNvSpPr txBox="1"/>
          <p:nvPr/>
        </p:nvSpPr>
        <p:spPr>
          <a:xfrm>
            <a:off x="5428758" y="557305"/>
            <a:ext cx="141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Process</a:t>
            </a:r>
            <a:r>
              <a:rPr lang="en-US" sz="2400" baseline="-25000" dirty="0" err="1"/>
              <a:t>rank</a:t>
            </a:r>
            <a:endParaRPr lang="en-US" sz="2400" baseline="-25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21EA1A-308B-194D-A2D0-9A18517AD87B}"/>
              </a:ext>
            </a:extLst>
          </p:cNvPr>
          <p:cNvSpPr txBox="1"/>
          <p:nvPr/>
        </p:nvSpPr>
        <p:spPr>
          <a:xfrm>
            <a:off x="739579" y="557305"/>
            <a:ext cx="133134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Obtained by </a:t>
            </a:r>
            <a:r>
              <a:rPr lang="en-US" dirty="0" err="1"/>
              <a:t>MPI_Exscan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F96529E-1AA5-CB47-A89A-63E3E084B203}"/>
              </a:ext>
            </a:extLst>
          </p:cNvPr>
          <p:cNvCxnSpPr>
            <a:stCxn id="2" idx="3"/>
            <a:endCxn id="151" idx="1"/>
          </p:cNvCxnSpPr>
          <p:nvPr/>
        </p:nvCxnSpPr>
        <p:spPr>
          <a:xfrm flipV="1">
            <a:off x="2070925" y="691097"/>
            <a:ext cx="762111" cy="189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0A56E0B-2BEF-8246-9C97-1F1A919ADEEC}"/>
              </a:ext>
            </a:extLst>
          </p:cNvPr>
          <p:cNvSpPr txBox="1"/>
          <p:nvPr/>
        </p:nvSpPr>
        <p:spPr>
          <a:xfrm>
            <a:off x="1540199" y="5065539"/>
            <a:ext cx="78467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Solution using one-sided communication: basic idea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Identify where exactly my data goes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i="1" dirty="0"/>
              <a:t>Put </a:t>
            </a:r>
            <a:r>
              <a:rPr lang="en-US" sz="2400" dirty="0"/>
              <a:t>it there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Bracket this with fences to make sure its complete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A8312B-BBC3-AA44-A768-0B37AE87AC81}"/>
              </a:ext>
            </a:extLst>
          </p:cNvPr>
          <p:cNvSpPr txBox="1"/>
          <p:nvPr/>
        </p:nvSpPr>
        <p:spPr>
          <a:xfrm>
            <a:off x="8915400" y="691097"/>
            <a:ext cx="2712720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Sometimes you may have to send to multiple processes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8333D1-4C15-2D49-99B8-B3F41D6EA6F6}"/>
              </a:ext>
            </a:extLst>
          </p:cNvPr>
          <p:cNvCxnSpPr/>
          <p:nvPr/>
        </p:nvCxnSpPr>
        <p:spPr>
          <a:xfrm>
            <a:off x="2217713" y="2946400"/>
            <a:ext cx="909309" cy="0"/>
          </a:xfrm>
          <a:prstGeom prst="straightConnector1">
            <a:avLst/>
          </a:prstGeom>
          <a:ln w="3175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03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81481E-6 L -0.11029 0.25671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21" y="1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2.22222E-6 L 0.00287 0.2557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1277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7.40741E-7 L 0.09349 0.25324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4" y="12662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/>
      <p:bldP spid="149" grpId="0"/>
      <p:bldP spid="150" grpId="0"/>
      <p:bldP spid="7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F222C991-68A3-481A-9F59-0BC2AE9025A2}"/>
              </a:ext>
            </a:extLst>
          </p:cNvPr>
          <p:cNvSpPr/>
          <p:nvPr/>
        </p:nvSpPr>
        <p:spPr>
          <a:xfrm>
            <a:off x="3819652" y="3168679"/>
            <a:ext cx="1876424" cy="3380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E46DD22-846F-4D17-8533-A97778295189}"/>
              </a:ext>
            </a:extLst>
          </p:cNvPr>
          <p:cNvGrpSpPr/>
          <p:nvPr/>
        </p:nvGrpSpPr>
        <p:grpSpPr>
          <a:xfrm>
            <a:off x="5219953" y="1356514"/>
            <a:ext cx="952247" cy="338070"/>
            <a:chOff x="5221308" y="402869"/>
            <a:chExt cx="1344770" cy="338070"/>
          </a:xfrm>
          <a:solidFill>
            <a:srgbClr val="00B050"/>
          </a:solidFill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26B07D1-FA24-4C76-80C1-4F96ABE585C2}"/>
                </a:ext>
              </a:extLst>
            </p:cNvPr>
            <p:cNvSpPr/>
            <p:nvPr/>
          </p:nvSpPr>
          <p:spPr>
            <a:xfrm>
              <a:off x="5221308" y="402869"/>
              <a:ext cx="1344770" cy="3380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025AF34-F2CF-423C-8D91-B4EFBF2D8C4B}"/>
                </a:ext>
              </a:extLst>
            </p:cNvPr>
            <p:cNvCxnSpPr>
              <a:stCxn id="69" idx="1"/>
              <a:endCxn id="69" idx="3"/>
            </p:cNvCxnSpPr>
            <p:nvPr/>
          </p:nvCxnSpPr>
          <p:spPr>
            <a:xfrm>
              <a:off x="5221308" y="571904"/>
              <a:ext cx="1344770" cy="0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DBB65BB-D477-48AD-9A7E-FEEF1B28E0B5}"/>
                </a:ext>
              </a:extLst>
            </p:cNvPr>
            <p:cNvCxnSpPr/>
            <p:nvPr/>
          </p:nvCxnSpPr>
          <p:spPr>
            <a:xfrm>
              <a:off x="5221308" y="451349"/>
              <a:ext cx="1344770" cy="0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DEAA51D-09ED-48C5-A1F5-3EA3E7E226CD}"/>
                </a:ext>
              </a:extLst>
            </p:cNvPr>
            <p:cNvCxnSpPr/>
            <p:nvPr/>
          </p:nvCxnSpPr>
          <p:spPr>
            <a:xfrm>
              <a:off x="5221308" y="508215"/>
              <a:ext cx="1344770" cy="0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BA71E53-56E4-4669-8234-34FA5D71AF9A}"/>
                </a:ext>
              </a:extLst>
            </p:cNvPr>
            <p:cNvCxnSpPr/>
            <p:nvPr/>
          </p:nvCxnSpPr>
          <p:spPr>
            <a:xfrm>
              <a:off x="5221308" y="633320"/>
              <a:ext cx="1344770" cy="0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14BC778-19D8-4BC7-AEAF-D0AFE89EFC73}"/>
                </a:ext>
              </a:extLst>
            </p:cNvPr>
            <p:cNvCxnSpPr/>
            <p:nvPr/>
          </p:nvCxnSpPr>
          <p:spPr>
            <a:xfrm>
              <a:off x="5221308" y="691720"/>
              <a:ext cx="1344770" cy="0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57C5761-8E65-4B46-A0CE-DF1EACF39F48}"/>
              </a:ext>
            </a:extLst>
          </p:cNvPr>
          <p:cNvGrpSpPr/>
          <p:nvPr/>
        </p:nvGrpSpPr>
        <p:grpSpPr>
          <a:xfrm>
            <a:off x="5219952" y="1356514"/>
            <a:ext cx="952247" cy="338070"/>
            <a:chOff x="5221308" y="402869"/>
            <a:chExt cx="1344770" cy="338070"/>
          </a:xfrm>
          <a:solidFill>
            <a:srgbClr val="00B050"/>
          </a:solidFill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2EA10CB-5779-460F-93BF-A8666631587D}"/>
                </a:ext>
              </a:extLst>
            </p:cNvPr>
            <p:cNvSpPr/>
            <p:nvPr/>
          </p:nvSpPr>
          <p:spPr>
            <a:xfrm>
              <a:off x="5221308" y="402869"/>
              <a:ext cx="1344770" cy="3380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FC10E3A-D0EE-4749-9C74-3353C16BF8FD}"/>
                </a:ext>
              </a:extLst>
            </p:cNvPr>
            <p:cNvCxnSpPr>
              <a:stCxn id="62" idx="1"/>
              <a:endCxn id="62" idx="3"/>
            </p:cNvCxnSpPr>
            <p:nvPr/>
          </p:nvCxnSpPr>
          <p:spPr>
            <a:xfrm>
              <a:off x="5221308" y="571904"/>
              <a:ext cx="1344770" cy="0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57880DC-7CDB-469B-9862-82401DF24F28}"/>
                </a:ext>
              </a:extLst>
            </p:cNvPr>
            <p:cNvCxnSpPr/>
            <p:nvPr/>
          </p:nvCxnSpPr>
          <p:spPr>
            <a:xfrm>
              <a:off x="5221308" y="451349"/>
              <a:ext cx="1344770" cy="0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2026E91-9410-4B36-B0D0-9EBE18F9C7D2}"/>
                </a:ext>
              </a:extLst>
            </p:cNvPr>
            <p:cNvCxnSpPr/>
            <p:nvPr/>
          </p:nvCxnSpPr>
          <p:spPr>
            <a:xfrm>
              <a:off x="5221308" y="508215"/>
              <a:ext cx="1344770" cy="0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42EB9E1-879F-4AFE-BF26-9AC23690C36A}"/>
                </a:ext>
              </a:extLst>
            </p:cNvPr>
            <p:cNvCxnSpPr/>
            <p:nvPr/>
          </p:nvCxnSpPr>
          <p:spPr>
            <a:xfrm>
              <a:off x="5221308" y="633320"/>
              <a:ext cx="1344770" cy="0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612D33A-EA84-44CF-AE04-E2A98C41D378}"/>
                </a:ext>
              </a:extLst>
            </p:cNvPr>
            <p:cNvCxnSpPr/>
            <p:nvPr/>
          </p:nvCxnSpPr>
          <p:spPr>
            <a:xfrm>
              <a:off x="5221308" y="691720"/>
              <a:ext cx="1344770" cy="0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E600C82D-8A0B-41A1-BFBB-3902FC7EF1FC}"/>
              </a:ext>
            </a:extLst>
          </p:cNvPr>
          <p:cNvSpPr txBox="1"/>
          <p:nvPr/>
        </p:nvSpPr>
        <p:spPr>
          <a:xfrm>
            <a:off x="3012577" y="937244"/>
            <a:ext cx="161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myStartGlobal</a:t>
            </a:r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8749A0B-5D2A-4494-BF96-934DB373F3B0}"/>
              </a:ext>
            </a:extLst>
          </p:cNvPr>
          <p:cNvSpPr/>
          <p:nvPr/>
        </p:nvSpPr>
        <p:spPr>
          <a:xfrm>
            <a:off x="4757864" y="937245"/>
            <a:ext cx="1876425" cy="10761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2436807-57DC-4513-819E-14CF6AED9F98}"/>
              </a:ext>
            </a:extLst>
          </p:cNvPr>
          <p:cNvSpPr/>
          <p:nvPr/>
        </p:nvSpPr>
        <p:spPr>
          <a:xfrm>
            <a:off x="3691127" y="2891978"/>
            <a:ext cx="2133473" cy="8914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16C5FD-DB8C-4418-9D8F-A1F848E5FB07}"/>
              </a:ext>
            </a:extLst>
          </p:cNvPr>
          <p:cNvCxnSpPr/>
          <p:nvPr/>
        </p:nvCxnSpPr>
        <p:spPr>
          <a:xfrm>
            <a:off x="4438650" y="1121910"/>
            <a:ext cx="781302" cy="23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6293920-0539-435B-B663-A576DD11ABC3}"/>
                  </a:ext>
                </a:extLst>
              </p:cNvPr>
              <p:cNvSpPr txBox="1"/>
              <p:nvPr/>
            </p:nvSpPr>
            <p:spPr>
              <a:xfrm>
                <a:off x="2415072" y="2312935"/>
                <a:ext cx="2552109" cy="373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myStartGlobal % (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den>
                    </m:f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6293920-0539-435B-B663-A576DD11A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5072" y="2312935"/>
                <a:ext cx="2552109" cy="373115"/>
              </a:xfrm>
              <a:prstGeom prst="rect">
                <a:avLst/>
              </a:prstGeom>
              <a:blipFill>
                <a:blip r:embed="rId3"/>
                <a:stretch>
                  <a:fillRect l="-1485" t="-106452" b="-15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FEDFAE8-2AA2-4B6E-A9C1-D3EA9044175B}"/>
                  </a:ext>
                </a:extLst>
              </p:cNvPr>
              <p:cNvSpPr txBox="1"/>
              <p:nvPr/>
            </p:nvSpPr>
            <p:spPr>
              <a:xfrm>
                <a:off x="3481807" y="3921801"/>
                <a:ext cx="4887278" cy="373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Process</a:t>
                </a:r>
                <a:r>
                  <a:rPr lang="en-US" sz="2400" baseline="-25000" dirty="0" err="1"/>
                  <a:t>dest</a:t>
                </a:r>
                <a:r>
                  <a:rPr lang="en-US" sz="2400" baseline="-25000" dirty="0"/>
                  <a:t>  </a:t>
                </a:r>
                <a:r>
                  <a:rPr lang="en-US" dirty="0"/>
                  <a:t>, where </a:t>
                </a:r>
                <a:r>
                  <a:rPr lang="en-US" dirty="0" err="1"/>
                  <a:t>dest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myStartGlobal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N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FEDFAE8-2AA2-4B6E-A9C1-D3EA90441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807" y="3921801"/>
                <a:ext cx="4887278" cy="373115"/>
              </a:xfrm>
              <a:prstGeom prst="rect">
                <a:avLst/>
              </a:prstGeom>
              <a:blipFill>
                <a:blip r:embed="rId4"/>
                <a:stretch>
                  <a:fillRect l="-777" t="-110000" b="-16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DD739B1A-51CC-4874-A25E-2815C3287B2D}"/>
              </a:ext>
            </a:extLst>
          </p:cNvPr>
          <p:cNvSpPr txBox="1"/>
          <p:nvPr/>
        </p:nvSpPr>
        <p:spPr>
          <a:xfrm>
            <a:off x="5116600" y="624603"/>
            <a:ext cx="141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process</a:t>
            </a:r>
            <a:r>
              <a:rPr lang="en-US" baseline="-25000" dirty="0" err="1"/>
              <a:t>rank</a:t>
            </a:r>
            <a:endParaRPr lang="en-US" baseline="-25000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93EFC40-2457-4CEE-B6F9-B7B21230F453}"/>
              </a:ext>
            </a:extLst>
          </p:cNvPr>
          <p:cNvGrpSpPr/>
          <p:nvPr/>
        </p:nvGrpSpPr>
        <p:grpSpPr>
          <a:xfrm>
            <a:off x="5203879" y="1050625"/>
            <a:ext cx="968320" cy="273023"/>
            <a:chOff x="5044613" y="3397272"/>
            <a:chExt cx="1344770" cy="273023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D854B6F-16B5-4E84-A888-579F6473CDB3}"/>
                </a:ext>
              </a:extLst>
            </p:cNvPr>
            <p:cNvCxnSpPr>
              <a:cxnSpLocks/>
            </p:cNvCxnSpPr>
            <p:nvPr/>
          </p:nvCxnSpPr>
          <p:spPr>
            <a:xfrm>
              <a:off x="5044613" y="3543300"/>
              <a:ext cx="134477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A4ADD97-3E6F-48A4-A6A1-87A896CB5CB0}"/>
                </a:ext>
              </a:extLst>
            </p:cNvPr>
            <p:cNvCxnSpPr/>
            <p:nvPr/>
          </p:nvCxnSpPr>
          <p:spPr>
            <a:xfrm>
              <a:off x="5044613" y="3486150"/>
              <a:ext cx="0" cy="1143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28E81B7-21D5-42FE-B12A-FB6A82498822}"/>
                </a:ext>
              </a:extLst>
            </p:cNvPr>
            <p:cNvCxnSpPr/>
            <p:nvPr/>
          </p:nvCxnSpPr>
          <p:spPr>
            <a:xfrm>
              <a:off x="6387029" y="3486150"/>
              <a:ext cx="0" cy="1143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525575D-5936-4BF9-8BF1-FF797D49F826}"/>
                    </a:ext>
                  </a:extLst>
                </p:cNvPr>
                <p:cNvSpPr txBox="1"/>
                <p:nvPr/>
              </p:nvSpPr>
              <p:spPr>
                <a:xfrm>
                  <a:off x="5475611" y="3397272"/>
                  <a:ext cx="431005" cy="27302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sz="9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9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900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den>
                        </m:f>
                      </m:oMath>
                    </m:oMathPara>
                  </a14:m>
                  <a:endParaRPr lang="en-US" sz="900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525575D-5936-4BF9-8BF1-FF797D49F8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5611" y="3397272"/>
                  <a:ext cx="431005" cy="273023"/>
                </a:xfrm>
                <a:prstGeom prst="rect">
                  <a:avLst/>
                </a:prstGeom>
                <a:blipFill>
                  <a:blip r:embed="rId5"/>
                  <a:stretch>
                    <a:fillRect l="-34000" t="-88889" r="-78000" b="-1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83CB76A-B18B-3E48-BA16-DF8BB021F5DB}"/>
              </a:ext>
            </a:extLst>
          </p:cNvPr>
          <p:cNvSpPr txBox="1"/>
          <p:nvPr/>
        </p:nvSpPr>
        <p:spPr>
          <a:xfrm>
            <a:off x="8915400" y="691097"/>
            <a:ext cx="2712720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Sometimes you may have to send to just one process </a:t>
            </a:r>
          </a:p>
          <a:p>
            <a:r>
              <a:rPr lang="en-US" sz="2400" dirty="0"/>
              <a:t>(or 0, if destination process </a:t>
            </a:r>
            <a:r>
              <a:rPr lang="en-US" sz="2400" b="1" i="1" dirty="0" err="1"/>
              <a:t>i</a:t>
            </a:r>
            <a:r>
              <a:rPr lang="en-US" sz="2400" dirty="0"/>
              <a:t> is same is my </a:t>
            </a:r>
            <a:r>
              <a:rPr lang="en-US" sz="2400" b="1" i="1" dirty="0"/>
              <a:t>rank</a:t>
            </a:r>
            <a:r>
              <a:rPr lang="en-US" sz="2400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E21371-2D0C-6F49-889F-9DB164E8A2B9}"/>
              </a:ext>
            </a:extLst>
          </p:cNvPr>
          <p:cNvSpPr txBox="1"/>
          <p:nvPr/>
        </p:nvSpPr>
        <p:spPr>
          <a:xfrm>
            <a:off x="1168755" y="4907839"/>
            <a:ext cx="93116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Precautions: if N is not a evenly divisible by P: </a:t>
            </a:r>
          </a:p>
          <a:p>
            <a:pPr marL="457200" indent="-457200">
              <a:buAutoNum type="arabicPeriod"/>
            </a:pPr>
            <a:r>
              <a:rPr lang="en-US" sz="2400" dirty="0"/>
              <a:t>Take ceiling(N/P) to make sure you don’t overload last processor</a:t>
            </a:r>
          </a:p>
          <a:p>
            <a:pPr marL="457200" indent="-457200">
              <a:buAutoNum type="arabicPeriod"/>
            </a:pPr>
            <a:r>
              <a:rPr lang="en-US" sz="2400" dirty="0"/>
              <a:t>If N/P is smaller than P, devise a more careful scheme to avoid leaving empty processors at the end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AB311FD-A8FA-EB45-8088-962FC642DDB9}"/>
              </a:ext>
            </a:extLst>
          </p:cNvPr>
          <p:cNvCxnSpPr>
            <a:cxnSpLocks/>
          </p:cNvCxnSpPr>
          <p:nvPr/>
        </p:nvCxnSpPr>
        <p:spPr>
          <a:xfrm flipV="1">
            <a:off x="4051715" y="2608821"/>
            <a:ext cx="0" cy="42159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3900ECE-2B51-B041-B718-9A2A896E4431}"/>
              </a:ext>
            </a:extLst>
          </p:cNvPr>
          <p:cNvCxnSpPr>
            <a:cxnSpLocks/>
          </p:cNvCxnSpPr>
          <p:nvPr/>
        </p:nvCxnSpPr>
        <p:spPr>
          <a:xfrm>
            <a:off x="3819652" y="3030417"/>
            <a:ext cx="485648" cy="1"/>
          </a:xfrm>
          <a:prstGeom prst="straightConnector1">
            <a:avLst/>
          </a:prstGeom>
          <a:ln w="3175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61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22222E-6 L -0.07813 0.2638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6" y="1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765CEE-0FAE-6F41-9FEB-C6A5B317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E82ECE-2718-9E4F-81E2-DF1ED86F3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2CDC-84C1-4C1D-9C75-FBD8EB6BE577}" type="slidenum">
              <a:rPr lang="en-US" smtClean="0"/>
              <a:t>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5906C-C212-704B-8EFE-8A75B081C492}"/>
              </a:ext>
            </a:extLst>
          </p:cNvPr>
          <p:cNvSpPr txBox="1"/>
          <p:nvPr/>
        </p:nvSpPr>
        <p:spPr>
          <a:xfrm>
            <a:off x="626899" y="295838"/>
            <a:ext cx="10938202" cy="5909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 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myStartGlobal</a:t>
            </a:r>
            <a:r>
              <a:rPr lang="en-US" dirty="0"/>
              <a:t>;</a:t>
            </a:r>
          </a:p>
          <a:p>
            <a:r>
              <a:rPr lang="en-US" dirty="0"/>
              <a:t>  </a:t>
            </a:r>
            <a:r>
              <a:rPr lang="en-US" b="1" dirty="0" err="1"/>
              <a:t>int</a:t>
            </a:r>
            <a:r>
              <a:rPr lang="en-US" dirty="0"/>
              <a:t> *</a:t>
            </a:r>
            <a:r>
              <a:rPr lang="en-US" dirty="0">
                <a:solidFill>
                  <a:srgbClr val="0070C0"/>
                </a:solidFill>
              </a:rPr>
              <a:t>sorted</a:t>
            </a:r>
            <a:r>
              <a:rPr lang="en-US" dirty="0"/>
              <a:t>, *data;</a:t>
            </a:r>
          </a:p>
          <a:p>
            <a:r>
              <a:rPr lang="en-US" dirty="0"/>
              <a:t>  </a:t>
            </a:r>
            <a:r>
              <a:rPr lang="en-US" dirty="0" err="1"/>
              <a:t>MPI_Win</a:t>
            </a:r>
            <a:r>
              <a:rPr lang="en-US" dirty="0"/>
              <a:t> </a:t>
            </a:r>
            <a:r>
              <a:rPr lang="en-US" b="1" dirty="0">
                <a:solidFill>
                  <a:srgbClr val="7030A0"/>
                </a:solidFill>
              </a:rPr>
              <a:t>win</a:t>
            </a:r>
            <a:r>
              <a:rPr lang="en-US" dirty="0"/>
              <a:t>;</a:t>
            </a:r>
          </a:p>
          <a:p>
            <a:r>
              <a:rPr lang="en-US" dirty="0"/>
              <a:t>… </a:t>
            </a:r>
          </a:p>
          <a:p>
            <a:r>
              <a:rPr lang="en-US" dirty="0"/>
              <a:t>  </a:t>
            </a:r>
            <a:r>
              <a:rPr lang="en-US" dirty="0" err="1"/>
              <a:t>MPI_Exscan</a:t>
            </a:r>
            <a:r>
              <a:rPr lang="en-US" dirty="0"/>
              <a:t>(&amp;</a:t>
            </a:r>
            <a:r>
              <a:rPr lang="en-US" dirty="0" err="1"/>
              <a:t>myDataCount</a:t>
            </a:r>
            <a:r>
              <a:rPr lang="en-US" dirty="0"/>
              <a:t>, &amp;</a:t>
            </a:r>
            <a:r>
              <a:rPr lang="en-US" dirty="0" err="1"/>
              <a:t>myStartGlobal</a:t>
            </a:r>
            <a:r>
              <a:rPr lang="en-US" dirty="0"/>
              <a:t>, 1</a:t>
            </a:r>
            <a:r>
              <a:rPr lang="en-US" sz="1600" dirty="0"/>
              <a:t>, MPI_INT, MPI_SUM, MPI_COMM_WORLD</a:t>
            </a:r>
            <a:r>
              <a:rPr lang="en-US" dirty="0"/>
              <a:t>);</a:t>
            </a:r>
          </a:p>
          <a:p>
            <a:r>
              <a:rPr lang="en-US" dirty="0"/>
              <a:t> 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myEnd</a:t>
            </a:r>
            <a:r>
              <a:rPr lang="en-US" dirty="0"/>
              <a:t> = </a:t>
            </a:r>
            <a:r>
              <a:rPr lang="en-US" dirty="0" err="1"/>
              <a:t>myStartGlobal</a:t>
            </a:r>
            <a:r>
              <a:rPr lang="en-US" dirty="0"/>
              <a:t> + </a:t>
            </a:r>
            <a:r>
              <a:rPr lang="en-US" dirty="0" err="1"/>
              <a:t>myDataCount</a:t>
            </a:r>
            <a:r>
              <a:rPr lang="en-US" dirty="0"/>
              <a:t> - 1;</a:t>
            </a:r>
          </a:p>
          <a:p>
            <a:endParaRPr lang="en-US" dirty="0"/>
          </a:p>
          <a:p>
            <a:r>
              <a:rPr lang="en-US" dirty="0"/>
              <a:t>  </a:t>
            </a:r>
            <a:r>
              <a:rPr lang="en-US" dirty="0" err="1">
                <a:solidFill>
                  <a:srgbClr val="FF0000"/>
                </a:solidFill>
              </a:rPr>
              <a:t>MPI_Win_allocate</a:t>
            </a:r>
            <a:r>
              <a:rPr lang="en-US" dirty="0"/>
              <a:t>(</a:t>
            </a:r>
            <a:r>
              <a:rPr lang="en-US" dirty="0" err="1"/>
              <a:t>dataPerProc</a:t>
            </a:r>
            <a:r>
              <a:rPr lang="en-US" dirty="0"/>
              <a:t>*</a:t>
            </a:r>
            <a:r>
              <a:rPr lang="en-US" b="1" dirty="0" err="1"/>
              <a:t>sizeof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), </a:t>
            </a:r>
            <a:r>
              <a:rPr lang="en-US" b="1" dirty="0" err="1"/>
              <a:t>sizeof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), </a:t>
            </a:r>
            <a:r>
              <a:rPr lang="en-US" sz="1600" dirty="0"/>
              <a:t>MPI_INFO_NULL, MPI_COMM_WORLD</a:t>
            </a:r>
            <a:r>
              <a:rPr lang="en-US" dirty="0"/>
              <a:t>, &amp;</a:t>
            </a:r>
            <a:r>
              <a:rPr lang="en-US" dirty="0">
                <a:solidFill>
                  <a:srgbClr val="0070C0"/>
                </a:solidFill>
              </a:rPr>
              <a:t>sorted</a:t>
            </a:r>
            <a:r>
              <a:rPr lang="en-US" dirty="0"/>
              <a:t>, &amp;</a:t>
            </a:r>
            <a:r>
              <a:rPr lang="en-US" b="1" dirty="0">
                <a:solidFill>
                  <a:srgbClr val="7030A0"/>
                </a:solidFill>
              </a:rPr>
              <a:t>win</a:t>
            </a:r>
            <a:r>
              <a:rPr lang="en-US" dirty="0"/>
              <a:t>);</a:t>
            </a:r>
            <a:br>
              <a:rPr lang="en-US" dirty="0"/>
            </a:br>
            <a:endParaRPr lang="en-US" dirty="0"/>
          </a:p>
          <a:p>
            <a:r>
              <a:rPr lang="en-US" dirty="0"/>
              <a:t> 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MPI_Win_fence</a:t>
            </a:r>
            <a:r>
              <a:rPr lang="en-US" dirty="0"/>
              <a:t>(</a:t>
            </a:r>
            <a:r>
              <a:rPr lang="en-US" dirty="0" err="1"/>
              <a:t>MPI_MODE_NOPRECEDE,</a:t>
            </a:r>
            <a:r>
              <a:rPr lang="en-US" b="1" dirty="0" err="1">
                <a:solidFill>
                  <a:srgbClr val="7030A0"/>
                </a:solidFill>
              </a:rPr>
              <a:t>win</a:t>
            </a:r>
            <a:r>
              <a:rPr lang="en-US" dirty="0"/>
              <a:t>);   </a:t>
            </a:r>
            <a:r>
              <a:rPr lang="en-US" i="1" dirty="0"/>
              <a:t>//fence - there are no epochs before this</a:t>
            </a:r>
            <a:br>
              <a:rPr lang="en-US" dirty="0"/>
            </a:br>
            <a:r>
              <a:rPr lang="en-US" dirty="0"/>
              <a:t>   </a:t>
            </a:r>
            <a:r>
              <a:rPr lang="en-US" b="1" dirty="0" err="1"/>
              <a:t>int</a:t>
            </a:r>
            <a:r>
              <a:rPr lang="en-US" dirty="0"/>
              <a:t> next = </a:t>
            </a:r>
            <a:r>
              <a:rPr lang="en-US" dirty="0" err="1"/>
              <a:t>myStartGlobal</a:t>
            </a:r>
            <a:r>
              <a:rPr lang="en-US" dirty="0"/>
              <a:t>; </a:t>
            </a:r>
          </a:p>
          <a:p>
            <a:r>
              <a:rPr lang="en-US" dirty="0"/>
              <a:t>   </a:t>
            </a:r>
            <a:r>
              <a:rPr lang="en-US" b="1" dirty="0"/>
              <a:t>while </a:t>
            </a:r>
            <a:r>
              <a:rPr lang="en-US" dirty="0"/>
              <a:t>(next &lt;= </a:t>
            </a:r>
            <a:r>
              <a:rPr lang="en-US" dirty="0" err="1"/>
              <a:t>myEnd</a:t>
            </a:r>
            <a:r>
              <a:rPr lang="en-US" dirty="0"/>
              <a:t>) {</a:t>
            </a:r>
          </a:p>
          <a:p>
            <a:r>
              <a:rPr lang="en-US" dirty="0"/>
              <a:t>        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dest</a:t>
            </a:r>
            <a:r>
              <a:rPr lang="en-US" dirty="0"/>
              <a:t> = next/</a:t>
            </a:r>
            <a:r>
              <a:rPr lang="en-US" dirty="0" err="1"/>
              <a:t>dataPerProc</a:t>
            </a:r>
            <a:r>
              <a:rPr lang="en-US" dirty="0"/>
              <a:t>;</a:t>
            </a:r>
          </a:p>
          <a:p>
            <a:r>
              <a:rPr lang="en-US" dirty="0"/>
              <a:t>         </a:t>
            </a:r>
            <a:r>
              <a:rPr lang="en-US" b="1" dirty="0" err="1"/>
              <a:t>int</a:t>
            </a:r>
            <a:r>
              <a:rPr lang="en-US" dirty="0"/>
              <a:t> displacement = </a:t>
            </a:r>
            <a:r>
              <a:rPr lang="en-US" dirty="0" err="1"/>
              <a:t>next%dataPerProc</a:t>
            </a:r>
            <a:r>
              <a:rPr lang="en-US" dirty="0"/>
              <a:t>;</a:t>
            </a:r>
          </a:p>
          <a:p>
            <a:r>
              <a:rPr lang="en-US" dirty="0"/>
              <a:t>         </a:t>
            </a:r>
            <a:r>
              <a:rPr lang="en-US" b="1" dirty="0" err="1"/>
              <a:t>int</a:t>
            </a:r>
            <a:r>
              <a:rPr lang="en-US" dirty="0"/>
              <a:t> size = </a:t>
            </a:r>
            <a:r>
              <a:rPr lang="en-US" dirty="0" err="1"/>
              <a:t>std</a:t>
            </a:r>
            <a:r>
              <a:rPr lang="en-US" dirty="0"/>
              <a:t>::min( </a:t>
            </a:r>
            <a:r>
              <a:rPr lang="en-US" dirty="0" err="1"/>
              <a:t>dataPerProc</a:t>
            </a:r>
            <a:r>
              <a:rPr lang="en-US" dirty="0"/>
              <a:t>*(dest+1),   myEnd+1)  -   next;</a:t>
            </a:r>
          </a:p>
          <a:p>
            <a:r>
              <a:rPr lang="en-US" dirty="0"/>
              <a:t>         </a:t>
            </a:r>
            <a:r>
              <a:rPr lang="en-US" dirty="0" err="1">
                <a:solidFill>
                  <a:srgbClr val="C00000"/>
                </a:solidFill>
              </a:rPr>
              <a:t>MPI_Put</a:t>
            </a:r>
            <a:r>
              <a:rPr lang="en-US" dirty="0"/>
              <a:t>(&amp;data[next-</a:t>
            </a:r>
            <a:r>
              <a:rPr lang="en-US" dirty="0" err="1"/>
              <a:t>myStartGlobal</a:t>
            </a:r>
            <a:r>
              <a:rPr lang="en-US" dirty="0"/>
              <a:t>], size, </a:t>
            </a:r>
            <a:r>
              <a:rPr lang="en-US" sz="1600" dirty="0"/>
              <a:t>MPI_INT</a:t>
            </a:r>
            <a:r>
              <a:rPr lang="en-US" dirty="0"/>
              <a:t>, </a:t>
            </a:r>
            <a:r>
              <a:rPr lang="en-US" dirty="0" err="1"/>
              <a:t>dest</a:t>
            </a:r>
            <a:r>
              <a:rPr lang="en-US" dirty="0"/>
              <a:t>, displacement, size, MPI_INT, </a:t>
            </a:r>
            <a:r>
              <a:rPr lang="en-US" b="1" dirty="0">
                <a:solidFill>
                  <a:srgbClr val="7030A0"/>
                </a:solidFill>
              </a:rPr>
              <a:t>win</a:t>
            </a:r>
            <a:r>
              <a:rPr lang="en-US" dirty="0"/>
              <a:t>);</a:t>
            </a:r>
          </a:p>
          <a:p>
            <a:r>
              <a:rPr lang="en-US" dirty="0"/>
              <a:t>         next += size;</a:t>
            </a:r>
          </a:p>
          <a:p>
            <a:r>
              <a:rPr lang="en-US" dirty="0"/>
              <a:t>  }</a:t>
            </a:r>
          </a:p>
          <a:p>
            <a:r>
              <a:rPr lang="en-US" dirty="0"/>
              <a:t> 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MPI_Win_fence</a:t>
            </a:r>
            <a:r>
              <a:rPr lang="en-US" dirty="0"/>
              <a:t>(0,</a:t>
            </a:r>
            <a:r>
              <a:rPr lang="en-US" b="1" dirty="0">
                <a:solidFill>
                  <a:srgbClr val="7030A0"/>
                </a:solidFill>
              </a:rPr>
              <a:t>win</a:t>
            </a:r>
            <a:r>
              <a:rPr lang="en-US" dirty="0"/>
              <a:t>);  // Mark Epoch done.. After this collective call, data will be available in sorted array</a:t>
            </a:r>
          </a:p>
          <a:p>
            <a:r>
              <a:rPr lang="en-US" dirty="0"/>
              <a:t>  … use sorted and balanced data …</a:t>
            </a:r>
          </a:p>
          <a:p>
            <a:r>
              <a:rPr lang="en-US" dirty="0"/>
              <a:t>  </a:t>
            </a:r>
            <a:r>
              <a:rPr lang="en-US" dirty="0" err="1">
                <a:solidFill>
                  <a:srgbClr val="C00000"/>
                </a:solidFill>
              </a:rPr>
              <a:t>MPI_Win_fence</a:t>
            </a:r>
            <a:r>
              <a:rPr lang="en-US" dirty="0"/>
              <a:t>(</a:t>
            </a:r>
            <a:r>
              <a:rPr lang="en-US" dirty="0" err="1"/>
              <a:t>MPI_MODE_NOSUCCEED,</a:t>
            </a:r>
            <a:r>
              <a:rPr lang="en-US" b="1" dirty="0" err="1">
                <a:solidFill>
                  <a:srgbClr val="7030A0"/>
                </a:solidFill>
              </a:rPr>
              <a:t>win</a:t>
            </a:r>
            <a:r>
              <a:rPr lang="en-US" dirty="0"/>
              <a:t>); // </a:t>
            </a:r>
            <a:r>
              <a:rPr lang="en-US" i="1" dirty="0"/>
              <a:t>fence to indicate no more epochs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266330"/>
      </p:ext>
    </p:extLst>
  </p:cSld>
  <p:clrMapOvr>
    <a:masterClrMapping/>
  </p:clrMapOvr>
</p:sld>
</file>

<file path=ppt/theme/theme1.xml><?xml version="1.0" encoding="utf-8"?>
<a:theme xmlns:a="http://schemas.openxmlformats.org/drawingml/2006/main" name="MCS-DS_PPT_template_fin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template</Template>
  <TotalTime>668</TotalTime>
  <Words>371</Words>
  <Application>Microsoft Macintosh PowerPoint</Application>
  <PresentationFormat>Widescreen</PresentationFormat>
  <Paragraphs>97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Cambria Math</vt:lpstr>
      <vt:lpstr>Lato Medium</vt:lpstr>
      <vt:lpstr>Times New Roman</vt:lpstr>
      <vt:lpstr>MCS-DS_PPT_template_final</vt:lpstr>
      <vt:lpstr>One-sided Communication: example</vt:lpstr>
      <vt:lpstr>Balancing Sorted Data (revisited)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One-sided Communication</dc:title>
  <dc:creator>Salunke, Abhilasha Anil</dc:creator>
  <cp:lastModifiedBy>Microsoft Office User</cp:lastModifiedBy>
  <cp:revision>19</cp:revision>
  <dcterms:created xsi:type="dcterms:W3CDTF">2018-09-21T17:49:01Z</dcterms:created>
  <dcterms:modified xsi:type="dcterms:W3CDTF">2018-10-27T22:07:41Z</dcterms:modified>
</cp:coreProperties>
</file>