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69" r:id="rId6"/>
    <p:sldId id="295" r:id="rId7"/>
    <p:sldId id="296" r:id="rId8"/>
    <p:sldId id="297" r:id="rId9"/>
    <p:sldId id="280" r:id="rId10"/>
    <p:sldId id="281" r:id="rId11"/>
    <p:sldId id="282" r:id="rId12"/>
    <p:sldId id="285" r:id="rId13"/>
    <p:sldId id="1027" r:id="rId14"/>
    <p:sldId id="10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630CC-24BF-4CC7-A11D-1D919198F205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E51F9-5821-465A-9CAF-293D639D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4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70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2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34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51F9-5821-465A-9CAF-293D639D0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409509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77694E-8189-49B5-8446-D39547C16B14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262203-EA1F-40E4-9681-04896D337729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647-5501-4A3C-80F5-0E2777D2A6E0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3EBD91-C46A-470F-BB83-A45A3E1920C3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5C2C-ABF8-470A-B482-E12B3D2E9710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024D16-A59A-4D22-8CB8-B2BDE9EE6C9C}" type="datetime1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2D3955-DC44-4044-8E6D-E9B37C547030}" type="datetime1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FF993B-CEB2-458A-94C1-772B59D6494B}" type="datetime1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9DF978-3A87-4B06-80BC-931A5C34F0EE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267126-4913-461F-A048-1448597E3ACD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E9F8-94B4-429F-979E-EF3D8A8E86FF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2CDC-84C1-4C1D-9C75-FBD8EB6B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6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ites.illinois.edu/wiki/download/attachments/504202993/putAndGet.pptx?version=1&amp;modificationDate=1413557519000&amp;api=v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ites.illinois.edu/wiki/download/attachments/504202993/putAndGet.pptx?version=1&amp;modificationDate=1413557519000&amp;api=v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ites.illinois.edu/wiki/download/attachments/504202993/putAndGet.pptx?version=1&amp;modificationDate=1413557519000&amp;api=v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3581" y="1967648"/>
            <a:ext cx="8224838" cy="146135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One-sided Communication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E849B1-DE4E-43F0-ADE8-CDE8B829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F01C2-43E3-4073-85D7-FF4E6C8494CC}"/>
              </a:ext>
            </a:extLst>
          </p:cNvPr>
          <p:cNvSpPr/>
          <p:nvPr/>
        </p:nvSpPr>
        <p:spPr>
          <a:xfrm>
            <a:off x="6096000" y="614580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dirty="0"/>
              <a:t>Based on Tutorial slides by </a:t>
            </a:r>
          </a:p>
          <a:p>
            <a:pPr algn="r"/>
            <a:r>
              <a:rPr lang="en-US" sz="1600" dirty="0"/>
              <a:t>William </a:t>
            </a:r>
            <a:r>
              <a:rPr lang="en-US" sz="1600" dirty="0" err="1"/>
              <a:t>Gropp</a:t>
            </a:r>
            <a:r>
              <a:rPr lang="en-US" sz="1600" dirty="0"/>
              <a:t>, Pavan Balaji, </a:t>
            </a:r>
            <a:r>
              <a:rPr lang="en-US" sz="1600" dirty="0" err="1"/>
              <a:t>Torsten</a:t>
            </a:r>
            <a:r>
              <a:rPr lang="en-US" sz="1600" dirty="0"/>
              <a:t> </a:t>
            </a:r>
            <a:r>
              <a:rPr lang="en-US" sz="1600" dirty="0" err="1"/>
              <a:t>Hoefler</a:t>
            </a:r>
            <a:r>
              <a:rPr lang="en-US" sz="1600" dirty="0"/>
              <a:t>, and Martin Schulz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9C61C-6A97-461F-89F0-FB2EC626A4A6}"/>
              </a:ext>
            </a:extLst>
          </p:cNvPr>
          <p:cNvSpPr/>
          <p:nvPr/>
        </p:nvSpPr>
        <p:spPr>
          <a:xfrm>
            <a:off x="3216910" y="6089665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3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movement: </a:t>
            </a:r>
            <a:r>
              <a:rPr lang="en-US" i="1" dirty="0"/>
              <a:t>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535"/>
            <a:ext cx="10515600" cy="5007069"/>
          </a:xfrm>
        </p:spPr>
        <p:txBody>
          <a:bodyPr/>
          <a:lstStyle/>
          <a:p>
            <a:pPr>
              <a:buNone/>
            </a:pPr>
            <a:r>
              <a:rPr lang="en-US" sz="1800" b="1" dirty="0" err="1">
                <a:latin typeface="Monaco"/>
                <a:cs typeface="Monaco"/>
              </a:rPr>
              <a:t>MPI_Put</a:t>
            </a:r>
            <a:r>
              <a:rPr lang="en-US" sz="1800" b="1" dirty="0"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>
                <a:latin typeface="Monaco"/>
                <a:cs typeface="Monaco"/>
              </a:rPr>
              <a:t>	</a:t>
            </a:r>
            <a:r>
              <a:rPr lang="en-US" sz="1800" b="1" dirty="0" err="1">
                <a:latin typeface="Monaco"/>
                <a:cs typeface="Monaco"/>
              </a:rPr>
              <a:t>origin_addr</a:t>
            </a:r>
            <a:r>
              <a:rPr lang="en-US" sz="1800" b="1" dirty="0">
                <a:latin typeface="Monaco"/>
                <a:cs typeface="Monaco"/>
              </a:rPr>
              <a:t>, </a:t>
            </a:r>
            <a:r>
              <a:rPr lang="en-US" sz="1800" b="1" dirty="0" err="1">
                <a:latin typeface="Monaco"/>
                <a:cs typeface="Monaco"/>
              </a:rPr>
              <a:t>origin_count</a:t>
            </a:r>
            <a:r>
              <a:rPr lang="en-US" sz="1800" b="1" dirty="0">
                <a:latin typeface="Monaco"/>
                <a:cs typeface="Monaco"/>
              </a:rPr>
              <a:t>, </a:t>
            </a:r>
            <a:r>
              <a:rPr lang="en-US" sz="1800" b="1" dirty="0" err="1">
                <a:latin typeface="Monaco"/>
                <a:cs typeface="Monaco"/>
              </a:rPr>
              <a:t>origin_datatype</a:t>
            </a:r>
            <a:r>
              <a:rPr lang="en-US" sz="1800" b="1" dirty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>
                <a:latin typeface="Monaco"/>
                <a:cs typeface="Monaco"/>
              </a:rPr>
              <a:t>	</a:t>
            </a:r>
            <a:r>
              <a:rPr lang="en-US" sz="1800" b="1" dirty="0" err="1">
                <a:latin typeface="Monaco"/>
                <a:cs typeface="Monaco"/>
              </a:rPr>
              <a:t>target_rank</a:t>
            </a:r>
            <a:r>
              <a:rPr lang="en-US" sz="1800" b="1" dirty="0"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>
                <a:latin typeface="Monaco"/>
                <a:cs typeface="Monaco"/>
              </a:rPr>
              <a:t>	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>
                <a:latin typeface="Monaco"/>
                <a:cs typeface="Monaco"/>
              </a:rPr>
              <a:t>	win)</a:t>
            </a:r>
          </a:p>
          <a:p>
            <a:r>
              <a:rPr lang="en-US" dirty="0"/>
              <a:t>Move data </a:t>
            </a:r>
            <a:r>
              <a:rPr lang="en-US" u="sng" dirty="0"/>
              <a:t>from</a:t>
            </a:r>
            <a:r>
              <a:rPr lang="en-US" dirty="0"/>
              <a:t> origin, </a:t>
            </a:r>
            <a:r>
              <a:rPr lang="en-US" u="sng" dirty="0"/>
              <a:t>to</a:t>
            </a:r>
            <a:r>
              <a:rPr lang="en-US" dirty="0"/>
              <a:t> target</a:t>
            </a:r>
          </a:p>
          <a:p>
            <a:r>
              <a:rPr lang="en-US" dirty="0"/>
              <a:t>Same arguments as </a:t>
            </a:r>
            <a:r>
              <a:rPr lang="en-US" dirty="0" err="1"/>
              <a:t>MPI_Get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9296400" y="6537326"/>
            <a:ext cx="990600" cy="244475"/>
          </a:xfrm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7924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8077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6553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</p:cNvCxnSpPr>
          <p:nvPr/>
        </p:nvCxnSpPr>
        <p:spPr bwMode="auto">
          <a:xfrm flipV="1">
            <a:off x="7162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229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6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72600" y="4495801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RMA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72601" y="5498069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Buffer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 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600" y="4876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preparatory calls are needed before data movement calls are made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Put_and_get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+mj-cs"/>
              </a:rPr>
              <a:t>Data aggregation: </a:t>
            </a:r>
            <a:r>
              <a:rPr lang="en-US" dirty="0">
                <a:cs typeface="+mj-cs"/>
              </a:rPr>
              <a:t>Accumulate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MPI_Put</a:t>
            </a:r>
            <a:r>
              <a:rPr lang="en-US" dirty="0"/>
              <a:t>, but applies an </a:t>
            </a:r>
            <a:r>
              <a:rPr lang="en-US" dirty="0" err="1"/>
              <a:t>MPI_Op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Predefined ops only, no user-defined!</a:t>
            </a:r>
          </a:p>
          <a:p>
            <a:r>
              <a:rPr lang="en-US" dirty="0"/>
              <a:t>Result ends up at target buffer</a:t>
            </a:r>
          </a:p>
          <a:p>
            <a:r>
              <a:rPr lang="en-US" dirty="0"/>
              <a:t>Different data layouts between target/origin OK, basic type elements must match</a:t>
            </a:r>
          </a:p>
          <a:p>
            <a:r>
              <a:rPr lang="en-US" dirty="0"/>
              <a:t>Put-like behavior with MPI_REPLACE (implements </a:t>
            </a:r>
            <a:r>
              <a:rPr lang="en-US" i="1" dirty="0"/>
              <a:t>f(</a:t>
            </a:r>
            <a:r>
              <a:rPr lang="en-US" i="1" dirty="0" err="1"/>
              <a:t>a,b</a:t>
            </a:r>
            <a:r>
              <a:rPr lang="en-US" i="1" dirty="0"/>
              <a:t>)=b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Atomic 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924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77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6553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 bwMode="auto">
          <a:xfrm flipV="1">
            <a:off x="7162800" y="4876800"/>
            <a:ext cx="1143000" cy="9641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72600" y="4495801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RMA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72601" y="5498069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9600" y="45720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+=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4876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preparatory calls are needed before data movement calls are made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Put_and_get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1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Atomic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Compare-and-swap</a:t>
            </a:r>
          </a:p>
          <a:p>
            <a:pPr lvl="1"/>
            <a:r>
              <a:rPr lang="en-US" dirty="0"/>
              <a:t>Compare the target value with an input value; if they are the same, replace the target with some other value</a:t>
            </a:r>
          </a:p>
          <a:p>
            <a:pPr lvl="1"/>
            <a:r>
              <a:rPr lang="en-US" dirty="0"/>
              <a:t>Useful for linked list creations – if next pointer is NULL, do something</a:t>
            </a:r>
          </a:p>
          <a:p>
            <a:r>
              <a:rPr lang="en-US" dirty="0"/>
              <a:t>Fetch-and-Op</a:t>
            </a:r>
          </a:p>
          <a:p>
            <a:pPr lvl="1"/>
            <a:r>
              <a:rPr lang="en-US" dirty="0"/>
              <a:t>Fetch old value and perform Op at the target with provided value</a:t>
            </a:r>
          </a:p>
          <a:p>
            <a:pPr lvl="1"/>
            <a:r>
              <a:rPr lang="en-US" dirty="0"/>
              <a:t>E.g. Add 1 to the target, and get me the old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Fence: Active Target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4648200" cy="4164980"/>
          </a:xfrm>
        </p:spPr>
        <p:txBody>
          <a:bodyPr>
            <a:normAutofit/>
          </a:bodyPr>
          <a:lstStyle/>
          <a:p>
            <a:r>
              <a:rPr lang="en-US" sz="2000" dirty="0"/>
              <a:t>Collective synchronization model</a:t>
            </a:r>
          </a:p>
          <a:p>
            <a:r>
              <a:rPr lang="en-US" sz="2000" dirty="0"/>
              <a:t>Starts </a:t>
            </a:r>
            <a:r>
              <a:rPr lang="en-US" sz="2000" i="1" dirty="0"/>
              <a:t>and</a:t>
            </a:r>
            <a:r>
              <a:rPr lang="en-US" sz="2000" dirty="0"/>
              <a:t> ends access and exposure epochs on all processes in the window</a:t>
            </a:r>
          </a:p>
          <a:p>
            <a:r>
              <a:rPr lang="en-US" sz="2000" dirty="0"/>
              <a:t>All processes in group of “win” do an MPI_WIN_FENCE to open an epoch</a:t>
            </a:r>
          </a:p>
          <a:p>
            <a:r>
              <a:rPr lang="en-US" sz="2000" dirty="0"/>
              <a:t>Everyone can issue PUT/GET operations to read/write data</a:t>
            </a:r>
          </a:p>
          <a:p>
            <a:r>
              <a:rPr lang="en-US" sz="2000" dirty="0"/>
              <a:t>Everyone does an MPI_WIN_FENCE to close the epoch</a:t>
            </a:r>
          </a:p>
          <a:p>
            <a:r>
              <a:rPr lang="en-US" sz="2000" dirty="0"/>
              <a:t>All operations complete at the second fence synchronization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Connector 5"/>
          <p:cNvCxnSpPr>
            <a:stCxn id="10" idx="3"/>
          </p:cNvCxnSpPr>
          <p:nvPr/>
        </p:nvCxnSpPr>
        <p:spPr bwMode="auto">
          <a:xfrm flipV="1">
            <a:off x="7063030" y="2831068"/>
            <a:ext cx="3376370" cy="3226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678668"/>
            <a:ext cx="7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Fence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7152254" y="2514600"/>
            <a:ext cx="10546" cy="29718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8676254" y="2514600"/>
            <a:ext cx="10546" cy="29718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3"/>
          </p:cNvCxnSpPr>
          <p:nvPr/>
        </p:nvCxnSpPr>
        <p:spPr bwMode="auto">
          <a:xfrm>
            <a:off x="7063030" y="5149334"/>
            <a:ext cx="3376370" cy="3226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24600" y="4964668"/>
            <a:ext cx="73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Fence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81400" y="990601"/>
            <a:ext cx="4876800" cy="4199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MPI_Win_fence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assert,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MPI_Win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win)</a:t>
            </a:r>
          </a:p>
        </p:txBody>
      </p:sp>
      <p:sp>
        <p:nvSpPr>
          <p:cNvPr id="2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505200" y="6553201"/>
            <a:ext cx="5410200" cy="244475"/>
          </a:xfrm>
        </p:spPr>
        <p:txBody>
          <a:bodyPr/>
          <a:lstStyle/>
          <a:p>
            <a:r>
              <a:rPr lang="en-US" dirty="0"/>
              <a:t>Advanced MPI, SC17 (11/13/2017)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7162800" y="3124200"/>
            <a:ext cx="1524000" cy="228600"/>
          </a:xfrm>
          <a:prstGeom prst="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5" name="Curved Right Arrow 4"/>
          <p:cNvSpPr/>
          <p:nvPr/>
        </p:nvSpPr>
        <p:spPr bwMode="auto">
          <a:xfrm>
            <a:off x="7162800" y="3505200"/>
            <a:ext cx="1524000" cy="762000"/>
          </a:xfrm>
          <a:prstGeom prst="curv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7162800" y="4343400"/>
            <a:ext cx="1524000" cy="228600"/>
          </a:xfrm>
          <a:prstGeom prst="lef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0" y="2057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10000"/>
                  </a:schemeClr>
                </a:solidFill>
              </a:rPr>
              <a:t>P0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8200" y="2057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10000"/>
                  </a:schemeClr>
                </a:solidFill>
              </a:rPr>
              <a:t>P1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10210800" y="2514600"/>
            <a:ext cx="10546" cy="297180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82200" y="2057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10000"/>
                  </a:schemeClr>
                </a:solidFill>
              </a:rPr>
              <a:t>P2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8686800" y="3733800"/>
            <a:ext cx="1524000" cy="228600"/>
          </a:xfrm>
          <a:prstGeom prst="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34" name="Curved Right Arrow 33"/>
          <p:cNvSpPr/>
          <p:nvPr/>
        </p:nvSpPr>
        <p:spPr bwMode="auto">
          <a:xfrm>
            <a:off x="8686800" y="4343400"/>
            <a:ext cx="1524000" cy="762000"/>
          </a:xfrm>
          <a:prstGeom prst="curvedRightArrow">
            <a:avLst/>
          </a:prstGeom>
          <a:solidFill>
            <a:srgbClr val="8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0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3AB5B-5AFC-364F-85E6-3BABB63C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F83C8-279D-674B-BDFF-32EC5E5F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2CDC-84C1-4C1D-9C75-FBD8EB6BE57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ED7FF-E6CF-4344-94A1-1F8D68FB4A6A}"/>
              </a:ext>
            </a:extLst>
          </p:cNvPr>
          <p:cNvSpPr txBox="1"/>
          <p:nvPr/>
        </p:nvSpPr>
        <p:spPr>
          <a:xfrm>
            <a:off x="914400" y="780586"/>
            <a:ext cx="5274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from a tutorial by </a:t>
            </a:r>
          </a:p>
          <a:p>
            <a:r>
              <a:rPr lang="en-US" dirty="0"/>
              <a:t>William </a:t>
            </a:r>
            <a:r>
              <a:rPr lang="en-US" dirty="0" err="1"/>
              <a:t>Gropp</a:t>
            </a:r>
            <a:r>
              <a:rPr lang="en-US" dirty="0"/>
              <a:t>, Pavan Balaji, </a:t>
            </a:r>
            <a:r>
              <a:rPr lang="en-US" dirty="0" err="1"/>
              <a:t>Torsten</a:t>
            </a:r>
            <a:r>
              <a:rPr lang="en-US" dirty="0"/>
              <a:t> </a:t>
            </a:r>
            <a:r>
              <a:rPr lang="en-US" dirty="0" err="1"/>
              <a:t>Hoefler</a:t>
            </a:r>
            <a:r>
              <a:rPr lang="en-US" dirty="0"/>
              <a:t>, and Martin Schulz</a:t>
            </a:r>
          </a:p>
        </p:txBody>
      </p:sp>
    </p:spTree>
    <p:extLst>
      <p:ext uri="{BB962C8B-B14F-4D97-AF65-F5344CB8AC3E}">
        <p14:creationId xmlns:p14="http://schemas.microsoft.com/office/powerpoint/2010/main" val="189824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One-sided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idea of one-sided communication models is to decouple data movement with process synchronization</a:t>
            </a:r>
          </a:p>
          <a:p>
            <a:pPr lvl="1"/>
            <a:r>
              <a:rPr lang="en-US" dirty="0"/>
              <a:t>Should be able move data without requiring that the remote process synchronize</a:t>
            </a:r>
          </a:p>
          <a:p>
            <a:pPr lvl="1"/>
            <a:r>
              <a:rPr lang="en-US" dirty="0"/>
              <a:t>Each process exposes a part of its memory to other processes</a:t>
            </a:r>
          </a:p>
          <a:p>
            <a:pPr lvl="1"/>
            <a:r>
              <a:rPr lang="en-US" dirty="0"/>
              <a:t>Other processes can directly read from or write to this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953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Process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477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Process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001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Process 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05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629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53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29000" y="3733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Process 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81400" y="5257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276600" y="4191000"/>
            <a:ext cx="6096000" cy="1143000"/>
          </a:xfrm>
          <a:prstGeom prst="roundRect">
            <a:avLst/>
          </a:prstGeom>
          <a:solidFill>
            <a:srgbClr val="92D050">
              <a:alpha val="65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bg2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81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05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629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153400" y="4267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4648940" y="4652639"/>
            <a:ext cx="821184" cy="983942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bg2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4648200" y="4953000"/>
            <a:ext cx="4419600" cy="1295400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bg2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9800" y="43434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Global Address Space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648200" y="4876800"/>
            <a:ext cx="2133600" cy="9906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sm" len="sm"/>
            <a:tailEnd type="stealth" w="lg" len="lg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581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105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629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53400" y="4267200"/>
            <a:ext cx="914400" cy="1981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</p:spTree>
    <p:extLst>
      <p:ext uri="{BB962C8B-B14F-4D97-AF65-F5344CB8AC3E}">
        <p14:creationId xmlns:p14="http://schemas.microsoft.com/office/powerpoint/2010/main" val="9680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Two-sided Communication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127846" y="4852970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35784" y="1403758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689908" y="1402360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00838" y="4851572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24224" y="3250578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57624" y="3250578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32441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3777579" y="4582490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59163" y="298851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/>
              </a:rPr>
              <a:t>Send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6099" y="2988518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/>
              </a:rPr>
              <a:t>Recv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 rot="5400000">
            <a:off x="7884694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8409705" y="4583888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9644543" y="1767918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 rot="16200000" flipH="1">
            <a:off x="3654804" y="3775048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4679663" y="1410749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4790041" y="182513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5311557" y="1826529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791439" y="2279535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5312955" y="228093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384028" y="1412147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6494406" y="1826529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015922" y="1827927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6495804" y="2280933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7017320" y="2282331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9479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481361" y="3243587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82900" y="298152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/>
              </a:rPr>
              <a:t>Send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29836" y="2981527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/>
              </a:rPr>
              <a:t>Recv</a:t>
            </a:r>
          </a:p>
        </p:txBody>
      </p:sp>
      <p:cxnSp>
        <p:nvCxnSpPr>
          <p:cNvPr id="42" name="Straight Connector 41"/>
          <p:cNvCxnSpPr>
            <a:stCxn id="30" idx="3"/>
          </p:cNvCxnSpPr>
          <p:nvPr/>
        </p:nvCxnSpPr>
        <p:spPr bwMode="auto">
          <a:xfrm flipV="1">
            <a:off x="7523530" y="2072081"/>
            <a:ext cx="1114334" cy="19574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endCxn id="44" idx="0"/>
          </p:cNvCxnSpPr>
          <p:nvPr/>
        </p:nvCxnSpPr>
        <p:spPr bwMode="auto">
          <a:xfrm rot="16200000" flipH="1">
            <a:off x="7632264" y="3077680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8486863" y="4116836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927452" y="167703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337415" y="4118234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10800000">
            <a:off x="3520582" y="2088860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16200000" flipH="1">
            <a:off x="2491211" y="3104244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1561756" y="3703740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2933351" y="5092117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16200000" flipV="1">
            <a:off x="7782189" y="3665988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1928850" y="2106274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1921859" y="2527122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</a:p>
        </p:txBody>
      </p:sp>
      <p:cxnSp>
        <p:nvCxnSpPr>
          <p:cNvPr id="54" name="Straight Connector 53"/>
          <p:cNvCxnSpPr>
            <a:stCxn id="45" idx="3"/>
          </p:cNvCxnSpPr>
          <p:nvPr/>
        </p:nvCxnSpPr>
        <p:spPr bwMode="auto">
          <a:xfrm>
            <a:off x="2522290" y="1870365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2532077" y="2316380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525086" y="2712061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775358" y="2316379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5400000">
            <a:off x="2512314" y="2095403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2513712" y="2488543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9644543" y="2239100"/>
            <a:ext cx="664129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9225094" y="2239861"/>
            <a:ext cx="184561" cy="3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 flipH="1" flipV="1">
            <a:off x="9300596" y="2105637"/>
            <a:ext cx="268447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5400000" flipH="1" flipV="1">
            <a:off x="9318773" y="2340530"/>
            <a:ext cx="233492" cy="139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4" name="Straight Connector 63"/>
          <p:cNvCxnSpPr>
            <a:endCxn id="23" idx="1"/>
          </p:cNvCxnSpPr>
          <p:nvPr/>
        </p:nvCxnSpPr>
        <p:spPr bwMode="auto">
          <a:xfrm>
            <a:off x="9451596" y="1971413"/>
            <a:ext cx="192946" cy="1150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  <p:cxnSp>
        <p:nvCxnSpPr>
          <p:cNvPr id="65" name="Straight Connector 64"/>
          <p:cNvCxnSpPr>
            <a:endCxn id="60" idx="1"/>
          </p:cNvCxnSpPr>
          <p:nvPr/>
        </p:nvCxnSpPr>
        <p:spPr bwMode="auto">
          <a:xfrm flipV="1">
            <a:off x="9434818" y="2454099"/>
            <a:ext cx="209724" cy="12264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9486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69489E-6 L 0.00104 0.1251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Communication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127846" y="4827803"/>
            <a:ext cx="333541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835784" y="1378591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89908" y="1377193"/>
            <a:ext cx="2676088" cy="30521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+mj-lt"/>
                <a:cs typeface="Arial" pitchFamily="34" charset="0"/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00838" y="4826405"/>
            <a:ext cx="3456264" cy="60127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MPI implementation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24224" y="3225411"/>
            <a:ext cx="393192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57624" y="3225411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>
            <a:off x="32441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3777579" y="4557323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59163" y="29633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/>
              </a:rPr>
              <a:t>Send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06099" y="2963351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/>
              </a:rPr>
              <a:t>Recv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 rot="5400000">
            <a:off x="7884694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8409705" y="4558721"/>
            <a:ext cx="53181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9644543" y="2002810"/>
            <a:ext cx="662731" cy="429998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654804" y="3749881"/>
            <a:ext cx="4781722" cy="3355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4679663" y="1385582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4790041" y="1799964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5311557" y="180136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4791439" y="2254368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5312955" y="2255766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384028" y="1386980"/>
            <a:ext cx="1139502" cy="13590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+mj-lt"/>
                <a:cs typeface="Arial" pitchFamily="34" charset="0"/>
              </a:rPr>
              <a:t>Processor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6494406" y="1801362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015922" y="1802760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6495804" y="2255766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017320" y="2257164"/>
            <a:ext cx="376237" cy="34766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27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/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479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481361" y="3218420"/>
            <a:ext cx="3810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+mj-lt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2900" y="295636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/>
              </a:rPr>
              <a:t>Send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9836" y="2956360"/>
            <a:ext cx="482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/>
              </a:rPr>
              <a:t>Recv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927452" y="1651870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337415" y="4093067"/>
            <a:ext cx="369116" cy="1867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+mj-lt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0800000">
            <a:off x="3520582" y="2063693"/>
            <a:ext cx="1159083" cy="1399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16200000" flipH="1">
            <a:off x="2491211" y="3079077"/>
            <a:ext cx="2044756" cy="33557"/>
          </a:xfrm>
          <a:prstGeom prst="line">
            <a:avLst/>
          </a:prstGeom>
          <a:solidFill>
            <a:schemeClr val="accent1"/>
          </a:solidFill>
          <a:ln w="50800" cap="sq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1561756" y="3678573"/>
            <a:ext cx="2751583" cy="838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2933351" y="5066950"/>
            <a:ext cx="6233021" cy="16778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V="1">
            <a:off x="7782189" y="3640821"/>
            <a:ext cx="2843869" cy="8392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1928850" y="2081107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921859" y="2501955"/>
            <a:ext cx="594839" cy="386654"/>
          </a:xfrm>
          <a:prstGeom prst="rect">
            <a:avLst/>
          </a:prstGeom>
          <a:solidFill>
            <a:srgbClr val="DCB9FF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Memory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굴림" pitchFamily="-65" charset="-127"/>
                <a:cs typeface="굴림" pitchFamily="-65" charset="-127"/>
              </a:rPr>
              <a:t>Segment</a:t>
            </a:r>
          </a:p>
        </p:txBody>
      </p:sp>
      <p:cxnSp>
        <p:nvCxnSpPr>
          <p:cNvPr id="49" name="Straight Connector 48"/>
          <p:cNvCxnSpPr>
            <a:stCxn id="40" idx="3"/>
          </p:cNvCxnSpPr>
          <p:nvPr/>
        </p:nvCxnSpPr>
        <p:spPr bwMode="auto">
          <a:xfrm>
            <a:off x="2522290" y="1845198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2532077" y="2291213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2525086" y="2686894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775358" y="2291212"/>
            <a:ext cx="151002" cy="381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2512314" y="2070236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>
            <a:off x="2513712" y="2463376"/>
            <a:ext cx="442202" cy="2799"/>
          </a:xfrm>
          <a:prstGeom prst="line">
            <a:avLst/>
          </a:prstGeom>
          <a:solidFill>
            <a:schemeClr val="accent1"/>
          </a:solidFill>
          <a:ln w="635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21" idx="1"/>
          </p:cNvCxnSpPr>
          <p:nvPr/>
        </p:nvCxnSpPr>
        <p:spPr bwMode="auto">
          <a:xfrm>
            <a:off x="9225094" y="2214693"/>
            <a:ext cx="419448" cy="3116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E57300"/>
            </a:solidFill>
            <a:prstDash val="solid"/>
            <a:round/>
            <a:headEnd type="none" w="med" len="med"/>
            <a:tailEnd type="stealth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9784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2036E-6 L -0.00017 0.128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1049000" cy="76648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One-sided and Two-sided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16199" y="987981"/>
            <a:ext cx="106420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62599" y="1019732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897399" y="1070531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22306" y="1429306"/>
            <a:ext cx="12751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/>
              <a:t>SEND(data)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859513" y="3135868"/>
            <a:ext cx="125252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/>
              <a:t>RECV(data)</a:t>
            </a:r>
            <a:endParaRPr lang="en-US" dirty="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073417" y="1613972"/>
            <a:ext cx="1585983" cy="1706563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349" y="1521381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DELAY</a:t>
            </a:r>
          </a:p>
        </p:txBody>
      </p:sp>
      <p:sp>
        <p:nvSpPr>
          <p:cNvPr id="13" name="Left Brace 12"/>
          <p:cNvSpPr/>
          <p:nvPr/>
        </p:nvSpPr>
        <p:spPr bwMode="auto">
          <a:xfrm>
            <a:off x="3617749" y="1429306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322351" y="1845053"/>
            <a:ext cx="1295399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Even the sending process is delayed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16199" y="3886200"/>
            <a:ext cx="106420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Process 0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862599" y="3917951"/>
            <a:ext cx="13160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/>
              <a:t>Process 1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897399" y="3968750"/>
            <a:ext cx="0" cy="235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888028" y="4327525"/>
            <a:ext cx="114371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/>
              <a:t>PUT(data)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073416" y="4512191"/>
            <a:ext cx="1860784" cy="184667"/>
          </a:xfrm>
          <a:prstGeom prst="line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75349" y="44196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DELAY</a:t>
            </a:r>
          </a:p>
        </p:txBody>
      </p:sp>
      <p:sp>
        <p:nvSpPr>
          <p:cNvPr id="22" name="Left Brace 21"/>
          <p:cNvSpPr/>
          <p:nvPr/>
        </p:nvSpPr>
        <p:spPr bwMode="auto">
          <a:xfrm>
            <a:off x="3617749" y="4327525"/>
            <a:ext cx="222250" cy="2075894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322351" y="4572000"/>
            <a:ext cx="1295399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/>
              <a:t>Delay in process 1 does not affect process 0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893414" y="4964668"/>
            <a:ext cx="112928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/>
              <a:t>GET(data)</a:t>
            </a:r>
          </a:p>
        </p:txBody>
      </p:sp>
      <p:cxnSp>
        <p:nvCxnSpPr>
          <p:cNvPr id="26" name="Curved Connector 25"/>
          <p:cNvCxnSpPr>
            <a:stCxn id="24" idx="3"/>
          </p:cNvCxnSpPr>
          <p:nvPr/>
        </p:nvCxnSpPr>
        <p:spPr bwMode="auto">
          <a:xfrm>
            <a:off x="5022698" y="5149335"/>
            <a:ext cx="9040" cy="634663"/>
          </a:xfrm>
          <a:prstGeom prst="curvedConnector3">
            <a:avLst>
              <a:gd name="adj1" fmla="val 21205431"/>
            </a:avLst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887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creation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models exist</a:t>
            </a:r>
          </a:p>
          <a:p>
            <a:pPr lvl="1"/>
            <a:r>
              <a:rPr lang="en-US" dirty="0"/>
              <a:t>MPI_WIN_CREATE</a:t>
            </a:r>
          </a:p>
          <a:p>
            <a:pPr lvl="2"/>
            <a:r>
              <a:rPr lang="en-US" dirty="0"/>
              <a:t>You already have an allocated buffer that you would like to make remotely accessible</a:t>
            </a:r>
          </a:p>
          <a:p>
            <a:pPr lvl="1"/>
            <a:r>
              <a:rPr lang="en-US" dirty="0"/>
              <a:t>MPI_WIN_ALLOCATE</a:t>
            </a:r>
          </a:p>
          <a:p>
            <a:pPr lvl="2"/>
            <a:r>
              <a:rPr lang="en-US" dirty="0"/>
              <a:t>You want to create a buffer and directly make it remotely accessible</a:t>
            </a:r>
          </a:p>
          <a:p>
            <a:pPr lvl="1"/>
            <a:r>
              <a:rPr lang="en-US" dirty="0"/>
              <a:t>MPI_WIN_CREATE_DYNAMIC</a:t>
            </a:r>
          </a:p>
          <a:p>
            <a:pPr lvl="2"/>
            <a:r>
              <a:rPr lang="en-US" dirty="0"/>
              <a:t>You don’t have a buffer yet, but will have one in the future</a:t>
            </a:r>
          </a:p>
          <a:p>
            <a:pPr lvl="1"/>
            <a:r>
              <a:rPr lang="en-US" dirty="0"/>
              <a:t>MPI_WIN_ALLOCATE_SHARED</a:t>
            </a:r>
          </a:p>
          <a:p>
            <a:pPr lvl="2"/>
            <a:r>
              <a:rPr lang="en-US" dirty="0"/>
              <a:t>You want multiple processes on the same node share a buffer</a:t>
            </a:r>
          </a:p>
          <a:p>
            <a:pPr lvl="2"/>
            <a:r>
              <a:rPr lang="en-US" dirty="0"/>
              <a:t>We will not cover this model today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9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MPI_WIN_CREATE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Expose a region of memory in an RMA window</a:t>
            </a:r>
          </a:p>
          <a:p>
            <a:pPr lvl="1"/>
            <a:r>
              <a:rPr lang="en-US" dirty="0"/>
              <a:t>Only data exposed in a window can be accessed with RMA ops.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base	- pointer to local data to expose</a:t>
            </a:r>
          </a:p>
          <a:p>
            <a:pPr lvl="1"/>
            <a:r>
              <a:rPr lang="en-US" dirty="0"/>
              <a:t>size	- size of local data in bytes (nonnegative integer)</a:t>
            </a:r>
          </a:p>
          <a:p>
            <a:pPr lvl="1"/>
            <a:r>
              <a:rPr lang="en-US" dirty="0" err="1"/>
              <a:t>disp_unit</a:t>
            </a:r>
            <a:r>
              <a:rPr lang="en-US" dirty="0"/>
              <a:t>	- local unit size for displacements, in bytes (positive integer)</a:t>
            </a:r>
          </a:p>
          <a:p>
            <a:pPr lvl="1"/>
            <a:r>
              <a:rPr lang="en-US" dirty="0"/>
              <a:t>info	- info argument (handle)</a:t>
            </a:r>
          </a:p>
          <a:p>
            <a:pPr lvl="1"/>
            <a:r>
              <a:rPr lang="en-US" dirty="0" err="1"/>
              <a:t>comm</a:t>
            </a:r>
            <a:r>
              <a:rPr lang="en-US" dirty="0"/>
              <a:t>	- communicator (handle)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73398" y="4517264"/>
            <a:ext cx="8305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MPI_Win_create(void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*base,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MPI_Aint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b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disp_unit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MPI_Info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info,</a:t>
            </a:r>
            <a:b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MPI_Win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*win)</a:t>
            </a:r>
          </a:p>
        </p:txBody>
      </p:sp>
    </p:spTree>
    <p:extLst>
      <p:ext uri="{BB962C8B-B14F-4D97-AF65-F5344CB8AC3E}">
        <p14:creationId xmlns:p14="http://schemas.microsoft.com/office/powerpoint/2010/main" val="227422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with MPI_WIN_CREATE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90600" y="930712"/>
            <a:ext cx="8229600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*a;   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win;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create private memory */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 = (void *)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(1000 *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use private memory like you normally would */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a[0] = 1;  a[1] = 2;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/* collectively declare memory as remotely accessible */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MPI_Win_create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(a, 1000*sizeof(int), sizeof(int), 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			MPI_INFO_NULL,	MPI_COMM_WORLD, &amp;win);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/* Array ‘a’ is now accessibly by all processes in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* MPI_COMM_WORLD */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endParaRPr lang="en-US" sz="1600" b="1" kern="0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MPI_Win_free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(&amp;win);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free(a);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kern="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defRPr/>
            </a:pPr>
            <a:r>
              <a:rPr lang="en-US" sz="1600" b="1" kern="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06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+mj-cs"/>
              </a:rPr>
              <a:t>Data movement: </a:t>
            </a:r>
            <a:r>
              <a:rPr lang="en-US" i="1" dirty="0">
                <a:cs typeface="+mj-cs"/>
              </a:rPr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711"/>
            <a:ext cx="10515600" cy="5007069"/>
          </a:xfrm>
        </p:spPr>
        <p:txBody>
          <a:bodyPr/>
          <a:lstStyle/>
          <a:p>
            <a:pPr>
              <a:buNone/>
            </a:pP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MPI_Get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origin_addr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origin_count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origin_datatype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target_rank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	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target_disp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target_count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 </a:t>
            </a:r>
            <a:r>
              <a:rPr lang="en-US" sz="1800" b="1" dirty="0" err="1">
                <a:solidFill>
                  <a:srgbClr val="616161"/>
                </a:solidFill>
                <a:latin typeface="Monaco"/>
                <a:cs typeface="Monaco"/>
              </a:rPr>
              <a:t>target_datatype</a:t>
            </a: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,</a:t>
            </a:r>
          </a:p>
          <a:p>
            <a:pPr>
              <a:buNone/>
            </a:pPr>
            <a:r>
              <a:rPr lang="en-US" sz="1800" b="1" dirty="0">
                <a:solidFill>
                  <a:srgbClr val="616161"/>
                </a:solidFill>
                <a:latin typeface="Monaco"/>
                <a:cs typeface="Monaco"/>
              </a:rPr>
              <a:t>	win)</a:t>
            </a:r>
            <a:endParaRPr lang="en-US" sz="1800" b="1" dirty="0">
              <a:solidFill>
                <a:srgbClr val="616161"/>
              </a:solidFill>
            </a:endParaRPr>
          </a:p>
          <a:p>
            <a:r>
              <a:rPr lang="en-US" dirty="0"/>
              <a:t>Move data </a:t>
            </a:r>
            <a:r>
              <a:rPr lang="en-US" u="sng" dirty="0"/>
              <a:t>to</a:t>
            </a:r>
            <a:r>
              <a:rPr lang="en-US" dirty="0"/>
              <a:t> origin, </a:t>
            </a:r>
            <a:r>
              <a:rPr lang="en-US" u="sng" dirty="0"/>
              <a:t>from</a:t>
            </a:r>
            <a:r>
              <a:rPr lang="en-US" dirty="0"/>
              <a:t> target</a:t>
            </a:r>
          </a:p>
          <a:p>
            <a:r>
              <a:rPr lang="en-US" dirty="0"/>
              <a:t>Separate data description triples for </a:t>
            </a:r>
            <a:r>
              <a:rPr lang="en-US" dirty="0">
                <a:solidFill>
                  <a:srgbClr val="616161"/>
                </a:solidFill>
              </a:rPr>
              <a:t>origin </a:t>
            </a:r>
            <a:r>
              <a:rPr lang="en-US" dirty="0"/>
              <a:t>and </a:t>
            </a:r>
            <a:r>
              <a:rPr lang="en-US" dirty="0">
                <a:solidFill>
                  <a:srgbClr val="616161"/>
                </a:solidFill>
              </a:rPr>
              <a:t>target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7924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400800" y="4267200"/>
            <a:ext cx="10668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6553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8077200" y="4419600"/>
            <a:ext cx="762000" cy="730250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6553994" y="5192474"/>
            <a:ext cx="2286000" cy="158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3"/>
          </p:cNvCxnSpPr>
          <p:nvPr/>
        </p:nvCxnSpPr>
        <p:spPr bwMode="auto">
          <a:xfrm flipV="1">
            <a:off x="7162800" y="4876800"/>
            <a:ext cx="1143000" cy="96416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6705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229600" y="5650468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 Process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962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72600" y="4495801"/>
            <a:ext cx="97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RMA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72601" y="5498069"/>
            <a:ext cx="75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Buffer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4876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preparatory calls are needed before data movement calls are made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Put_and_get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43075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370</TotalTime>
  <Words>892</Words>
  <Application>Microsoft Macintosh PowerPoint</Application>
  <PresentationFormat>Widescreen</PresentationFormat>
  <Paragraphs>232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굴림</vt:lpstr>
      <vt:lpstr>Arial</vt:lpstr>
      <vt:lpstr>Calibri</vt:lpstr>
      <vt:lpstr>Courier New</vt:lpstr>
      <vt:lpstr>Lato Medium</vt:lpstr>
      <vt:lpstr>Monaco</vt:lpstr>
      <vt:lpstr>Times New Roman</vt:lpstr>
      <vt:lpstr>MCS-DS_PPT_template_final</vt:lpstr>
      <vt:lpstr>One-sided Communication</vt:lpstr>
      <vt:lpstr>One-sided Communication</vt:lpstr>
      <vt:lpstr>Two-sided Communication Example</vt:lpstr>
      <vt:lpstr>One-sided Communication Example</vt:lpstr>
      <vt:lpstr>Comparing One-sided and Two-sided Programming</vt:lpstr>
      <vt:lpstr>Window creation models</vt:lpstr>
      <vt:lpstr>MPI_WIN_CREATE</vt:lpstr>
      <vt:lpstr>Example with MPI_WIN_CREATE</vt:lpstr>
      <vt:lpstr>Data movement: Get</vt:lpstr>
      <vt:lpstr>Data movement: Put</vt:lpstr>
      <vt:lpstr>Data aggregation: Accumulate</vt:lpstr>
      <vt:lpstr>Additional Atomic Operations</vt:lpstr>
      <vt:lpstr>Fence: Active Target Synchronization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One-sided Communication</dc:title>
  <dc:creator>Salunke, Abhilasha Anil</dc:creator>
  <cp:lastModifiedBy>Microsoft Office User</cp:lastModifiedBy>
  <cp:revision>6</cp:revision>
  <dcterms:created xsi:type="dcterms:W3CDTF">2018-09-21T17:49:01Z</dcterms:created>
  <dcterms:modified xsi:type="dcterms:W3CDTF">2018-10-23T21:56:49Z</dcterms:modified>
</cp:coreProperties>
</file>