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6" r:id="rId3"/>
    <p:sldId id="297" r:id="rId4"/>
    <p:sldId id="298" r:id="rId5"/>
    <p:sldId id="301" r:id="rId6"/>
    <p:sldId id="306" r:id="rId7"/>
    <p:sldId id="303" r:id="rId8"/>
    <p:sldId id="304" r:id="rId9"/>
    <p:sldId id="305" r:id="rId10"/>
    <p:sldId id="307" r:id="rId11"/>
    <p:sldId id="308" r:id="rId12"/>
    <p:sldId id="309" r:id="rId13"/>
    <p:sldId id="318" r:id="rId14"/>
    <p:sldId id="319" r:id="rId15"/>
    <p:sldId id="317" r:id="rId16"/>
    <p:sldId id="1029" r:id="rId17"/>
    <p:sldId id="10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5"/>
    <p:restoredTop sz="94780"/>
  </p:normalViewPr>
  <p:slideViewPr>
    <p:cSldViewPr>
      <p:cViewPr varScale="1">
        <p:scale>
          <a:sx n="108" d="100"/>
          <a:sy n="108" d="100"/>
        </p:scale>
        <p:origin x="208" y="4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20B78-9612-0241-AAAE-D29649FC3E44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418A1-E7F0-CD47-B918-926B6DDB3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7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9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5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8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41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0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23266-C16B-4853-8F95-5166A860CC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1564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Hybrid </a:t>
            </a: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MPI and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D33EC-01A8-466A-952E-972BCD2623A5}"/>
              </a:ext>
            </a:extLst>
          </p:cNvPr>
          <p:cNvSpPr/>
          <p:nvPr/>
        </p:nvSpPr>
        <p:spPr>
          <a:xfrm>
            <a:off x="3674110" y="6075680"/>
            <a:ext cx="4843780" cy="325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BFBFB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© 2018 L. V. Kale at the University of Illinois Urbana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E794F5-0012-4F7C-8881-BC8D1BF5F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4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Incorrect Program: What is wrong here?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1974851" y="4125913"/>
            <a:ext cx="7935913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the user must use some kind of synchronization to ensure that either thread 1 or thread 2 gets scheduled first on both processes </a:t>
            </a:r>
          </a:p>
          <a:p>
            <a:r>
              <a:rPr lang="en-US" dirty="0"/>
              <a:t>Otherwise a broadcast may get matched with a barrier on the same communicator, which is not allowed in MPI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17989" y="1414464"/>
            <a:ext cx="23971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dirty="0">
                <a:latin typeface="Arial" charset="0"/>
              </a:rPr>
              <a:t>Process 0</a:t>
            </a: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MPI_Bcast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comm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algn="ctr" eaLnBrk="0" hangingPunct="0"/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r>
              <a:rPr lang="en-US" sz="2000" dirty="0" err="1">
                <a:solidFill>
                  <a:schemeClr val="accent1"/>
                </a:solidFill>
                <a:latin typeface="Arial" charset="0"/>
              </a:rPr>
              <a:t>MPI_Barrier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</a:rPr>
              <a:t>comm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)</a:t>
            </a:r>
          </a:p>
          <a:p>
            <a:pPr algn="ctr" eaLnBrk="0" hangingPunct="0"/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 dirty="0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05651" y="1393825"/>
            <a:ext cx="2397125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MPI_Bcast(comm)</a:t>
            </a:r>
          </a:p>
          <a:p>
            <a:pPr algn="ctr" eaLnBrk="0" hangingPunct="0"/>
            <a:endParaRPr lang="en-US" sz="2000">
              <a:solidFill>
                <a:schemeClr val="accent2"/>
              </a:solidFill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MPI_Barrier(comm)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46338" y="2022476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74913" y="294481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B2928-B326-FC42-9C01-D4F15B876CD6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1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A Correct Example: why is this right?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>
          <a:xfrm>
            <a:off x="1974851" y="3657600"/>
            <a:ext cx="7935913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MPI implementation must ensure that the above example never deadlocks for any ordering of thread execution</a:t>
            </a:r>
          </a:p>
          <a:p>
            <a:r>
              <a:rPr lang="en-US" dirty="0"/>
              <a:t>That means the implementation cannot simply acquire a thread lock and block within an MPI function. It must release the lock to allow other threads to make progress.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10063" y="1414464"/>
            <a:ext cx="21653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 dirty="0">
                <a:latin typeface="Arial" charset="0"/>
              </a:rPr>
              <a:t>Process 0</a:t>
            </a: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MPI_Recv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en-US" sz="2000" dirty="0" err="1">
                <a:solidFill>
                  <a:schemeClr val="accent2"/>
                </a:solidFill>
                <a:latin typeface="Arial" charset="0"/>
              </a:rPr>
              <a:t>src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=1)</a:t>
            </a: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endParaRPr lang="en-US" sz="2000" dirty="0">
              <a:latin typeface="Arial" charset="0"/>
            </a:endParaRPr>
          </a:p>
          <a:p>
            <a:pPr algn="ctr" eaLnBrk="0" hangingPunct="0"/>
            <a:r>
              <a:rPr lang="en-US" sz="2000" dirty="0" err="1">
                <a:solidFill>
                  <a:schemeClr val="accent1"/>
                </a:solidFill>
                <a:latin typeface="Arial" charset="0"/>
              </a:rPr>
              <a:t>MPI_Send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Arial" charset="0"/>
              </a:rPr>
              <a:t>dst</a:t>
            </a:r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=1)</a:t>
            </a:r>
          </a:p>
          <a:p>
            <a:pPr algn="ctr" eaLnBrk="0" hangingPunct="0"/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ctr" eaLnBrk="0" hangingPunct="0"/>
            <a:endParaRPr lang="en-US" sz="2000" dirty="0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197725" y="1393825"/>
            <a:ext cx="216535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i="1">
                <a:latin typeface="Arial" charset="0"/>
              </a:rPr>
              <a:t>Process 1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2"/>
                </a:solidFill>
                <a:latin typeface="Arial" charset="0"/>
              </a:rPr>
              <a:t>MPI_Recv(src=0)</a:t>
            </a: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  <a:p>
            <a:pPr algn="ctr"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MPI_Send(dst=0)</a:t>
            </a:r>
          </a:p>
          <a:p>
            <a:pPr algn="ctr" eaLnBrk="0" hangingPunct="0"/>
            <a:endParaRPr lang="en-US" sz="3200">
              <a:latin typeface="Arial" charset="0"/>
            </a:endParaRPr>
          </a:p>
          <a:p>
            <a:pPr algn="ctr" eaLnBrk="0" hangingPunct="0"/>
            <a:endParaRPr lang="en-US" sz="2000"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24113" y="2022476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Thread 1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52688" y="2944814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accent1"/>
                </a:solidFill>
                <a:latin typeface="Arial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A7825-E88E-4F41-B53C-3F95CAB6A29D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5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with MPI_THREAD_MULTIPLE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MPI implementations support MPI_THREAD_SINGLE (duh).</a:t>
            </a:r>
          </a:p>
          <a:p>
            <a:r>
              <a:rPr lang="en-US" dirty="0"/>
              <a:t>They probably support MPI_THREAD_FUNNELED even if they don’t admit it.</a:t>
            </a:r>
          </a:p>
          <a:p>
            <a:pPr lvl="1"/>
            <a:r>
              <a:rPr lang="en-US" dirty="0"/>
              <a:t>Does require thread-safe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/>
              <a:t>Probably OK in </a:t>
            </a:r>
            <a:r>
              <a:rPr lang="en-US" dirty="0" err="1"/>
              <a:t>OpenMP</a:t>
            </a:r>
            <a:r>
              <a:rPr lang="en-US" dirty="0"/>
              <a:t> programs</a:t>
            </a:r>
          </a:p>
          <a:p>
            <a:r>
              <a:rPr lang="en-US" dirty="0"/>
              <a:t>Many (but not all) implementations support THREAD_MULTIPLE</a:t>
            </a:r>
          </a:p>
          <a:p>
            <a:pPr lvl="1"/>
            <a:r>
              <a:rPr lang="en-US" dirty="0"/>
              <a:t>Hard to implement efficiently though (lock granularity issue)</a:t>
            </a:r>
          </a:p>
          <a:p>
            <a:pPr marL="282575" indent="-282575"/>
            <a:r>
              <a:rPr lang="en-US" dirty="0"/>
              <a:t>Thread safety does not come for free</a:t>
            </a:r>
          </a:p>
          <a:p>
            <a:pPr marL="282575" indent="-282575"/>
            <a:r>
              <a:rPr lang="en-US" dirty="0"/>
              <a:t>The implementation must protect certain data structures or parts of code with </a:t>
            </a:r>
            <a:r>
              <a:rPr lang="en-US" dirty="0" err="1"/>
              <a:t>mutexes</a:t>
            </a:r>
            <a:r>
              <a:rPr lang="en-US" dirty="0"/>
              <a:t> or critical sections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314C0-2A13-8A42-9C45-82E12B13198F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6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4"/>
            <a:ext cx="11049000" cy="914399"/>
          </a:xfrm>
        </p:spPr>
        <p:txBody>
          <a:bodyPr>
            <a:noAutofit/>
          </a:bodyPr>
          <a:lstStyle/>
          <a:p>
            <a:r>
              <a:rPr lang="en-US" dirty="0"/>
              <a:t>Process Memory Requirements </a:t>
            </a:r>
            <a:br>
              <a:rPr lang="en-US" dirty="0"/>
            </a:br>
            <a:r>
              <a:rPr lang="en-US" dirty="0"/>
              <a:t>MPI vs. MPI + </a:t>
            </a:r>
            <a:r>
              <a:rPr lang="en-US" dirty="0" err="1"/>
              <a:t>OpenMP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591" y="1531845"/>
            <a:ext cx="10515600" cy="4411755"/>
          </a:xfrm>
        </p:spPr>
        <p:txBody>
          <a:bodyPr>
            <a:normAutofit/>
          </a:bodyPr>
          <a:lstStyle/>
          <a:p>
            <a:r>
              <a:rPr lang="en-US" dirty="0"/>
              <a:t>Separate processes need separate address and memory space </a:t>
            </a:r>
          </a:p>
          <a:p>
            <a:r>
              <a:rPr lang="en-US" dirty="0"/>
              <a:t>There are much more lightweight memory requirements for </a:t>
            </a:r>
            <a:r>
              <a:rPr lang="en-US" dirty="0" err="1"/>
              <a:t>OpenMP</a:t>
            </a:r>
            <a:r>
              <a:rPr lang="en-US" dirty="0"/>
              <a:t> threads </a:t>
            </a:r>
          </a:p>
          <a:p>
            <a:r>
              <a:rPr lang="en-US" dirty="0"/>
              <a:t>Only one copy of MPI buffers etc. exists per process, and therefore only one copy exists shared between all threads launched from a process </a:t>
            </a:r>
          </a:p>
          <a:p>
            <a:r>
              <a:rPr lang="en-US" dirty="0"/>
              <a:t>Using MPI/</a:t>
            </a:r>
            <a:r>
              <a:rPr lang="en-US" dirty="0" err="1"/>
              <a:t>OpenMP</a:t>
            </a:r>
            <a:r>
              <a:rPr lang="en-US" dirty="0"/>
              <a:t> hybrid programming reduces the memory requirement overhead from multiple processes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70F4B-195A-8247-9470-853174E42D9D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29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Regions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66" y="0"/>
            <a:ext cx="580993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1371600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Halo regions are local copies of remote data that are needed for computations (remember </a:t>
            </a:r>
            <a:r>
              <a:rPr lang="en-US" dirty="0" err="1"/>
              <a:t>jacobi</a:t>
            </a:r>
            <a:r>
              <a:rPr lang="en-US" dirty="0"/>
              <a:t> example?)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Using </a:t>
            </a:r>
            <a:r>
              <a:rPr lang="en-US" dirty="0" err="1"/>
              <a:t>OpenMP</a:t>
            </a:r>
            <a:r>
              <a:rPr lang="en-US" dirty="0"/>
              <a:t> parallelism reduces the size of halos region copies that need to be stored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Reducing halo region sizes also reduces communication requirements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E293E-311F-3641-A977-BC64D4D6947B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48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Overlapping Communication with </a:t>
            </a:r>
            <a:r>
              <a:rPr lang="en-US" sz="4900" dirty="0"/>
              <a:t>Computation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333219"/>
            <a:ext cx="6096000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71600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While some threads  take care of communication, other threads can get the computation work done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Earlier, we were trying to achieve this using non-blocking operations and careful overlap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6B123-A388-B041-B9D5-21B5AEF66EDF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38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80ED-9118-8648-BF48-BE50C971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Programming: Benefits and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7F8A-8115-7640-A6F0-073D6A70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use is when master thread does communication, and then you parallelize computational loops using OpenMP, or </a:t>
            </a:r>
            <a:r>
              <a:rPr lang="en-US" dirty="0" err="1"/>
              <a:t>Pthreads</a:t>
            </a:r>
            <a:endParaRPr lang="en-US" dirty="0"/>
          </a:p>
          <a:p>
            <a:pPr lvl="1"/>
            <a:r>
              <a:rPr lang="en-US" dirty="0"/>
              <a:t>The problem here is that you decreased computation time significantly, but kept the communication time the same, which means overall efficiency suffers</a:t>
            </a:r>
          </a:p>
          <a:p>
            <a:pPr lvl="1"/>
            <a:r>
              <a:rPr lang="en-US" dirty="0"/>
              <a:t>Attempt to overlap computation with communication</a:t>
            </a:r>
          </a:p>
          <a:p>
            <a:r>
              <a:rPr lang="en-US" dirty="0"/>
              <a:t>Complexity increases because of correctness issues and performance “</a:t>
            </a:r>
            <a:r>
              <a:rPr lang="en-US" dirty="0" err="1"/>
              <a:t>gotcha”s</a:t>
            </a:r>
            <a:r>
              <a:rPr lang="en-US" dirty="0"/>
              <a:t> (pitfalls.. Unexpected performance losses)</a:t>
            </a:r>
          </a:p>
          <a:p>
            <a:pPr lvl="1"/>
            <a:r>
              <a:rPr lang="en-US" dirty="0"/>
              <a:t>E.g. locking costs of shared data structures, </a:t>
            </a:r>
          </a:p>
          <a:p>
            <a:r>
              <a:rPr lang="en-US" dirty="0"/>
              <a:t>But is necessary: MPI-everywhere (i.e. a rank on each hardware thread or core) leaves too much capability un-exploited</a:t>
            </a:r>
          </a:p>
          <a:p>
            <a:pPr lvl="1"/>
            <a:r>
              <a:rPr lang="en-US" dirty="0"/>
              <a:t>E.g. Avoiding copies of common (shared, read-only or read-mostly)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6F185-046D-5349-AAE8-D89F0499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A2F17-F984-EB43-8BEB-3484CA42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2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1E5815-B5A9-BC45-A3C2-841EBD8D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3AB5B-5AFC-364F-85E6-3BABB63C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F83C8-279D-674B-BDFF-32EC5E5F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2CDC-84C1-4C1D-9C75-FBD8EB6BE57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ED7FF-E6CF-4344-94A1-1F8D68FB4A6A}"/>
              </a:ext>
            </a:extLst>
          </p:cNvPr>
          <p:cNvSpPr txBox="1"/>
          <p:nvPr/>
        </p:nvSpPr>
        <p:spPr>
          <a:xfrm>
            <a:off x="838200" y="1905000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Pavan Balaji, William </a:t>
            </a:r>
            <a:r>
              <a:rPr lang="en-US" sz="2000" dirty="0" err="1"/>
              <a:t>Gropp</a:t>
            </a:r>
            <a:r>
              <a:rPr lang="en-US" sz="2000" dirty="0"/>
              <a:t>, </a:t>
            </a:r>
            <a:r>
              <a:rPr lang="en-US" sz="2000" dirty="0" err="1"/>
              <a:t>Torsten</a:t>
            </a:r>
            <a:r>
              <a:rPr lang="en-US" sz="2000" dirty="0"/>
              <a:t> </a:t>
            </a:r>
            <a:r>
              <a:rPr lang="en-US" sz="2000" dirty="0" err="1"/>
              <a:t>Hoefler</a:t>
            </a:r>
            <a:r>
              <a:rPr lang="en-US" sz="2000" dirty="0"/>
              <a:t>, and Rajiv Thakur</a:t>
            </a:r>
          </a:p>
          <a:p>
            <a:r>
              <a:rPr lang="en-US" sz="2000" dirty="0"/>
              <a:t>2018 [Retrieved from : https://</a:t>
            </a:r>
            <a:r>
              <a:rPr lang="en-US" sz="2000" dirty="0" err="1"/>
              <a:t>anl.app.box.com</a:t>
            </a:r>
            <a:r>
              <a:rPr lang="en-US" sz="2000" dirty="0"/>
              <a:t>/v/balaji-tutorials-2018/</a:t>
            </a:r>
          </a:p>
        </p:txBody>
      </p:sp>
    </p:spTree>
    <p:extLst>
      <p:ext uri="{BB962C8B-B14F-4D97-AF65-F5344CB8AC3E}">
        <p14:creationId xmlns:p14="http://schemas.microsoft.com/office/powerpoint/2010/main" val="9383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MPI, OpenMP and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describes parallelism between </a:t>
            </a:r>
            <a:r>
              <a:rPr lang="en-US" i="1" dirty="0"/>
              <a:t>processes </a:t>
            </a:r>
            <a:r>
              <a:rPr lang="en-US" dirty="0"/>
              <a:t>(with separate address spaces)</a:t>
            </a:r>
          </a:p>
          <a:p>
            <a:r>
              <a:rPr lang="en-US" i="1" dirty="0"/>
              <a:t>Thread</a:t>
            </a:r>
            <a:r>
              <a:rPr lang="en-US" dirty="0"/>
              <a:t> parallelism provides a shared-memory model within a process</a:t>
            </a:r>
          </a:p>
          <a:p>
            <a:r>
              <a:rPr lang="en-US" dirty="0" err="1"/>
              <a:t>OpenMP</a:t>
            </a:r>
            <a:r>
              <a:rPr lang="en-US" dirty="0"/>
              <a:t> and </a:t>
            </a:r>
            <a:r>
              <a:rPr lang="en-US" dirty="0" err="1"/>
              <a:t>Pthreads</a:t>
            </a:r>
            <a:r>
              <a:rPr lang="en-US" dirty="0"/>
              <a:t> are common models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provides convenient features for loop-level parallelism. Threads are created and managed by the compiler, based on user directives.</a:t>
            </a:r>
          </a:p>
          <a:p>
            <a:pPr lvl="1"/>
            <a:r>
              <a:rPr lang="en-US" dirty="0" err="1"/>
              <a:t>Pthreads</a:t>
            </a:r>
            <a:r>
              <a:rPr lang="en-US" dirty="0"/>
              <a:t> provide more complex and dynamic approaches. Threads are created and managed explicitly by the user.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on modern systems?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Today’s clusters often comprise multiple CPUs per node sharing memory, and the nodes themselves are connected by a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43200"/>
            <a:ext cx="9144000" cy="411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B3BC5A-D2E4-D64B-B127-51E72903C8C4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9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Hybridization and its 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 of inherently different models of programming in a complimentary manner, in order to achieve some benefit not possible otherwise;</a:t>
            </a:r>
          </a:p>
          <a:p>
            <a:r>
              <a:rPr lang="en-US" dirty="0"/>
              <a:t>A way to use different models of parallelization in a way that takes advantage of the good points of each</a:t>
            </a:r>
          </a:p>
          <a:p>
            <a:r>
              <a:rPr lang="en-US" dirty="0"/>
              <a:t>May help if </a:t>
            </a:r>
          </a:p>
          <a:p>
            <a:pPr lvl="1"/>
            <a:r>
              <a:rPr lang="en-US" dirty="0"/>
              <a:t>Introducing MPI into </a:t>
            </a:r>
            <a:r>
              <a:rPr lang="en-US" dirty="0" err="1"/>
              <a:t>OpenMP</a:t>
            </a:r>
            <a:r>
              <a:rPr lang="en-US" dirty="0"/>
              <a:t> applications can help scale across multiple SMP nodes</a:t>
            </a:r>
          </a:p>
          <a:p>
            <a:pPr lvl="1"/>
            <a:r>
              <a:rPr lang="en-US" dirty="0"/>
              <a:t>Introducing </a:t>
            </a:r>
            <a:r>
              <a:rPr lang="en-US" dirty="0" err="1"/>
              <a:t>OpenMP</a:t>
            </a:r>
            <a:r>
              <a:rPr lang="en-US" dirty="0"/>
              <a:t> into MPI applications can help make more efficient use of the shared memory on SMP nodes, thus mitigating the need for explicit intra-node communication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464F5-4449-F441-95BB-C9B104261259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2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Hybrid Stub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85630"/>
            <a:ext cx="10515600" cy="5007069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_NUM_THREADS 4 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p,my_rank,c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(_NUM_THREADS);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MPI_COMM_WORLD,&amp;p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(MPI_COMM_WORLD,&amp;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my_rank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reduction(+:c)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ro-R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Compilation:</a:t>
            </a:r>
          </a:p>
          <a:p>
            <a:pPr marL="274320" lvl="1" indent="0">
              <a:buNone/>
            </a:pPr>
            <a:r>
              <a:rPr lang="en-US" dirty="0" err="1"/>
              <a:t>mpicc</a:t>
            </a:r>
            <a:r>
              <a:rPr lang="en-US" dirty="0"/>
              <a:t> -</a:t>
            </a:r>
            <a:r>
              <a:rPr lang="en-US" dirty="0" err="1"/>
              <a:t>openmp</a:t>
            </a:r>
            <a:r>
              <a:rPr lang="en-US" dirty="0"/>
              <a:t> </a:t>
            </a:r>
            <a:r>
              <a:rPr lang="en-US" dirty="0" err="1"/>
              <a:t>test.c</a:t>
            </a:r>
            <a:r>
              <a:rPr lang="en-US" dirty="0"/>
              <a:t> –o test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Running</a:t>
            </a:r>
          </a:p>
          <a:p>
            <a:pPr marL="274320" lvl="1" indent="0">
              <a:buNone/>
            </a:pPr>
            <a:r>
              <a:rPr lang="en-US" dirty="0"/>
              <a:t>export OMP_NUM_THREADS=8</a:t>
            </a:r>
          </a:p>
          <a:p>
            <a:pPr marL="274320" lvl="1" indent="0">
              <a:buNone/>
            </a:pPr>
            <a:r>
              <a:rPr lang="en-US" dirty="0" err="1"/>
              <a:t>mpirun</a:t>
            </a:r>
            <a:r>
              <a:rPr lang="en-US" dirty="0"/>
              <a:t> -</a:t>
            </a:r>
            <a:r>
              <a:rPr lang="en-US" dirty="0" err="1"/>
              <a:t>np</a:t>
            </a:r>
            <a:r>
              <a:rPr lang="en-US" dirty="0"/>
              <a:t> 4 ./test</a:t>
            </a:r>
            <a:endParaRPr lang="en-US" b="1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+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2575" indent="-282575"/>
            <a:r>
              <a:rPr lang="en-US" sz="2100" dirty="0"/>
              <a:t>MPI defines an alternative to </a:t>
            </a:r>
            <a:r>
              <a:rPr lang="en-US" sz="2100" dirty="0" err="1"/>
              <a:t>MPI_Init</a:t>
            </a:r>
            <a:r>
              <a:rPr lang="en-US" sz="2100" dirty="0"/>
              <a:t>: </a:t>
            </a:r>
            <a:r>
              <a:rPr lang="en-US" sz="2100" b="1" dirty="0" err="1"/>
              <a:t>MPI_Init_thread</a:t>
            </a:r>
            <a:r>
              <a:rPr lang="en-US" sz="2100" dirty="0"/>
              <a:t>(</a:t>
            </a:r>
            <a:r>
              <a:rPr lang="en-US" sz="2100" dirty="0" err="1"/>
              <a:t>reqd</a:t>
            </a:r>
            <a:r>
              <a:rPr lang="en-US" sz="2100" dirty="0"/>
              <a:t>, provided)</a:t>
            </a:r>
          </a:p>
          <a:p>
            <a:pPr lvl="1"/>
            <a:r>
              <a:rPr lang="en-US" sz="2100" i="1" dirty="0"/>
              <a:t>Application indicates what level of thread support it needs (</a:t>
            </a:r>
            <a:r>
              <a:rPr lang="en-US" sz="2100" i="1" dirty="0" err="1"/>
              <a:t>reqd</a:t>
            </a:r>
            <a:r>
              <a:rPr lang="en-US" sz="2100" i="1" dirty="0"/>
              <a:t>)</a:t>
            </a:r>
          </a:p>
          <a:p>
            <a:pPr lvl="1"/>
            <a:r>
              <a:rPr lang="en-US" sz="2100" i="1" dirty="0"/>
              <a:t>MPI returns the level of thread support it provides (provided)</a:t>
            </a: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sz="2100" dirty="0"/>
              <a:t>MPI defines four levels of thread safety: </a:t>
            </a:r>
          </a:p>
          <a:p>
            <a:pPr marL="0" indent="0">
              <a:buNone/>
            </a:pPr>
            <a:r>
              <a:rPr lang="en-US" sz="2100" b="1" dirty="0"/>
              <a:t>1. MPI_THREAD_SINGLE</a:t>
            </a:r>
            <a:r>
              <a:rPr lang="en-US" sz="2100" dirty="0"/>
              <a:t>: There is no </a:t>
            </a:r>
            <a:r>
              <a:rPr lang="en-US" sz="2100" dirty="0" err="1"/>
              <a:t>OpenMP</a:t>
            </a:r>
            <a:r>
              <a:rPr lang="en-US" sz="2100" dirty="0"/>
              <a:t> multithreading in the program.</a:t>
            </a:r>
          </a:p>
          <a:p>
            <a:pPr marL="0" indent="0">
              <a:buNone/>
            </a:pPr>
            <a:r>
              <a:rPr lang="en-US" sz="2100" b="1" dirty="0"/>
              <a:t>2. MPI_THREAD_FUNNELED</a:t>
            </a:r>
            <a:r>
              <a:rPr lang="en-US" sz="2100" dirty="0"/>
              <a:t>: All of the MPI calls are made by the master thread, i.e. all MPI calls are: </a:t>
            </a:r>
            <a:r>
              <a:rPr lang="en-US" sz="2100" i="1" dirty="0"/>
              <a:t>Outside </a:t>
            </a:r>
            <a:r>
              <a:rPr lang="en-US" sz="2100" i="1" dirty="0" err="1"/>
              <a:t>OpenMP</a:t>
            </a:r>
            <a:r>
              <a:rPr lang="en-US" sz="2100" i="1" dirty="0"/>
              <a:t> parallel regions, or Inside </a:t>
            </a:r>
            <a:r>
              <a:rPr lang="en-US" sz="2100" i="1" dirty="0" err="1"/>
              <a:t>OpenMP</a:t>
            </a:r>
            <a:r>
              <a:rPr lang="en-US" sz="2100" i="1" dirty="0"/>
              <a:t> master regions, or Guarded by call to </a:t>
            </a:r>
            <a:r>
              <a:rPr lang="en-US" sz="2100" i="1" dirty="0" err="1"/>
              <a:t>MPI_Is_thread_main</a:t>
            </a:r>
            <a:endParaRPr lang="en-US" sz="2100" i="1" dirty="0"/>
          </a:p>
          <a:p>
            <a:pPr marL="0" indent="0">
              <a:buNone/>
            </a:pPr>
            <a:r>
              <a:rPr lang="en-US" sz="2100" b="1" dirty="0"/>
              <a:t>3. MPI_THREAD_SERIALIZED</a:t>
            </a:r>
          </a:p>
          <a:p>
            <a:pPr marL="0" indent="0">
              <a:buNone/>
            </a:pPr>
            <a:r>
              <a:rPr lang="en-US" sz="2100" dirty="0"/>
              <a:t>#pragma </a:t>
            </a:r>
            <a:r>
              <a:rPr lang="en-US" sz="2100" dirty="0" err="1"/>
              <a:t>omp</a:t>
            </a:r>
            <a:r>
              <a:rPr lang="en-US" sz="2100" dirty="0"/>
              <a:t> critical</a:t>
            </a:r>
          </a:p>
          <a:p>
            <a:pPr marL="0" indent="0">
              <a:buNone/>
            </a:pPr>
            <a:r>
              <a:rPr lang="en-US" sz="2100" dirty="0"/>
              <a:t>{ …MPI calls allowed here… }</a:t>
            </a:r>
          </a:p>
          <a:p>
            <a:pPr marL="0" indent="0">
              <a:buNone/>
            </a:pPr>
            <a:r>
              <a:rPr lang="en-US" sz="2100" b="1" dirty="0"/>
              <a:t>4. MPI_THREAD_MULTIPLE</a:t>
            </a:r>
            <a:r>
              <a:rPr lang="en-US" sz="2100" dirty="0"/>
              <a:t>: Any thread may make an MPI call at any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CB38C-C8BF-3D4B-BCAE-2C0F83F774D3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9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 of MPI_THREAD_MULTIPLE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indent="-282575">
              <a:lnSpc>
                <a:spcPct val="110000"/>
              </a:lnSpc>
            </a:pPr>
            <a:r>
              <a:rPr lang="en-US" dirty="0"/>
              <a:t>When multiple threads make MPI calls concurrently, the outcome will be as if the calls executed sequentially in some (any) order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Blocking MPI calls will block only the calling thread and will not prevent other threads from running or executing MPI functions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It is the user's responsibility to prevent races when threads in the same application post conflicting MPI calls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accessing an info object from one thread and freeing it from another thread</a:t>
            </a:r>
          </a:p>
          <a:p>
            <a:pPr marL="282575" indent="-282575">
              <a:lnSpc>
                <a:spcPct val="110000"/>
              </a:lnSpc>
            </a:pPr>
            <a:r>
              <a:rPr lang="en-US" dirty="0"/>
              <a:t>User must ensure that collective operations on the same communicator, window, or file handle are correctly ordered among threads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e.g., cannot call a broadcast on one thread and a reduce on another thread on the same communicator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F59EB-1A3C-CA4C-ACE9-DA0DA1A47528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MPI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indent="-282575">
              <a:lnSpc>
                <a:spcPct val="120000"/>
              </a:lnSpc>
            </a:pPr>
            <a:r>
              <a:rPr lang="en-US" dirty="0"/>
              <a:t>The MPI implementation is not required to support levels higher than MPI_THREAD_SINGLE; that is, it is not required to be thread safe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/>
              <a:t>A fully thread-safe implementation will support MPI_THREAD_MULTIPLE</a:t>
            </a:r>
          </a:p>
          <a:p>
            <a:pPr marL="282575" indent="-282575">
              <a:lnSpc>
                <a:spcPct val="120000"/>
              </a:lnSpc>
            </a:pPr>
            <a:r>
              <a:rPr lang="en-US" dirty="0"/>
              <a:t>A program that calls </a:t>
            </a:r>
            <a:r>
              <a:rPr lang="en-US" dirty="0" err="1"/>
              <a:t>MPI_Init</a:t>
            </a:r>
            <a:r>
              <a:rPr lang="en-US" dirty="0"/>
              <a:t> (instead of </a:t>
            </a:r>
            <a:r>
              <a:rPr lang="en-US" dirty="0" err="1"/>
              <a:t>MPI_Init_thread</a:t>
            </a:r>
            <a:r>
              <a:rPr lang="en-US" dirty="0"/>
              <a:t>) should assume that only MPI_THREAD_SINGLE is supported</a:t>
            </a:r>
          </a:p>
          <a:p>
            <a:pPr marL="282575" indent="-282575"/>
            <a:r>
              <a:rPr lang="en-US" i="1" dirty="0">
                <a:solidFill>
                  <a:srgbClr val="ED1C24"/>
                </a:solidFill>
              </a:rPr>
              <a:t>A threaded MPI program that does not call </a:t>
            </a:r>
            <a:r>
              <a:rPr lang="en-US" i="1" dirty="0" err="1">
                <a:solidFill>
                  <a:srgbClr val="ED1C24"/>
                </a:solidFill>
              </a:rPr>
              <a:t>MPI_Init_thread</a:t>
            </a:r>
            <a:r>
              <a:rPr lang="en-US" i="1" dirty="0">
                <a:solidFill>
                  <a:srgbClr val="ED1C24"/>
                </a:solidFill>
              </a:rPr>
              <a:t> is an incorrect program (common user error we see)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843E9-8C64-594E-B52D-DC5146876633}"/>
              </a:ext>
            </a:extLst>
          </p:cNvPr>
          <p:cNvSpPr/>
          <p:nvPr/>
        </p:nvSpPr>
        <p:spPr>
          <a:xfrm>
            <a:off x="8382000" y="63869"/>
            <a:ext cx="398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(Balaji,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Gropp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Hoefler</a:t>
            </a:r>
            <a:r>
              <a:rPr lang="en-US" dirty="0">
                <a:latin typeface="Cambria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Thakur, 2018)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3852</TotalTime>
  <Words>1533</Words>
  <Application>Microsoft Macintosh PowerPoint</Application>
  <PresentationFormat>Widescreen</PresentationFormat>
  <Paragraphs>190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Arial</vt:lpstr>
      <vt:lpstr>Calibri</vt:lpstr>
      <vt:lpstr>Cambria</vt:lpstr>
      <vt:lpstr>Courier New</vt:lpstr>
      <vt:lpstr>Lato Medium</vt:lpstr>
      <vt:lpstr>Times New Roman</vt:lpstr>
      <vt:lpstr>MCS-DS_PPT_template_final</vt:lpstr>
      <vt:lpstr>Hybrid Programming MPI and OpenMP</vt:lpstr>
      <vt:lpstr>MPI, OpenMP and Pthreads</vt:lpstr>
      <vt:lpstr>How to program on modern systems?</vt:lpstr>
      <vt:lpstr>Hybridization and its benefits</vt:lpstr>
      <vt:lpstr>Basic Hybrid Stub</vt:lpstr>
      <vt:lpstr>Compiling and running</vt:lpstr>
      <vt:lpstr>MPI + OpenMP</vt:lpstr>
      <vt:lpstr>Specification of MPI_THREAD_MULTIPLE</vt:lpstr>
      <vt:lpstr>Threads and MPI</vt:lpstr>
      <vt:lpstr>An Incorrect Program: What is wrong here?</vt:lpstr>
      <vt:lpstr>A Correct Example: why is this right?</vt:lpstr>
      <vt:lpstr>Performance with MPI_THREAD_MULTIPLE</vt:lpstr>
      <vt:lpstr>Process Memory Requirements  MPI vs. MPI + OpenMP </vt:lpstr>
      <vt:lpstr>Halo Regions</vt:lpstr>
      <vt:lpstr>Overlapping Communication with Computation</vt:lpstr>
      <vt:lpstr>Hybrid Programming: Benefits and Pitfalls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creator>bhatele</dc:creator>
  <cp:lastModifiedBy>Microsoft Office User</cp:lastModifiedBy>
  <cp:revision>237</cp:revision>
  <dcterms:created xsi:type="dcterms:W3CDTF">2006-08-16T00:00:00Z</dcterms:created>
  <dcterms:modified xsi:type="dcterms:W3CDTF">2018-10-28T17:45:29Z</dcterms:modified>
</cp:coreProperties>
</file>