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9"/>
  </p:notesMasterIdLst>
  <p:sldIdLst>
    <p:sldId id="279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7" r:id="rId17"/>
    <p:sldId id="332" r:id="rId18"/>
    <p:sldId id="281" r:id="rId19"/>
    <p:sldId id="282" r:id="rId20"/>
    <p:sldId id="283" r:id="rId21"/>
    <p:sldId id="284" r:id="rId22"/>
    <p:sldId id="285" r:id="rId23"/>
    <p:sldId id="325" r:id="rId24"/>
    <p:sldId id="327" r:id="rId25"/>
    <p:sldId id="326" r:id="rId26"/>
    <p:sldId id="333" r:id="rId27"/>
    <p:sldId id="271" r:id="rId28"/>
    <p:sldId id="272" r:id="rId29"/>
    <p:sldId id="273" r:id="rId30"/>
    <p:sldId id="274" r:id="rId31"/>
    <p:sldId id="323" r:id="rId32"/>
    <p:sldId id="275" r:id="rId33"/>
    <p:sldId id="276" r:id="rId34"/>
    <p:sldId id="328" r:id="rId35"/>
    <p:sldId id="329" r:id="rId36"/>
    <p:sldId id="330" r:id="rId37"/>
    <p:sldId id="33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uza, Shanna Marie" initials="D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BDA3B-DF29-40D4-918C-9DFE04E7F038}" v="19" dt="2018-10-30T21:25:3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6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117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472BDA3B-DF29-40D4-918C-9DFE04E7F038}"/>
    <pc:docChg chg="modSld sldOrd">
      <pc:chgData name="Jamie C" userId="18363fe8c2bc5cc3" providerId="LiveId" clId="{472BDA3B-DF29-40D4-918C-9DFE04E7F038}" dt="2018-10-30T21:27:13.388" v="4" actId="20577"/>
      <pc:docMkLst>
        <pc:docMk/>
      </pc:docMkLst>
      <pc:sldChg chg="modSp">
        <pc:chgData name="Jamie C" userId="18363fe8c2bc5cc3" providerId="LiveId" clId="{472BDA3B-DF29-40D4-918C-9DFE04E7F038}" dt="2018-10-30T21:24:07.147" v="0" actId="20577"/>
        <pc:sldMkLst>
          <pc:docMk/>
          <pc:sldMk cId="4153462811" sldId="259"/>
        </pc:sldMkLst>
        <pc:spChg chg="mod">
          <ac:chgData name="Jamie C" userId="18363fe8c2bc5cc3" providerId="LiveId" clId="{472BDA3B-DF29-40D4-918C-9DFE04E7F038}" dt="2018-10-30T21:24:07.147" v="0" actId="20577"/>
          <ac:spMkLst>
            <pc:docMk/>
            <pc:sldMk cId="4153462811" sldId="259"/>
            <ac:spMk id="3" creationId="{00000000-0000-0000-0000-000000000000}"/>
          </ac:spMkLst>
        </pc:spChg>
      </pc:sldChg>
      <pc:sldChg chg="modSp">
        <pc:chgData name="Jamie C" userId="18363fe8c2bc5cc3" providerId="LiveId" clId="{472BDA3B-DF29-40D4-918C-9DFE04E7F038}" dt="2018-10-30T21:27:13.388" v="4" actId="20577"/>
        <pc:sldMkLst>
          <pc:docMk/>
          <pc:sldMk cId="545263499" sldId="285"/>
        </pc:sldMkLst>
        <pc:spChg chg="mod">
          <ac:chgData name="Jamie C" userId="18363fe8c2bc5cc3" providerId="LiveId" clId="{472BDA3B-DF29-40D4-918C-9DFE04E7F038}" dt="2018-10-30T21:27:13.388" v="4" actId="20577"/>
          <ac:spMkLst>
            <pc:docMk/>
            <pc:sldMk cId="545263499" sldId="285"/>
            <ac:spMk id="9" creationId="{00000000-0000-0000-0000-000000000000}"/>
          </ac:spMkLst>
        </pc:spChg>
      </pc:sldChg>
      <pc:sldChg chg="ord">
        <pc:chgData name="Jamie C" userId="18363fe8c2bc5cc3" providerId="LiveId" clId="{472BDA3B-DF29-40D4-918C-9DFE04E7F038}" dt="2018-10-30T21:25:09.703" v="1"/>
        <pc:sldMkLst>
          <pc:docMk/>
          <pc:sldMk cId="2490219104" sldId="33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\Dropbox\PPL\SC17\tutorial\slide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\Dropbox\PPL\SC17\tutorial\slide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\Dropbox\PPL\SC17\tutorial\slide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/>
              <a:t>Profile of Usage for Processors</a:t>
            </a:r>
            <a:r>
              <a:rPr lang="en-US" altLang="ko-KR" sz="1800" b="1" baseline="0" dirty="0"/>
              <a:t> 0-63</a:t>
            </a:r>
          </a:p>
          <a:p>
            <a:pPr>
              <a:defRPr b="1"/>
            </a:pPr>
            <a:r>
              <a:rPr lang="en-US" altLang="ko-KR" sz="1800" b="1" baseline="0" dirty="0"/>
              <a:t>Time per Step: 46s </a:t>
            </a:r>
            <a:endParaRPr lang="en-US" altLang="ko-K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'6'!$B$1</c:f>
              <c:strCache>
                <c:ptCount val="1"/>
                <c:pt idx="0">
                  <c:v>Usage Percent (%)</c:v>
                </c:pt>
              </c:strCache>
            </c:strRef>
          </c:tx>
          <c:spPr>
            <a:solidFill>
              <a:schemeClr val="accent1"/>
            </a:solidFill>
            <a:ln w="38100" cap="sq">
              <a:noFill/>
              <a:round/>
            </a:ln>
            <a:effectLst/>
          </c:spPr>
          <c:invertIfNegative val="0"/>
          <c:dPt>
            <c:idx val="64"/>
            <c:invertIfNegative val="0"/>
            <c:bubble3D val="0"/>
            <c:spPr>
              <a:solidFill>
                <a:schemeClr val="accent2"/>
              </a:solidFill>
              <a:ln w="38100" cap="sq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A2-4775-907B-B5565A9EBACF}"/>
              </c:ext>
            </c:extLst>
          </c:dPt>
          <c:cat>
            <c:strRef>
              <c:f>'6'!$A$2:$A$66</c:f>
              <c:strCach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Avg</c:v>
                </c:pt>
              </c:strCache>
            </c:strRef>
          </c:cat>
          <c:val>
            <c:numRef>
              <c:f>'6'!$B$2:$B$66</c:f>
              <c:numCache>
                <c:formatCode>General</c:formatCode>
                <c:ptCount val="65"/>
                <c:pt idx="0">
                  <c:v>33</c:v>
                </c:pt>
                <c:pt idx="1">
                  <c:v>46</c:v>
                </c:pt>
                <c:pt idx="2">
                  <c:v>48</c:v>
                </c:pt>
                <c:pt idx="3">
                  <c:v>35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33</c:v>
                </c:pt>
                <c:pt idx="8">
                  <c:v>47</c:v>
                </c:pt>
                <c:pt idx="9">
                  <c:v>58</c:v>
                </c:pt>
                <c:pt idx="10">
                  <c:v>54</c:v>
                </c:pt>
                <c:pt idx="11">
                  <c:v>33</c:v>
                </c:pt>
                <c:pt idx="12">
                  <c:v>32</c:v>
                </c:pt>
                <c:pt idx="13">
                  <c:v>31</c:v>
                </c:pt>
                <c:pt idx="14">
                  <c:v>31</c:v>
                </c:pt>
                <c:pt idx="15">
                  <c:v>32</c:v>
                </c:pt>
                <c:pt idx="16">
                  <c:v>58</c:v>
                </c:pt>
                <c:pt idx="17">
                  <c:v>62</c:v>
                </c:pt>
                <c:pt idx="18">
                  <c:v>57</c:v>
                </c:pt>
                <c:pt idx="19">
                  <c:v>39</c:v>
                </c:pt>
                <c:pt idx="20">
                  <c:v>32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56</c:v>
                </c:pt>
                <c:pt idx="25">
                  <c:v>60</c:v>
                </c:pt>
                <c:pt idx="26">
                  <c:v>58</c:v>
                </c:pt>
                <c:pt idx="27">
                  <c:v>48</c:v>
                </c:pt>
                <c:pt idx="28">
                  <c:v>35</c:v>
                </c:pt>
                <c:pt idx="29">
                  <c:v>34</c:v>
                </c:pt>
                <c:pt idx="30">
                  <c:v>33</c:v>
                </c:pt>
                <c:pt idx="31">
                  <c:v>33</c:v>
                </c:pt>
                <c:pt idx="32">
                  <c:v>47</c:v>
                </c:pt>
                <c:pt idx="33">
                  <c:v>63</c:v>
                </c:pt>
                <c:pt idx="34">
                  <c:v>60</c:v>
                </c:pt>
                <c:pt idx="35">
                  <c:v>53</c:v>
                </c:pt>
                <c:pt idx="36">
                  <c:v>47</c:v>
                </c:pt>
                <c:pt idx="37">
                  <c:v>40</c:v>
                </c:pt>
                <c:pt idx="38">
                  <c:v>38</c:v>
                </c:pt>
                <c:pt idx="39">
                  <c:v>34</c:v>
                </c:pt>
                <c:pt idx="40">
                  <c:v>52</c:v>
                </c:pt>
                <c:pt idx="41">
                  <c:v>53</c:v>
                </c:pt>
                <c:pt idx="42">
                  <c:v>57</c:v>
                </c:pt>
                <c:pt idx="43">
                  <c:v>56</c:v>
                </c:pt>
                <c:pt idx="44">
                  <c:v>43</c:v>
                </c:pt>
                <c:pt idx="45">
                  <c:v>46</c:v>
                </c:pt>
                <c:pt idx="46">
                  <c:v>45</c:v>
                </c:pt>
                <c:pt idx="47">
                  <c:v>36</c:v>
                </c:pt>
                <c:pt idx="48">
                  <c:v>53</c:v>
                </c:pt>
                <c:pt idx="49">
                  <c:v>51</c:v>
                </c:pt>
                <c:pt idx="50">
                  <c:v>48</c:v>
                </c:pt>
                <c:pt idx="51">
                  <c:v>60</c:v>
                </c:pt>
                <c:pt idx="52">
                  <c:v>43</c:v>
                </c:pt>
                <c:pt idx="53">
                  <c:v>45</c:v>
                </c:pt>
                <c:pt idx="54">
                  <c:v>45</c:v>
                </c:pt>
                <c:pt idx="55">
                  <c:v>40</c:v>
                </c:pt>
                <c:pt idx="56">
                  <c:v>50</c:v>
                </c:pt>
                <c:pt idx="57">
                  <c:v>49</c:v>
                </c:pt>
                <c:pt idx="58">
                  <c:v>45</c:v>
                </c:pt>
                <c:pt idx="59">
                  <c:v>52</c:v>
                </c:pt>
                <c:pt idx="60">
                  <c:v>45</c:v>
                </c:pt>
                <c:pt idx="61">
                  <c:v>53</c:v>
                </c:pt>
                <c:pt idx="62">
                  <c:v>42</c:v>
                </c:pt>
                <c:pt idx="63">
                  <c:v>36</c:v>
                </c:pt>
                <c:pt idx="6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A2-4775-907B-B5565A9EB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1983448664"/>
        <c:axId val="-1972759992"/>
      </c:barChart>
      <c:catAx>
        <c:axId val="-1983448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PE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759992"/>
        <c:crosses val="autoZero"/>
        <c:auto val="1"/>
        <c:lblAlgn val="ctr"/>
        <c:lblOffset val="100"/>
        <c:noMultiLvlLbl val="0"/>
      </c:catAx>
      <c:valAx>
        <c:axId val="-19727599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Usage Percent (%)</a:t>
                </a:r>
                <a:endParaRPr lang="ko-KR" altLang="en-US" sz="1400" b="1" dirty="0"/>
              </a:p>
            </c:rich>
          </c:tx>
          <c:layout>
            <c:manualLayout>
              <c:xMode val="edge"/>
              <c:yMode val="edge"/>
              <c:x val="1.13983776734262E-2"/>
              <c:y val="0.38786138537903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344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/>
              <a:t>Profile of Usage for Processors</a:t>
            </a:r>
            <a:r>
              <a:rPr lang="en-US" altLang="ko-KR" sz="1800" b="1" baseline="0" dirty="0"/>
              <a:t> 0-63</a:t>
            </a:r>
          </a:p>
          <a:p>
            <a:pPr>
              <a:defRPr b="1"/>
            </a:pPr>
            <a:r>
              <a:rPr lang="en-US" altLang="ko-KR" sz="1800" b="1" baseline="0" dirty="0"/>
              <a:t>Time per Step: 33s </a:t>
            </a:r>
            <a:endParaRPr lang="en-US" altLang="ko-K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'7'!$B$1</c:f>
              <c:strCache>
                <c:ptCount val="1"/>
                <c:pt idx="0">
                  <c:v>Usage Percent (%)</c:v>
                </c:pt>
              </c:strCache>
            </c:strRef>
          </c:tx>
          <c:spPr>
            <a:solidFill>
              <a:schemeClr val="accent1"/>
            </a:solidFill>
            <a:ln w="38100" cap="sq">
              <a:noFill/>
              <a:round/>
            </a:ln>
            <a:effectLst/>
          </c:spPr>
          <c:invertIfNegative val="0"/>
          <c:dPt>
            <c:idx val="64"/>
            <c:invertIfNegative val="0"/>
            <c:bubble3D val="0"/>
            <c:spPr>
              <a:solidFill>
                <a:schemeClr val="accent2"/>
              </a:solidFill>
              <a:ln w="38100" cap="sq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1-4B6F-B885-F2C1816C423F}"/>
              </c:ext>
            </c:extLst>
          </c:dPt>
          <c:cat>
            <c:strRef>
              <c:f>'7'!$A$2:$A$66</c:f>
              <c:strCach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Avg</c:v>
                </c:pt>
              </c:strCache>
            </c:strRef>
          </c:cat>
          <c:val>
            <c:numRef>
              <c:f>'7'!$B$2:$B$66</c:f>
              <c:numCache>
                <c:formatCode>General</c:formatCode>
                <c:ptCount val="65"/>
                <c:pt idx="0">
                  <c:v>59</c:v>
                </c:pt>
                <c:pt idx="1">
                  <c:v>76</c:v>
                </c:pt>
                <c:pt idx="2">
                  <c:v>78</c:v>
                </c:pt>
                <c:pt idx="3">
                  <c:v>59</c:v>
                </c:pt>
                <c:pt idx="4">
                  <c:v>55</c:v>
                </c:pt>
                <c:pt idx="5">
                  <c:v>54</c:v>
                </c:pt>
                <c:pt idx="6">
                  <c:v>53</c:v>
                </c:pt>
                <c:pt idx="7">
                  <c:v>53</c:v>
                </c:pt>
                <c:pt idx="8">
                  <c:v>78</c:v>
                </c:pt>
                <c:pt idx="9">
                  <c:v>93</c:v>
                </c:pt>
                <c:pt idx="10">
                  <c:v>88</c:v>
                </c:pt>
                <c:pt idx="11">
                  <c:v>58</c:v>
                </c:pt>
                <c:pt idx="12">
                  <c:v>56</c:v>
                </c:pt>
                <c:pt idx="13">
                  <c:v>54</c:v>
                </c:pt>
                <c:pt idx="14">
                  <c:v>53</c:v>
                </c:pt>
                <c:pt idx="15">
                  <c:v>53</c:v>
                </c:pt>
                <c:pt idx="16">
                  <c:v>92</c:v>
                </c:pt>
                <c:pt idx="17">
                  <c:v>97</c:v>
                </c:pt>
                <c:pt idx="18">
                  <c:v>90</c:v>
                </c:pt>
                <c:pt idx="19">
                  <c:v>66</c:v>
                </c:pt>
                <c:pt idx="20">
                  <c:v>55</c:v>
                </c:pt>
                <c:pt idx="21">
                  <c:v>54</c:v>
                </c:pt>
                <c:pt idx="22">
                  <c:v>55</c:v>
                </c:pt>
                <c:pt idx="23">
                  <c:v>53</c:v>
                </c:pt>
                <c:pt idx="24">
                  <c:v>87</c:v>
                </c:pt>
                <c:pt idx="25">
                  <c:v>95</c:v>
                </c:pt>
                <c:pt idx="26">
                  <c:v>90</c:v>
                </c:pt>
                <c:pt idx="27">
                  <c:v>80</c:v>
                </c:pt>
                <c:pt idx="28">
                  <c:v>57</c:v>
                </c:pt>
                <c:pt idx="29">
                  <c:v>53</c:v>
                </c:pt>
                <c:pt idx="30">
                  <c:v>52</c:v>
                </c:pt>
                <c:pt idx="31">
                  <c:v>51</c:v>
                </c:pt>
                <c:pt idx="32">
                  <c:v>76</c:v>
                </c:pt>
                <c:pt idx="33">
                  <c:v>98</c:v>
                </c:pt>
                <c:pt idx="34">
                  <c:v>95</c:v>
                </c:pt>
                <c:pt idx="35">
                  <c:v>82</c:v>
                </c:pt>
                <c:pt idx="36">
                  <c:v>75</c:v>
                </c:pt>
                <c:pt idx="37">
                  <c:v>69</c:v>
                </c:pt>
                <c:pt idx="38">
                  <c:v>60</c:v>
                </c:pt>
                <c:pt idx="39">
                  <c:v>53</c:v>
                </c:pt>
                <c:pt idx="40">
                  <c:v>85</c:v>
                </c:pt>
                <c:pt idx="41">
                  <c:v>87</c:v>
                </c:pt>
                <c:pt idx="42">
                  <c:v>90</c:v>
                </c:pt>
                <c:pt idx="43">
                  <c:v>89</c:v>
                </c:pt>
                <c:pt idx="44">
                  <c:v>70</c:v>
                </c:pt>
                <c:pt idx="45">
                  <c:v>72</c:v>
                </c:pt>
                <c:pt idx="46">
                  <c:v>71</c:v>
                </c:pt>
                <c:pt idx="47">
                  <c:v>60</c:v>
                </c:pt>
                <c:pt idx="48">
                  <c:v>87</c:v>
                </c:pt>
                <c:pt idx="49">
                  <c:v>83</c:v>
                </c:pt>
                <c:pt idx="50">
                  <c:v>78</c:v>
                </c:pt>
                <c:pt idx="51">
                  <c:v>97</c:v>
                </c:pt>
                <c:pt idx="52">
                  <c:v>72</c:v>
                </c:pt>
                <c:pt idx="53">
                  <c:v>74</c:v>
                </c:pt>
                <c:pt idx="54">
                  <c:v>73</c:v>
                </c:pt>
                <c:pt idx="55">
                  <c:v>63</c:v>
                </c:pt>
                <c:pt idx="56">
                  <c:v>82</c:v>
                </c:pt>
                <c:pt idx="57">
                  <c:v>81</c:v>
                </c:pt>
                <c:pt idx="58">
                  <c:v>76</c:v>
                </c:pt>
                <c:pt idx="59">
                  <c:v>85</c:v>
                </c:pt>
                <c:pt idx="60">
                  <c:v>75</c:v>
                </c:pt>
                <c:pt idx="61">
                  <c:v>77</c:v>
                </c:pt>
                <c:pt idx="62">
                  <c:v>70</c:v>
                </c:pt>
                <c:pt idx="63">
                  <c:v>58</c:v>
                </c:pt>
                <c:pt idx="6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1-4B6F-B885-F2C1816C4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136952312"/>
        <c:axId val="-1982991976"/>
      </c:barChart>
      <c:catAx>
        <c:axId val="-2136952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PE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2991976"/>
        <c:crosses val="autoZero"/>
        <c:auto val="1"/>
        <c:lblAlgn val="ctr"/>
        <c:lblOffset val="100"/>
        <c:noMultiLvlLbl val="0"/>
      </c:catAx>
      <c:valAx>
        <c:axId val="-19829919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Usage Percent (%)</a:t>
                </a:r>
                <a:endParaRPr lang="ko-KR" altLang="en-US" sz="1400" b="1" dirty="0"/>
              </a:p>
            </c:rich>
          </c:tx>
          <c:layout>
            <c:manualLayout>
              <c:xMode val="edge"/>
              <c:yMode val="edge"/>
              <c:x val="1.25342718575001E-2"/>
              <c:y val="0.385461645356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952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/>
              <a:t>Usage Profile for Processors</a:t>
            </a:r>
            <a:r>
              <a:rPr lang="en-US" altLang="ko-KR" sz="1800" b="1" baseline="0" dirty="0"/>
              <a:t> 0-63</a:t>
            </a:r>
          </a:p>
          <a:p>
            <a:pPr>
              <a:defRPr b="1"/>
            </a:pPr>
            <a:r>
              <a:rPr lang="en-US" altLang="ko-KR" sz="1800" b="1" baseline="0" dirty="0"/>
              <a:t>Time per Step: 27s</a:t>
            </a:r>
            <a:endParaRPr lang="en-US" altLang="ko-K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'8'!$B$1</c:f>
              <c:strCache>
                <c:ptCount val="1"/>
                <c:pt idx="0">
                  <c:v>Usage Percent (%)</c:v>
                </c:pt>
              </c:strCache>
            </c:strRef>
          </c:tx>
          <c:spPr>
            <a:solidFill>
              <a:schemeClr val="accent1"/>
            </a:solidFill>
            <a:ln w="38100" cap="sq">
              <a:noFill/>
              <a:round/>
            </a:ln>
            <a:effectLst/>
          </c:spPr>
          <c:invertIfNegative val="0"/>
          <c:dPt>
            <c:idx val="64"/>
            <c:invertIfNegative val="0"/>
            <c:bubble3D val="0"/>
            <c:spPr>
              <a:solidFill>
                <a:schemeClr val="accent2"/>
              </a:solidFill>
              <a:ln w="38100" cap="sq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D3-4198-A66F-D635817939E7}"/>
              </c:ext>
            </c:extLst>
          </c:dPt>
          <c:cat>
            <c:strRef>
              <c:f>'8'!$A$2:$A$66</c:f>
              <c:strCach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Avg</c:v>
                </c:pt>
              </c:strCache>
            </c:strRef>
          </c:cat>
          <c:val>
            <c:numRef>
              <c:f>'8'!$B$2:$B$66</c:f>
              <c:numCache>
                <c:formatCode>General</c:formatCode>
                <c:ptCount val="65"/>
                <c:pt idx="0">
                  <c:v>92</c:v>
                </c:pt>
                <c:pt idx="1">
                  <c:v>88</c:v>
                </c:pt>
                <c:pt idx="2">
                  <c:v>85</c:v>
                </c:pt>
                <c:pt idx="3">
                  <c:v>87</c:v>
                </c:pt>
                <c:pt idx="4">
                  <c:v>90</c:v>
                </c:pt>
                <c:pt idx="5">
                  <c:v>87</c:v>
                </c:pt>
                <c:pt idx="6">
                  <c:v>87</c:v>
                </c:pt>
                <c:pt idx="7">
                  <c:v>93</c:v>
                </c:pt>
                <c:pt idx="8">
                  <c:v>90</c:v>
                </c:pt>
                <c:pt idx="9">
                  <c:v>86</c:v>
                </c:pt>
                <c:pt idx="10">
                  <c:v>89</c:v>
                </c:pt>
                <c:pt idx="11">
                  <c:v>87</c:v>
                </c:pt>
                <c:pt idx="12">
                  <c:v>86</c:v>
                </c:pt>
                <c:pt idx="13">
                  <c:v>86</c:v>
                </c:pt>
                <c:pt idx="14">
                  <c:v>89</c:v>
                </c:pt>
                <c:pt idx="15">
                  <c:v>89</c:v>
                </c:pt>
                <c:pt idx="16">
                  <c:v>86</c:v>
                </c:pt>
                <c:pt idx="17">
                  <c:v>89</c:v>
                </c:pt>
                <c:pt idx="18">
                  <c:v>85</c:v>
                </c:pt>
                <c:pt idx="19">
                  <c:v>91</c:v>
                </c:pt>
                <c:pt idx="20">
                  <c:v>85</c:v>
                </c:pt>
                <c:pt idx="21">
                  <c:v>91</c:v>
                </c:pt>
                <c:pt idx="22">
                  <c:v>84</c:v>
                </c:pt>
                <c:pt idx="23">
                  <c:v>89</c:v>
                </c:pt>
                <c:pt idx="24">
                  <c:v>84</c:v>
                </c:pt>
                <c:pt idx="25">
                  <c:v>89</c:v>
                </c:pt>
                <c:pt idx="26">
                  <c:v>83</c:v>
                </c:pt>
                <c:pt idx="27">
                  <c:v>88</c:v>
                </c:pt>
                <c:pt idx="28">
                  <c:v>90</c:v>
                </c:pt>
                <c:pt idx="29">
                  <c:v>98</c:v>
                </c:pt>
                <c:pt idx="30">
                  <c:v>86</c:v>
                </c:pt>
                <c:pt idx="31">
                  <c:v>90</c:v>
                </c:pt>
                <c:pt idx="32">
                  <c:v>85</c:v>
                </c:pt>
                <c:pt idx="33">
                  <c:v>88</c:v>
                </c:pt>
                <c:pt idx="34">
                  <c:v>91</c:v>
                </c:pt>
                <c:pt idx="35">
                  <c:v>85</c:v>
                </c:pt>
                <c:pt idx="36">
                  <c:v>86</c:v>
                </c:pt>
                <c:pt idx="37">
                  <c:v>88</c:v>
                </c:pt>
                <c:pt idx="38">
                  <c:v>90</c:v>
                </c:pt>
                <c:pt idx="39">
                  <c:v>86</c:v>
                </c:pt>
                <c:pt idx="40">
                  <c:v>87</c:v>
                </c:pt>
                <c:pt idx="41">
                  <c:v>93</c:v>
                </c:pt>
                <c:pt idx="42">
                  <c:v>97</c:v>
                </c:pt>
                <c:pt idx="43">
                  <c:v>90</c:v>
                </c:pt>
                <c:pt idx="44">
                  <c:v>89</c:v>
                </c:pt>
                <c:pt idx="45">
                  <c:v>86</c:v>
                </c:pt>
                <c:pt idx="46">
                  <c:v>86</c:v>
                </c:pt>
                <c:pt idx="47">
                  <c:v>90</c:v>
                </c:pt>
                <c:pt idx="48">
                  <c:v>85</c:v>
                </c:pt>
                <c:pt idx="49">
                  <c:v>90</c:v>
                </c:pt>
                <c:pt idx="50">
                  <c:v>89</c:v>
                </c:pt>
                <c:pt idx="51">
                  <c:v>88</c:v>
                </c:pt>
                <c:pt idx="52">
                  <c:v>86</c:v>
                </c:pt>
                <c:pt idx="53">
                  <c:v>88</c:v>
                </c:pt>
                <c:pt idx="54">
                  <c:v>88</c:v>
                </c:pt>
                <c:pt idx="55">
                  <c:v>86</c:v>
                </c:pt>
                <c:pt idx="56">
                  <c:v>89</c:v>
                </c:pt>
                <c:pt idx="57">
                  <c:v>86</c:v>
                </c:pt>
                <c:pt idx="58">
                  <c:v>88</c:v>
                </c:pt>
                <c:pt idx="59">
                  <c:v>89</c:v>
                </c:pt>
                <c:pt idx="60">
                  <c:v>86</c:v>
                </c:pt>
                <c:pt idx="61">
                  <c:v>85</c:v>
                </c:pt>
                <c:pt idx="62">
                  <c:v>83</c:v>
                </c:pt>
                <c:pt idx="63">
                  <c:v>85</c:v>
                </c:pt>
                <c:pt idx="6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D3-4198-A66F-D63581793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136619208"/>
        <c:axId val="2072256568"/>
      </c:barChart>
      <c:catAx>
        <c:axId val="-213661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PE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256568"/>
        <c:crosses val="autoZero"/>
        <c:auto val="1"/>
        <c:lblAlgn val="ctr"/>
        <c:lblOffset val="100"/>
        <c:noMultiLvlLbl val="0"/>
      </c:catAx>
      <c:valAx>
        <c:axId val="2072256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Usage Percent (%)</a:t>
                </a:r>
                <a:endParaRPr lang="ko-KR" altLang="en-US" sz="1400" b="1" dirty="0"/>
              </a:p>
            </c:rich>
          </c:tx>
          <c:layout>
            <c:manualLayout>
              <c:xMode val="edge"/>
              <c:yMode val="edge"/>
              <c:x val="1.25342718575001E-2"/>
              <c:y val="0.385461645356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61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1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Certain member functions of certain </a:t>
            </a:r>
            <a:r>
              <a:rPr lang="en-US" dirty="0"/>
              <a:t>classes are globally visible</a:t>
            </a:r>
          </a:p>
          <a:p>
            <a:r>
              <a:rPr lang="en-US" sz="1200" dirty="0"/>
              <a:t>Invocation of a member function may lead to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87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9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9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8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779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A32BC-DF91-4241-B023-45A0A611512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2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9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6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08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54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03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5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31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3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99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2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90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figure with</a:t>
            </a:r>
            <a:r>
              <a:rPr lang="en-US" baseline="0" dirty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817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8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6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9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79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55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68D0F-5633-42A7-B3BC-36CE79F89F6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3DDD33-B2E2-4149-80B0-1BD161528359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33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 traditional MPI paradigm. The number of partitions of both modules is typically equal to the number of processor P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And although the i’th elements of fluid module and solid module are not connected geometrically in the simulation, they are glued together on the I’th processor.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Under Charm++/AMPI framework, the two modules each get their own set of parallel objects. And the size of the arrays are not restricted or related.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The benefit of this is performance optimizations and better modularity.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Problem: due to the asynchronous method invocation, the flow of control is buried deep into the object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3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25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09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13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6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0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9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9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4286673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387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971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272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0078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14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229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024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958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1331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771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5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64" y="1255594"/>
            <a:ext cx="11027390" cy="2246659"/>
          </a:xfrm>
        </p:spPr>
        <p:txBody>
          <a:bodyPr>
            <a:noAutofit/>
          </a:bodyPr>
          <a:lstStyle/>
          <a:p>
            <a:r>
              <a:rPr lang="en-US" dirty="0"/>
              <a:t>Migratable Objects and Task-Based Parallel Programming with Charm++​</a:t>
            </a:r>
            <a:endParaRPr lang="en-US" sz="4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02950" y="6356350"/>
            <a:ext cx="1289050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4DC85-44CA-4B7F-A993-23FD6A54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253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AE71-8D87-413C-A418-0406432023CD}"/>
              </a:ext>
            </a:extLst>
          </p:cNvPr>
          <p:cNvSpPr/>
          <p:nvPr/>
        </p:nvSpPr>
        <p:spPr>
          <a:xfrm>
            <a:off x="3777641" y="6044225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8391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Message-Driven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6910629" y="1715546"/>
            <a:ext cx="3302576" cy="4316613"/>
            <a:chOff x="4678503" y="1679150"/>
            <a:chExt cx="3302576" cy="4316613"/>
          </a:xfrm>
        </p:grpSpPr>
        <p:sp>
          <p:nvSpPr>
            <p:cNvPr id="61" name="Rectangle 60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38655" y="3873852"/>
              <a:ext cx="2260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38655" y="4539389"/>
              <a:ext cx="2260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206429" y="5528731"/>
              <a:ext cx="2136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981200" y="1715545"/>
            <a:ext cx="3308042" cy="4316614"/>
            <a:chOff x="1173619" y="1709441"/>
            <a:chExt cx="3308042" cy="4316614"/>
          </a:xfrm>
        </p:grpSpPr>
        <p:sp>
          <p:nvSpPr>
            <p:cNvPr id="62" name="Rectangle 61"/>
            <p:cNvSpPr/>
            <p:nvPr/>
          </p:nvSpPr>
          <p:spPr>
            <a:xfrm>
              <a:off x="1173619" y="1709441"/>
              <a:ext cx="3308042" cy="4316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589176" y="2117204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303343" y="1890014"/>
              <a:ext cx="300731" cy="3210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529644" y="2344394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862567" y="2665490"/>
              <a:ext cx="300731" cy="321096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643854" y="3234980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680008" y="3074431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604074" y="2504941"/>
              <a:ext cx="300731" cy="321096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604074" y="3319798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43854" y="4018805"/>
              <a:ext cx="2260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0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1766880" y="4684341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43854" y="4684341"/>
              <a:ext cx="2260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669483" y="5492600"/>
              <a:ext cx="2091481" cy="181084"/>
              <a:chOff x="2163208" y="2961822"/>
              <a:chExt cx="1781582" cy="17339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611628" y="5673683"/>
              <a:ext cx="2136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4977327" y="2858167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798342" y="2598920"/>
            <a:ext cx="2498055" cy="68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486400" y="2319378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A[23].foo(…)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7635621" y="3447518"/>
            <a:ext cx="284259" cy="11282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45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A4A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66 -0.01945 0.03932 -0.03889 0.06042 -0.00602 C 0.08151 0.02685 0.09622 0.15949 0.12643 0.19699 C 0.15664 0.23449 0.21133 0.19259 0.2418 0.21898 C 0.27214 0.24513 0.30899 0.35439 0.30899 0.35439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99 0.35463 L 0.36966 0.35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66 0.35208 C 0.38724 0.33056 0.40482 0.30926 0.40664 0.28426 C 0.40847 0.25949 0.39623 0.2169 0.38086 0.20278 C 0.36563 0.18843 0.32813 0.21273 0.31485 0.19884 C 0.30157 0.18472 0.30756 0.14143 0.30144 0.11921 C 0.29532 0.09699 0.29245 0.07847 0.27787 0.06551 C 0.26341 0.05255 0.2142 0.04167 0.2142 0.0419 L 0.2142 0.04167 L 0.2142 0.0419 " pathEditMode="relative" rAng="0" ptsTypes="AAAAAAAAA">
                                      <p:cBhvr>
                                        <p:cTn id="2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19" grpId="2" animBg="1"/>
      <p:bldP spid="119" grpId="3" animBg="1"/>
      <p:bldP spid="1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57899" y="354964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4333" y="354964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899" y="338666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4333" y="359833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2959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1092" y="3987947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84625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7508" y="4498063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2942" y="4100130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5292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2</a:t>
            </a:r>
          </a:p>
        </p:txBody>
      </p:sp>
      <p:sp>
        <p:nvSpPr>
          <p:cNvPr id="19" name="Oval 18"/>
          <p:cNvSpPr/>
          <p:nvPr/>
        </p:nvSpPr>
        <p:spPr>
          <a:xfrm>
            <a:off x="3910541" y="5622994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5292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835135" y="6187768"/>
            <a:ext cx="1619275" cy="126533"/>
            <a:chOff x="2163208" y="2961822"/>
            <a:chExt cx="1781582" cy="173398"/>
          </a:xfrm>
        </p:grpSpPr>
        <p:sp>
          <p:nvSpPr>
            <p:cNvPr id="23" name="Rectangle 22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90342" y="6314301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449250" y="543473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177383" y="702223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491583" y="1324523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293799" y="1212339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15291" y="384722"/>
            <a:ext cx="4426774" cy="4509158"/>
            <a:chOff x="2291291" y="384722"/>
            <a:chExt cx="4426774" cy="4509158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8009233" y="1383790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91583" y="187222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1</a:t>
            </a:r>
          </a:p>
        </p:txBody>
      </p:sp>
      <p:sp>
        <p:nvSpPr>
          <p:cNvPr id="142" name="Oval 141"/>
          <p:cNvSpPr/>
          <p:nvPr/>
        </p:nvSpPr>
        <p:spPr>
          <a:xfrm>
            <a:off x="6586832" y="2337270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91583" y="233726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11426" y="2902044"/>
            <a:ext cx="1619275" cy="126533"/>
            <a:chOff x="2163208" y="2961822"/>
            <a:chExt cx="1781582" cy="173398"/>
          </a:xfrm>
        </p:grpSpPr>
        <p:sp>
          <p:nvSpPr>
            <p:cNvPr id="146" name="Rectangle 14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466633" y="3028577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3666068" y="644759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993218" y="486009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394201" y="803509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77734" y="1027876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708401" y="1425809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510617" y="1313625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226051" y="915692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5226051" y="1485076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708401" y="19735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0</a:t>
            </a:r>
          </a:p>
        </p:txBody>
      </p:sp>
      <p:sp>
        <p:nvSpPr>
          <p:cNvPr id="172" name="Oval 171"/>
          <p:cNvSpPr/>
          <p:nvPr/>
        </p:nvSpPr>
        <p:spPr>
          <a:xfrm>
            <a:off x="3803650" y="2438556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708401" y="243855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728244" y="3003330"/>
            <a:ext cx="1619275" cy="126533"/>
            <a:chOff x="2163208" y="2961822"/>
            <a:chExt cx="1781582" cy="173398"/>
          </a:xfrm>
        </p:grpSpPr>
        <p:sp>
          <p:nvSpPr>
            <p:cNvPr id="176" name="Rectangle 17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3683451" y="3129863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6449250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776400" y="3670447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177383" y="3987947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660916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491583" y="4610247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7293799" y="4498063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009233" y="4100130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8009233" y="4669514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491583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3</a:t>
            </a:r>
          </a:p>
        </p:txBody>
      </p:sp>
      <p:sp>
        <p:nvSpPr>
          <p:cNvPr id="202" name="Oval 201"/>
          <p:cNvSpPr/>
          <p:nvPr/>
        </p:nvSpPr>
        <p:spPr>
          <a:xfrm>
            <a:off x="6586832" y="5622994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491583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6511426" y="6187768"/>
            <a:ext cx="1619275" cy="126533"/>
            <a:chOff x="2163208" y="2961822"/>
            <a:chExt cx="1781582" cy="173398"/>
          </a:xfrm>
        </p:grpSpPr>
        <p:sp>
          <p:nvSpPr>
            <p:cNvPr id="206" name="Rectangle 20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6466633" y="6314301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548151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4816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57899" y="354964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4333" y="354964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899" y="32781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4333" y="359833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2959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1092" y="3987947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84625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7508" y="4498063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2942" y="4100130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5292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2</a:t>
            </a:r>
          </a:p>
        </p:txBody>
      </p:sp>
      <p:sp>
        <p:nvSpPr>
          <p:cNvPr id="19" name="Oval 18"/>
          <p:cNvSpPr/>
          <p:nvPr/>
        </p:nvSpPr>
        <p:spPr>
          <a:xfrm>
            <a:off x="3910541" y="5622994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5292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835135" y="6187768"/>
            <a:ext cx="1619275" cy="126533"/>
            <a:chOff x="2163208" y="2961822"/>
            <a:chExt cx="1781582" cy="173398"/>
          </a:xfrm>
        </p:grpSpPr>
        <p:sp>
          <p:nvSpPr>
            <p:cNvPr id="23" name="Rectangle 22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90342" y="6314301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449250" y="543473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177383" y="702223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491583" y="1324523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293799" y="1212339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815291" y="384722"/>
            <a:ext cx="4426774" cy="4509158"/>
            <a:chOff x="2291291" y="384722"/>
            <a:chExt cx="4426774" cy="4509158"/>
          </a:xfrm>
        </p:grpSpPr>
        <p:sp>
          <p:nvSpPr>
            <p:cNvPr id="131" name="Rounded Rectangle 130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77733" y="450620"/>
            <a:ext cx="4305672" cy="4396975"/>
            <a:chOff x="2291291" y="384723"/>
            <a:chExt cx="4305672" cy="4396975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8009233" y="1383790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91583" y="187222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1</a:t>
            </a:r>
          </a:p>
        </p:txBody>
      </p:sp>
      <p:sp>
        <p:nvSpPr>
          <p:cNvPr id="142" name="Oval 141"/>
          <p:cNvSpPr/>
          <p:nvPr/>
        </p:nvSpPr>
        <p:spPr>
          <a:xfrm>
            <a:off x="6586832" y="2337270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91583" y="233726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11426" y="2902044"/>
            <a:ext cx="1619275" cy="126533"/>
            <a:chOff x="2163208" y="2961822"/>
            <a:chExt cx="1781582" cy="173398"/>
          </a:xfrm>
        </p:grpSpPr>
        <p:sp>
          <p:nvSpPr>
            <p:cNvPr id="146" name="Rectangle 14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466633" y="3028577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3666067" y="644759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993218" y="486009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394201" y="803509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77734" y="1027876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708400" y="1425809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510616" y="1313625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226050" y="915692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5226051" y="1485076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708401" y="19735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0</a:t>
            </a:r>
          </a:p>
        </p:txBody>
      </p:sp>
      <p:sp>
        <p:nvSpPr>
          <p:cNvPr id="172" name="Oval 171"/>
          <p:cNvSpPr/>
          <p:nvPr/>
        </p:nvSpPr>
        <p:spPr>
          <a:xfrm>
            <a:off x="3803650" y="2438556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708401" y="243855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728244" y="3003330"/>
            <a:ext cx="1619275" cy="126533"/>
            <a:chOff x="2163208" y="2961822"/>
            <a:chExt cx="1781582" cy="173398"/>
          </a:xfrm>
        </p:grpSpPr>
        <p:sp>
          <p:nvSpPr>
            <p:cNvPr id="176" name="Rectangle 17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3683451" y="3129863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6449250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776400" y="3670447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177382" y="3987947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660916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491583" y="4610247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7293798" y="4498063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009232" y="4100130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8009233" y="4669514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491583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3</a:t>
            </a:r>
          </a:p>
        </p:txBody>
      </p:sp>
      <p:sp>
        <p:nvSpPr>
          <p:cNvPr id="202" name="Oval 201"/>
          <p:cNvSpPr/>
          <p:nvPr/>
        </p:nvSpPr>
        <p:spPr>
          <a:xfrm>
            <a:off x="6586832" y="5622994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491583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6511426" y="6187768"/>
            <a:ext cx="1619275" cy="126533"/>
            <a:chOff x="2163208" y="2961822"/>
            <a:chExt cx="1781582" cy="173398"/>
          </a:xfrm>
        </p:grpSpPr>
        <p:sp>
          <p:nvSpPr>
            <p:cNvPr id="206" name="Rectangle 20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6466633" y="6314301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560648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774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7" grpId="0" animBg="1"/>
      <p:bldP spid="168" grpId="0" animBg="1"/>
      <p:bldP spid="169" grpId="0" animBg="1"/>
      <p:bldP spid="195" grpId="0" animBg="1"/>
      <p:bldP spid="198" grpId="0" animBg="1"/>
      <p:bldP spid="1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7899" y="354964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4333" y="354964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899" y="364098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4333" y="359833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72959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1092" y="3987947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4625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7508" y="4498063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2942" y="4100130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5292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2</a:t>
            </a:r>
          </a:p>
        </p:txBody>
      </p:sp>
      <p:sp>
        <p:nvSpPr>
          <p:cNvPr id="12" name="Oval 11"/>
          <p:cNvSpPr/>
          <p:nvPr/>
        </p:nvSpPr>
        <p:spPr>
          <a:xfrm>
            <a:off x="3910541" y="5622994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5292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35139" y="6187768"/>
            <a:ext cx="1619270" cy="126533"/>
            <a:chOff x="2163208" y="2961822"/>
            <a:chExt cx="1781573" cy="173398"/>
          </a:xfrm>
        </p:grpSpPr>
        <p:sp>
          <p:nvSpPr>
            <p:cNvPr id="15" name="Rectangle 14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90342" y="6314301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449250" y="543473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77383" y="702223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91583" y="1324523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93799" y="1212339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162551" y="3736343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77734" y="4676143"/>
            <a:ext cx="111731" cy="112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838842" y="450619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23358" y="992486"/>
            <a:ext cx="111731" cy="112184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071675" y="880302"/>
            <a:ext cx="111731" cy="112184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009233" y="1383790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91583" y="187222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1</a:t>
            </a:r>
          </a:p>
        </p:txBody>
      </p:sp>
      <p:sp>
        <p:nvSpPr>
          <p:cNvPr id="52" name="Oval 51"/>
          <p:cNvSpPr/>
          <p:nvPr/>
        </p:nvSpPr>
        <p:spPr>
          <a:xfrm>
            <a:off x="6586832" y="2337270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91583" y="233726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511430" y="2902044"/>
            <a:ext cx="1619270" cy="126533"/>
            <a:chOff x="2163208" y="2961822"/>
            <a:chExt cx="1781573" cy="173398"/>
          </a:xfrm>
        </p:grpSpPr>
        <p:sp>
          <p:nvSpPr>
            <p:cNvPr id="55" name="Rectangle 54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466633" y="3028577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993218" y="486009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394201" y="803509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877734" y="1027876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510616" y="1313625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226050" y="915692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26051" y="1485076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08401" y="19735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0</a:t>
            </a:r>
          </a:p>
        </p:txBody>
      </p:sp>
      <p:sp>
        <p:nvSpPr>
          <p:cNvPr id="81" name="Oval 80"/>
          <p:cNvSpPr/>
          <p:nvPr/>
        </p:nvSpPr>
        <p:spPr>
          <a:xfrm>
            <a:off x="3803650" y="2438556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08401" y="243855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28248" y="3003330"/>
            <a:ext cx="1619270" cy="126533"/>
            <a:chOff x="2163208" y="2961822"/>
            <a:chExt cx="1781573" cy="173398"/>
          </a:xfrm>
        </p:grpSpPr>
        <p:sp>
          <p:nvSpPr>
            <p:cNvPr id="84" name="Rectangle 83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683451" y="3129863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6449250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776400" y="3670447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177382" y="3987947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660916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91583" y="4610247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293798" y="4498063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009233" y="4669514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91583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3</a:t>
            </a:r>
          </a:p>
        </p:txBody>
      </p:sp>
      <p:sp>
        <p:nvSpPr>
          <p:cNvPr id="110" name="Oval 109"/>
          <p:cNvSpPr/>
          <p:nvPr/>
        </p:nvSpPr>
        <p:spPr>
          <a:xfrm>
            <a:off x="6586832" y="5622994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1583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6511430" y="6187768"/>
            <a:ext cx="1619270" cy="126533"/>
            <a:chOff x="2163208" y="2961822"/>
            <a:chExt cx="1781573" cy="173398"/>
          </a:xfrm>
        </p:grpSpPr>
        <p:sp>
          <p:nvSpPr>
            <p:cNvPr id="113" name="Rectangle 112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466633" y="6314301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666067" y="644759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708400" y="1425809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8009232" y="4100130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395384" y="4735410"/>
            <a:ext cx="111731" cy="11218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4023407" y="6519875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187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C 0.00222 0.00231 0.00391 0.0044 0.00599 0.00625 C 0.0069 0.00694 0.00808 0.00717 0.00925 0.00833 C 0.0125 0.01111 0.01485 0.0162 0.01797 0.01991 C 0.0198 0.02523 0.02188 0.02893 0.02461 0.03356 C 0.02526 0.03611 0.02565 0.03912 0.0267 0.04143 C 0.02748 0.04352 0.02904 0.04467 0.03008 0.04722 C 0.03672 0.06481 0.02344 0.03958 0.03425 0.05879 C 0.03711 0.07477 0.04063 0.0794 0.04961 0.08217 C 0.05521 0.09236 0.06602 0.09629 0.0737 0.10185 C 0.07565 0.10324 0.07826 0.10324 0.08021 0.10555 C 0.08842 0.11504 0.09662 0.12523 0.10547 0.13287 C 0.10808 0.13819 0.11068 0.13935 0.11407 0.14259 C 0.12045 0.14884 0.12631 0.15717 0.13269 0.16412 C 0.13842 0.17662 0.14493 0.18565 0.15248 0.19514 C 0.15743 0.20162 0.16172 0.20949 0.16758 0.21481 C 0.17097 0.23379 0.1698 0.22477 0.1698 0.26551 C 0.1698 0.29213 0.16954 0.31875 0.16862 0.3456 C 0.16862 0.34606 0.16602 0.35972 0.1655 0.36296 C 0.1625 0.3787 0.15925 0.40625 0.15131 0.41574 C 0.14961 0.42477 0.14545 0.43426 0.14141 0.44097 C 0.14011 0.44792 0.14128 0.4456 0.13815 0.44907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22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3.7037E-6 C -0.01328 -0.01736 -0.00846 -0.01134 -0.01705 -0.02014 C -0.02187 -0.03356 -0.02656 -0.04976 -0.03229 -0.06203 C -0.03385 -0.07106 -0.03711 -0.0787 -0.0388 -0.0875 C -0.04036 -0.09652 -0.04062 -0.10578 -0.04114 -0.11481 C -0.04088 -0.13009 -0.04153 -0.14537 -0.03997 -0.16041 C -0.03893 -0.1706 -0.0345 -0.17916 -0.03099 -0.1875 C -0.02526 -0.20347 -0.02148 -0.21851 -0.01458 -0.2331 C -0.01119 -0.25208 -0.00807 -0.24953 -0.00052 -0.26435 C 0.00378 -0.27314 0.00795 -0.28287 0.01224 -0.29143 C 0.0181 -0.30347 0.02266 -0.3118 0.02631 -0.32592 C 0.02526 -0.35648 0.02474 -0.3868 0.02357 -0.41713 C 0.02305 -0.42523 0.0211 -0.43356 0.01732 -0.43912 C 0.0155 -0.44814 0.01589 -0.44375 0.01589 -0.45162 " pathEditMode="relative" rAng="0" ptsTypes="AAAAAAAAAAAAAA">
                                      <p:cBhvr>
                                        <p:cTn id="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22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44 C 0.00156 0.0125 0.00508 0.01643 0.01003 0.01921 C 0.01341 0.02291 0.01667 0.02291 0.02018 0.02592 C 0.03086 0.03449 0.0418 0.03611 0.05378 0.03773 C 0.07708 0.03634 0.0819 0.03773 0.0987 0.03102 C 0.10651 0.02407 0.11628 0.02199 0.12409 0.01435 C 0.13177 0.00648 0.13893 -0.00255 0.14648 -0.01065 C 0.14935 -0.0176 0.16081 -0.03218 0.16575 -0.0375 C 0.17187 -0.05718 0.1888 -0.0757 0.20247 -0.0757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23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C 0.00312 -0.00393 0.0069 -0.00671 0.00976 -0.01134 C 0.01601 -0.02222 0.01276 -0.01944 0.01862 -0.02268 C 0.02578 -0.03217 0.03502 -0.03611 0.04388 -0.03981 C 0.06002 -0.03935 0.0763 -0.03912 0.09257 -0.03796 C 0.10833 -0.03704 0.12382 -0.02755 0.13997 -0.02662 C 0.16002 -0.02569 0.18033 -0.02546 0.20065 -0.02477 C 0.20755 -0.02315 0.21367 -0.02106 0.22044 -0.01713 C 0.22408 -0.01134 0.22747 -0.00555 0.23046 0.00185 C 0.23203 0.01042 0.2332 0.02014 0.23606 0.02824 " pathEditMode="relative" rAng="0" ptsTypes="AAAAAAAA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  <p:bldP spid="107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0" y="229278"/>
            <a:ext cx="8305800" cy="792162"/>
          </a:xfrm>
        </p:spPr>
        <p:txBody>
          <a:bodyPr/>
          <a:lstStyle/>
          <a:p>
            <a:r>
              <a:rPr lang="en-US" dirty="0"/>
              <a:t>Empowering the RTS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4495800"/>
            <a:ext cx="8305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adaptive RTS can:</a:t>
            </a:r>
          </a:p>
          <a:p>
            <a:pPr lvl="1"/>
            <a:r>
              <a:rPr lang="en-US" dirty="0"/>
              <a:t>Dynamically balance loads</a:t>
            </a:r>
          </a:p>
          <a:p>
            <a:pPr lvl="1"/>
            <a:r>
              <a:rPr lang="en-US" dirty="0"/>
              <a:t>Optimize communication:</a:t>
            </a:r>
          </a:p>
          <a:p>
            <a:pPr lvl="2"/>
            <a:r>
              <a:rPr lang="en-US" sz="2100" dirty="0"/>
              <a:t>Spread over time, async collectives</a:t>
            </a:r>
          </a:p>
          <a:p>
            <a:pPr lvl="1"/>
            <a:r>
              <a:rPr lang="en-US" dirty="0"/>
              <a:t>Automatic latency tolerance</a:t>
            </a:r>
          </a:p>
          <a:p>
            <a:pPr lvl="1"/>
            <a:r>
              <a:rPr lang="en-US" dirty="0"/>
              <a:t>Prefetch data with almost perfect predictability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34290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3352800"/>
            <a:ext cx="3200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Over-Decomposition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29600" y="3429000"/>
            <a:ext cx="2209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Migratability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1066800"/>
            <a:ext cx="4343400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Adaptive</a:t>
            </a:r>
          </a:p>
          <a:p>
            <a:pPr algn="ctr"/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Runtime System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24200" y="2362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75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Introspection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39000" y="2362200"/>
            <a:ext cx="1828800" cy="53340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1">
                  <a:shade val="58000"/>
                  <a:satMod val="165000"/>
                </a:schemeClr>
              </a:gs>
              <a:gs pos="75000">
                <a:schemeClr val="accent1">
                  <a:shade val="30000"/>
                  <a:satMod val="175000"/>
                </a:schemeClr>
              </a:gs>
              <a:gs pos="100000">
                <a:schemeClr val="accent1">
                  <a:shade val="15000"/>
                  <a:satMod val="1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Adaptivity</a:t>
            </a:r>
          </a:p>
        </p:txBody>
      </p:sp>
    </p:spTree>
    <p:extLst>
      <p:ext uri="{BB962C8B-B14F-4D97-AF65-F5344CB8AC3E}">
        <p14:creationId xmlns:p14="http://schemas.microsoft.com/office/powerpoint/2010/main" val="350136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and CSE Applications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18" descr="E:\kunzman\ParallelProgrammingCharm_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521" y="1498213"/>
            <a:ext cx="70834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362200" y="3124200"/>
            <a:ext cx="7620000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8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  <a:latin typeface="Calibri" pitchFamily="34" charset="0"/>
              </a:rPr>
              <a:t>Enabling CS technology of parallel objects and intelligent runtime systems has led to several CSE collaborative applications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77520" y="2488813"/>
            <a:ext cx="1600200" cy="5191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Synergy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801720" y="1193413"/>
            <a:ext cx="3200400" cy="1158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Well-known Biophysics Molecular Simulation App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Gordon Bell Award, 2002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821225" y="5015238"/>
            <a:ext cx="2057400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Computational Astronomy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391520" y="1803013"/>
            <a:ext cx="1919086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Nano-materials</a:t>
            </a:r>
          </a:p>
        </p:txBody>
      </p:sp>
    </p:spTree>
    <p:extLst>
      <p:ext uri="{BB962C8B-B14F-4D97-AF65-F5344CB8AC3E}">
        <p14:creationId xmlns:p14="http://schemas.microsoft.com/office/powerpoint/2010/main" val="16253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4 -0.02546 C 0.09935 -0.01597 0.14518 -0.00671 0.16823 0.01088 C 0.19114 0.02848 0.19583 0.04514 0.19206 0.07894 C 0.18841 0.11366 0.17825 0.18727 0.14544 0.21598 C 0.11289 0.24491 0.04206 0.26158 -0.00417 0.25209 C -0.05039 0.2426 -0.1168 0.19931 -0.13138 0.16019 C -0.14583 0.12153 -0.11302 0.04885 -0.09115 0.01806 C -0.06914 -0.01296 -0.00521 0.0044 0.00065 -0.02546 C 0.00677 -0.05509 -0.04544 -0.13773 -0.05469 -0.16018 " pathEditMode="relative" rAng="0" ptsTypes="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What Is Charm++?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way of parallel programming</a:t>
            </a:r>
          </a:p>
          <a:p>
            <a:r>
              <a:rPr lang="en-US" dirty="0"/>
              <a:t>It is based on: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Over-decomposition</a:t>
            </a:r>
          </a:p>
          <a:p>
            <a:pPr lvl="1"/>
            <a:r>
              <a:rPr lang="en-US" dirty="0"/>
              <a:t>Asynchrony </a:t>
            </a:r>
          </a:p>
          <a:p>
            <a:pPr lvl="2"/>
            <a:r>
              <a:rPr lang="en-US" dirty="0"/>
              <a:t>Asynchronous method invocations</a:t>
            </a:r>
          </a:p>
          <a:p>
            <a:pPr lvl="1"/>
            <a:r>
              <a:rPr lang="en-US" dirty="0"/>
              <a:t>Migratability</a:t>
            </a:r>
          </a:p>
          <a:p>
            <a:pPr lvl="1"/>
            <a:r>
              <a:rPr lang="en-US" dirty="0"/>
              <a:t>Adaptive runtime system</a:t>
            </a:r>
          </a:p>
          <a:p>
            <a:r>
              <a:rPr lang="en-US" dirty="0"/>
              <a:t>It has been co-developed synergistically with multiple CSE applications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4947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64" y="1255594"/>
            <a:ext cx="11027390" cy="2246659"/>
          </a:xfrm>
        </p:spPr>
        <p:txBody>
          <a:bodyPr>
            <a:noAutofit/>
          </a:bodyPr>
          <a:lstStyle/>
          <a:p>
            <a:r>
              <a:rPr lang="en-US" dirty="0"/>
              <a:t> Parallel Programming with Charm++​</a:t>
            </a:r>
            <a:endParaRPr lang="en-US" sz="4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02950" y="6356350"/>
            <a:ext cx="1289050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4DC85-44CA-4B7F-A993-23FD6A54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253"/>
            <a:ext cx="9144000" cy="1655762"/>
          </a:xfrm>
        </p:spPr>
        <p:txBody>
          <a:bodyPr/>
          <a:lstStyle/>
          <a:p>
            <a:r>
              <a:rPr lang="en-US" dirty="0"/>
              <a:t>Grainsize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AE71-8D87-413C-A418-0406432023CD}"/>
              </a:ext>
            </a:extLst>
          </p:cNvPr>
          <p:cNvSpPr/>
          <p:nvPr/>
        </p:nvSpPr>
        <p:spPr>
          <a:xfrm>
            <a:off x="3777641" y="6044225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764626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Grainsize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philosophy:</a:t>
            </a:r>
          </a:p>
          <a:p>
            <a:pPr lvl="1"/>
            <a:r>
              <a:rPr lang="en-US" dirty="0"/>
              <a:t>Let the programmer decompose their work and data into coarse-grained entities</a:t>
            </a:r>
          </a:p>
          <a:p>
            <a:r>
              <a:rPr lang="en-US" dirty="0"/>
              <a:t>It is important to understand what I mean by coarse-grained entities</a:t>
            </a:r>
          </a:p>
          <a:p>
            <a:pPr lvl="1"/>
            <a:r>
              <a:rPr lang="en-US" dirty="0"/>
              <a:t>You don’t write sequential programs that some system will auto-decompose</a:t>
            </a:r>
          </a:p>
          <a:p>
            <a:pPr lvl="1"/>
            <a:r>
              <a:rPr lang="en-US" dirty="0"/>
              <a:t>You don’t write programs when there is one object for each </a:t>
            </a:r>
            <a:r>
              <a:rPr lang="en-US" i="1" dirty="0"/>
              <a:t>float</a:t>
            </a:r>
          </a:p>
          <a:p>
            <a:pPr lvl="1"/>
            <a:r>
              <a:rPr lang="en-US" dirty="0"/>
              <a:t>You consciously choose a grainsize, </a:t>
            </a:r>
            <a:r>
              <a:rPr lang="en-US" b="1" dirty="0"/>
              <a:t>but</a:t>
            </a:r>
            <a:r>
              <a:rPr lang="en-US" dirty="0"/>
              <a:t> choose it independently of the number of processors</a:t>
            </a:r>
          </a:p>
          <a:p>
            <a:pPr lvl="2"/>
            <a:r>
              <a:rPr lang="en-US" dirty="0"/>
              <a:t>Or parameterize it, so you can tune later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07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 Propagation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653F-98D7-F747-86B5-AE15F41F3C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8915" name="Picture 3" descr="D:\presentations\16proc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72" y="2045068"/>
            <a:ext cx="2733497" cy="32697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D:\presentations\128chunk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15" y="2045067"/>
            <a:ext cx="2731751" cy="3269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332853" y="5457888"/>
            <a:ext cx="98616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Decomposition into 16 chunks (left) and 128 chunks, 8 for each PE (right). The middle area contains cohesive elements. Both decompositions obtained using Metis. Pictures: S. Breitenfeld, and P. Geubelle</a:t>
            </a:r>
            <a:endParaRPr lang="en-US" sz="2400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417" y="1214071"/>
            <a:ext cx="1118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Lucida Sans Unicode"/>
              </a:rPr>
              <a:t>This is 2D, circa 2002 ...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Lucida Sans Unicode"/>
              </a:rPr>
              <a:t>but shows over-decomposition for unstructured meshes</a:t>
            </a:r>
          </a:p>
        </p:txBody>
      </p:sp>
    </p:spTree>
    <p:extLst>
      <p:ext uri="{BB962C8B-B14F-4D97-AF65-F5344CB8AC3E}">
        <p14:creationId xmlns:p14="http://schemas.microsoft.com/office/powerpoint/2010/main" val="27208224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Applications are getting more sophisticated</a:t>
            </a:r>
          </a:p>
          <a:p>
            <a:pPr lvl="1"/>
            <a:r>
              <a:rPr lang="en-US" sz="2600" dirty="0"/>
              <a:t>Adaptive refinement</a:t>
            </a:r>
          </a:p>
          <a:p>
            <a:pPr lvl="1"/>
            <a:r>
              <a:rPr lang="en-US" sz="2600" dirty="0"/>
              <a:t>Multi-scale, multi-module, multi-physics</a:t>
            </a:r>
          </a:p>
          <a:p>
            <a:pPr lvl="1"/>
            <a:r>
              <a:rPr lang="en-US" sz="2600" dirty="0"/>
              <a:t>E.g., load imbalance emerges as a huge problem for some apps</a:t>
            </a:r>
          </a:p>
          <a:p>
            <a:r>
              <a:rPr lang="en-US" dirty="0"/>
              <a:t>Exacerbated by strong scaling needs from apps</a:t>
            </a:r>
          </a:p>
          <a:p>
            <a:pPr lvl="1"/>
            <a:r>
              <a:rPr lang="en-US" sz="2600" dirty="0"/>
              <a:t>Strong scaling: run an application with same input data on more processors, and get better speedups</a:t>
            </a:r>
          </a:p>
          <a:p>
            <a:pPr lvl="1"/>
            <a:r>
              <a:rPr lang="en-US" sz="2600" dirty="0"/>
              <a:t>Weak scaling: larger datasets on more processors in the same time</a:t>
            </a:r>
          </a:p>
          <a:p>
            <a:r>
              <a:rPr lang="en-US" dirty="0"/>
              <a:t>Hardware variability</a:t>
            </a:r>
          </a:p>
          <a:p>
            <a:pPr lvl="1"/>
            <a:r>
              <a:rPr lang="en-US" sz="2600" dirty="0"/>
              <a:t>Static/dynamic</a:t>
            </a:r>
          </a:p>
          <a:p>
            <a:pPr lvl="1"/>
            <a:r>
              <a:rPr lang="en-US" sz="2600" dirty="0"/>
              <a:t>Heterogeneity: processor types, process variation, etc.</a:t>
            </a:r>
          </a:p>
          <a:p>
            <a:pPr lvl="1"/>
            <a:r>
              <a:rPr lang="en-US" sz="2600" dirty="0"/>
              <a:t>Power/Temperature/Energy</a:t>
            </a:r>
          </a:p>
          <a:p>
            <a:pPr lvl="1"/>
            <a:r>
              <a:rPr lang="en-US" sz="2600" dirty="0"/>
              <a:t>Component failure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grai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3" y="1653520"/>
            <a:ext cx="9664194" cy="4702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400" y="388204"/>
            <a:ext cx="73152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Working definition of grainsize: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 amount of computation per remote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1828801"/>
            <a:ext cx="51816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Choose grainsize to be just large enough to amortize the overhead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05200" y="4457700"/>
            <a:ext cx="4114800" cy="2413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94612" y="4259631"/>
            <a:ext cx="457200" cy="546100"/>
          </a:xfrm>
          <a:prstGeom prst="ellipse">
            <a:avLst/>
          </a:prstGeom>
          <a:solidFill>
            <a:srgbClr val="CCFFCC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744706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Grainsize in a Common Setting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jacobi-grainsize-halfmemory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8"/>
          <a:stretch/>
        </p:blipFill>
        <p:spPr>
          <a:xfrm>
            <a:off x="2009823" y="899154"/>
            <a:ext cx="8172354" cy="540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7921" y="2538204"/>
            <a:ext cx="27432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 MB/chare,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256 objects per core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65521" y="3376403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5FDEBC-5E88-4A26-BA92-5F67BAD1F104}"/>
              </a:ext>
            </a:extLst>
          </p:cNvPr>
          <p:cNvSpPr txBox="1"/>
          <p:nvPr/>
        </p:nvSpPr>
        <p:spPr>
          <a:xfrm>
            <a:off x="4052887" y="6176098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points per chare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725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Grainsize: Weather Forecasting in BRAMS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anda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4000" y="2362200"/>
            <a:ext cx="9144000" cy="34290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007275" y="1371601"/>
            <a:ext cx="10306488" cy="838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240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BRAMS: Brazilian </a:t>
            </a:r>
            <a:r>
              <a:rPr lang="en-US" sz="2400" dirty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weather code (based on RAMS)</a:t>
            </a:r>
          </a:p>
          <a:p>
            <a:pPr fontAlgn="base">
              <a:spcAft>
                <a:spcPct val="0"/>
              </a:spcAft>
            </a:pPr>
            <a:r>
              <a:rPr lang="en-US" sz="2400" dirty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AMPI version (Eduardo Rodrigues, with Mendes, J. Panetta, ..)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5943601"/>
            <a:ext cx="7772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Instead of using 64 work units on 64 cores, used 1024 on 64</a:t>
            </a:r>
          </a:p>
        </p:txBody>
      </p:sp>
    </p:spTree>
    <p:extLst>
      <p:ext uri="{BB962C8B-B14F-4D97-AF65-F5344CB8AC3E}">
        <p14:creationId xmlns:p14="http://schemas.microsoft.com/office/powerpoint/2010/main" val="545263499"/>
      </p:ext>
    </p:extLst>
  </p:cSld>
  <p:clrMapOvr>
    <a:masterClrMapping/>
  </p:clrMapOvr>
  <p:transition advTm="752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0" objId="6"/>
        <p14:playEvt time="2516" objId="6"/>
        <p14:playEvt time="4933" objId="6"/>
        <p14:playEvt time="7353" objId="6"/>
        <p14:playEvt time="9765" objId="6"/>
        <p14:playEvt time="12182" objId="6"/>
        <p14:playEvt time="14599" objId="6"/>
        <p14:playEvt time="17015" objId="6"/>
        <p14:playEvt time="19431" objId="6"/>
        <p14:playEvt time="21832" objId="6"/>
        <p14:playEvt time="24232" objId="6"/>
        <p14:playEvt time="26649" objId="6"/>
        <p14:playEvt time="29064" objId="6"/>
        <p14:playEvt time="31464" objId="6"/>
        <p14:playEvt time="33864" objId="6"/>
        <p14:playEvt time="36281" objId="6"/>
        <p14:playEvt time="38701" objId="6"/>
        <p14:playEvt time="41115" objId="6"/>
        <p14:playEvt time="43531" objId="6"/>
        <p14:playEvt time="45950" objId="6"/>
        <p14:playEvt time="48366" objId="6"/>
        <p14:playEvt time="50783" objId="6"/>
        <p14:playEvt time="53200" objId="6"/>
        <p14:playEvt time="55617" objId="6"/>
        <p14:playEvt time="58033" objId="6"/>
        <p14:playEvt time="60442" objId="6"/>
        <p14:playEvt time="62850" objId="6"/>
        <p14:playEvt time="65263" objId="6"/>
        <p14:playEvt time="67684" objId="6"/>
        <p14:playEvt time="70101" objId="6"/>
        <p14:playEvt time="72529" objId="6"/>
        <p14:playEvt time="74945" objId="6"/>
        <p14:stopEvt time="75229" objId="6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18" y="142494"/>
            <a:ext cx="10515600" cy="865473"/>
          </a:xfrm>
        </p:spPr>
        <p:txBody>
          <a:bodyPr/>
          <a:lstStyle/>
          <a:p>
            <a:r>
              <a:rPr lang="en-US" dirty="0"/>
              <a:t>Baseline: 64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2D87ECC-1981-448D-A0CB-5B7E53899F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5818" y="990600"/>
          <a:ext cx="11180363" cy="529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53847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01" y="136523"/>
            <a:ext cx="10515600" cy="957689"/>
          </a:xfrm>
        </p:spPr>
        <p:txBody>
          <a:bodyPr/>
          <a:lstStyle/>
          <a:p>
            <a:r>
              <a:rPr lang="en-US" dirty="0"/>
              <a:t>Over-Decomposition: 1024 Objects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0E152DB-A50D-4D8A-B6F3-C6714F3691D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6101" y="981622"/>
          <a:ext cx="11339796" cy="53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499" y="4461475"/>
            <a:ext cx="64770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Benefits from communication/computation overlap</a:t>
            </a:r>
          </a:p>
        </p:txBody>
      </p:sp>
    </p:spTree>
    <p:extLst>
      <p:ext uri="{BB962C8B-B14F-4D97-AF65-F5344CB8AC3E}">
        <p14:creationId xmlns:p14="http://schemas.microsoft.com/office/powerpoint/2010/main" val="77994701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37" y="201400"/>
            <a:ext cx="10515600" cy="618234"/>
          </a:xfrm>
        </p:spPr>
        <p:txBody>
          <a:bodyPr>
            <a:normAutofit fontScale="90000"/>
          </a:bodyPr>
          <a:lstStyle/>
          <a:p>
            <a:r>
              <a:rPr lang="en-US" dirty="0"/>
              <a:t>With Load Balancing: 1024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L.V.Kale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DAB627C-068E-4FF4-9901-41B730967B5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5337" y="983361"/>
          <a:ext cx="11181326" cy="5292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32311"/>
              </p:ext>
            </p:extLst>
          </p:nvPr>
        </p:nvGraphicFramePr>
        <p:xfrm>
          <a:off x="3060700" y="3778610"/>
          <a:ext cx="6070600" cy="11887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05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No over-decomp</a:t>
                      </a:r>
                      <a:r>
                        <a:rPr lang="en-US" sz="2000" b="0" baseline="0" dirty="0"/>
                        <a:t> (64 threads)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46 sec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+ Over-decomposition (1024 threads)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+ Load balancing (1024 threads)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27</a:t>
                      </a:r>
                      <a:r>
                        <a:rPr lang="en-US" sz="2000" baseline="0" dirty="0"/>
                        <a:t> sec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669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64" y="1255594"/>
            <a:ext cx="11027390" cy="2246659"/>
          </a:xfrm>
        </p:spPr>
        <p:txBody>
          <a:bodyPr>
            <a:noAutofit/>
          </a:bodyPr>
          <a:lstStyle/>
          <a:p>
            <a:r>
              <a:rPr lang="en-US" dirty="0"/>
              <a:t> Parallel Programming with Charm++​</a:t>
            </a:r>
            <a:endParaRPr lang="en-US" sz="4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02950" y="6356350"/>
            <a:ext cx="1289050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4DC85-44CA-4B7F-A993-23FD6A54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253"/>
            <a:ext cx="9144000" cy="1655762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AE71-8D87-413C-A418-0406432023CD}"/>
              </a:ext>
            </a:extLst>
          </p:cNvPr>
          <p:cNvSpPr/>
          <p:nvPr/>
        </p:nvSpPr>
        <p:spPr>
          <a:xfrm>
            <a:off x="3777641" y="6044225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902191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1544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Message-driven execution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1544" y="388878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Migratability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1544" y="503178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Introspective and adaptive runtime system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32965" y="1046742"/>
            <a:ext cx="2014518" cy="6334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Scalable tools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42568" y="1022930"/>
            <a:ext cx="3726859" cy="10629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Automatic overlap of communication and computation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199" y="3048001"/>
            <a:ext cx="2580469" cy="6518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Emulation for performance prediction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86215" y="3904093"/>
            <a:ext cx="3239564" cy="60125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Fault tolerance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97197" y="4772043"/>
            <a:ext cx="3702358" cy="7752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Dynamic load balancing (topology-aware, scalable)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97197" y="5799686"/>
            <a:ext cx="3702358" cy="76595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Temperature/power/energy optimizations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2389344" y="2819400"/>
            <a:ext cx="304800" cy="106938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389345" y="442218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941544" y="132961"/>
            <a:ext cx="4374709" cy="700260"/>
          </a:xfrm>
        </p:spPr>
        <p:txBody>
          <a:bodyPr/>
          <a:lstStyle/>
          <a:p>
            <a:r>
              <a:rPr lang="en-US" dirty="0"/>
              <a:t>Charm++ Benefits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48376" y="2226672"/>
            <a:ext cx="2115244" cy="4724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Perfect prefetch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46924" y="2833554"/>
            <a:ext cx="2518148" cy="59051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Compositionality</a:t>
            </a:r>
          </a:p>
        </p:txBody>
      </p:sp>
      <p:cxnSp>
        <p:nvCxnSpPr>
          <p:cNvPr id="31" name="Straight Arrow Connector 30"/>
          <p:cNvCxnSpPr>
            <a:stCxn id="2" idx="3"/>
            <a:endCxn id="8" idx="2"/>
          </p:cNvCxnSpPr>
          <p:nvPr/>
        </p:nvCxnSpPr>
        <p:spPr>
          <a:xfrm flipV="1">
            <a:off x="3989544" y="1680202"/>
            <a:ext cx="2150680" cy="834398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  <a:endCxn id="28" idx="1"/>
          </p:cNvCxnSpPr>
          <p:nvPr/>
        </p:nvCxnSpPr>
        <p:spPr>
          <a:xfrm flipV="1">
            <a:off x="3989544" y="2462878"/>
            <a:ext cx="4858832" cy="51722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9" idx="1"/>
          </p:cNvCxnSpPr>
          <p:nvPr/>
        </p:nvCxnSpPr>
        <p:spPr>
          <a:xfrm flipV="1">
            <a:off x="3989544" y="1554393"/>
            <a:ext cx="4053024" cy="960207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" idx="3"/>
            <a:endCxn id="10" idx="0"/>
          </p:cNvCxnSpPr>
          <p:nvPr/>
        </p:nvCxnSpPr>
        <p:spPr>
          <a:xfrm>
            <a:off x="3989544" y="2514600"/>
            <a:ext cx="2329890" cy="53340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" idx="3"/>
            <a:endCxn id="29" idx="1"/>
          </p:cNvCxnSpPr>
          <p:nvPr/>
        </p:nvCxnSpPr>
        <p:spPr>
          <a:xfrm>
            <a:off x="3989544" y="2514600"/>
            <a:ext cx="4657380" cy="61421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" idx="3"/>
            <a:endCxn id="11" idx="1"/>
          </p:cNvCxnSpPr>
          <p:nvPr/>
        </p:nvCxnSpPr>
        <p:spPr>
          <a:xfrm>
            <a:off x="3989544" y="4155480"/>
            <a:ext cx="4296671" cy="49238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12" idx="1"/>
          </p:cNvCxnSpPr>
          <p:nvPr/>
        </p:nvCxnSpPr>
        <p:spPr>
          <a:xfrm flipV="1">
            <a:off x="3989544" y="5159684"/>
            <a:ext cx="3007653" cy="29119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14" idx="1"/>
          </p:cNvCxnSpPr>
          <p:nvPr/>
        </p:nvCxnSpPr>
        <p:spPr>
          <a:xfrm>
            <a:off x="3989544" y="5450880"/>
            <a:ext cx="3007653" cy="731785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017744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Over-decomposition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2389344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6354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and Prefetch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connote and promote locality</a:t>
            </a:r>
          </a:p>
          <a:p>
            <a:r>
              <a:rPr lang="en-US" dirty="0"/>
              <a:t>Message-driven execution</a:t>
            </a:r>
          </a:p>
          <a:p>
            <a:pPr lvl="1"/>
            <a:r>
              <a:rPr lang="en-US" dirty="0"/>
              <a:t>A strong principle of prediction for data and code use</a:t>
            </a:r>
          </a:p>
          <a:p>
            <a:pPr lvl="1"/>
            <a:r>
              <a:rPr lang="en-US" dirty="0"/>
              <a:t>Much stronger than principle of locality</a:t>
            </a:r>
          </a:p>
          <a:p>
            <a:pPr lvl="2"/>
            <a:r>
              <a:rPr lang="en-US" dirty="0"/>
              <a:t>Can use to scale memory wall</a:t>
            </a:r>
          </a:p>
          <a:p>
            <a:pPr lvl="2"/>
            <a:r>
              <a:rPr lang="en-US" dirty="0"/>
              <a:t>Prefetching of needed data: </a:t>
            </a:r>
          </a:p>
          <a:p>
            <a:pPr lvl="3"/>
            <a:r>
              <a:rPr lang="en-US" dirty="0"/>
              <a:t>Into scratchpad memories, for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01122" y="2842640"/>
            <a:ext cx="2849106" cy="3405067"/>
            <a:chOff x="4678503" y="1679150"/>
            <a:chExt cx="3302576" cy="4316613"/>
          </a:xfrm>
        </p:grpSpPr>
        <p:sp>
          <p:nvSpPr>
            <p:cNvPr id="29" name="Rectangle 28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8656" y="3873852"/>
              <a:ext cx="2260951" cy="48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656" y="4539389"/>
              <a:ext cx="2260951" cy="44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206429" y="5528731"/>
              <a:ext cx="2136760" cy="32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446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network:</a:t>
            </a:r>
          </a:p>
          <a:p>
            <a:pPr lvl="1"/>
            <a:r>
              <a:rPr lang="en-US" dirty="0"/>
              <a:t>Compute-communicate cycles in typical MPI apps</a:t>
            </a:r>
          </a:p>
          <a:p>
            <a:pPr lvl="1"/>
            <a:r>
              <a:rPr lang="en-US" dirty="0"/>
              <a:t>The network is used for a fraction of time</a:t>
            </a:r>
          </a:p>
          <a:p>
            <a:pPr lvl="2"/>
            <a:r>
              <a:rPr lang="en-US" dirty="0"/>
              <a:t>And is on the critical path</a:t>
            </a:r>
          </a:p>
          <a:p>
            <a:r>
              <a:rPr lang="en-US" dirty="0"/>
              <a:t>Current communication networks are over-engineered by necessity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100935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100935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4719935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800" y="4262735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4262735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5029200" y="4491335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 flipV="1">
            <a:off x="5029200" y="4491335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5558135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42627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50818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5800" y="59391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BSP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085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7416-5796-1349-B1B1-6A08098E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A37F-FA5D-BD40-8FBA-044FB25A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deal with these challenges, we must seek:</a:t>
            </a:r>
          </a:p>
          <a:p>
            <a:pPr lvl="1"/>
            <a:r>
              <a:rPr lang="en-US" sz="2600" dirty="0"/>
              <a:t>Not full automation </a:t>
            </a:r>
          </a:p>
          <a:p>
            <a:pPr lvl="1"/>
            <a:r>
              <a:rPr lang="en-US" sz="2600" dirty="0"/>
              <a:t>Not full burden on app-developers</a:t>
            </a:r>
          </a:p>
          <a:p>
            <a:pPr lvl="1"/>
            <a:r>
              <a:rPr lang="en-US" sz="2600" dirty="0"/>
              <a:t>But: a good division of labor between the system and app developers</a:t>
            </a:r>
          </a:p>
          <a:p>
            <a:pPr lvl="2"/>
            <a:r>
              <a:rPr lang="en-US" sz="2200" dirty="0"/>
              <a:t>Programmer: what to do in parallel, System: where, when </a:t>
            </a:r>
          </a:p>
          <a:p>
            <a:r>
              <a:rPr lang="en-US" sz="3000" dirty="0"/>
              <a:t>Develop language driven by needs of real applications</a:t>
            </a:r>
          </a:p>
          <a:p>
            <a:pPr lvl="1"/>
            <a:r>
              <a:rPr lang="en-US" sz="2600" dirty="0"/>
              <a:t>Avoid “platonic” pursuit of “beautiful” ideas</a:t>
            </a:r>
          </a:p>
          <a:p>
            <a:pPr lvl="1"/>
            <a:r>
              <a:rPr lang="en-US" sz="2600" dirty="0"/>
              <a:t>Co-developed with NAMD, ChaNGa, OpenAtom, …</a:t>
            </a:r>
          </a:p>
          <a:p>
            <a:r>
              <a:rPr lang="en-US" sz="3000" dirty="0"/>
              <a:t>Pragmatic focus</a:t>
            </a:r>
          </a:p>
          <a:p>
            <a:pPr lvl="1"/>
            <a:r>
              <a:rPr lang="en-US" sz="2600" dirty="0"/>
              <a:t>Ground-up development, portability </a:t>
            </a:r>
          </a:p>
          <a:p>
            <a:pPr lvl="1"/>
            <a:r>
              <a:rPr lang="en-US" sz="2600" dirty="0"/>
              <a:t>Accessibility for a broad user base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419D-20A3-3E4D-BF32-B5664095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8DBE-E9EA-B240-986D-4BAAD5F7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5634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over-decomposition:</a:t>
            </a:r>
          </a:p>
          <a:p>
            <a:pPr lvl="1"/>
            <a:r>
              <a:rPr lang="en-US" dirty="0"/>
              <a:t>Communication is spread over an iteration</a:t>
            </a:r>
          </a:p>
          <a:p>
            <a:pPr lvl="1"/>
            <a:r>
              <a:rPr lang="en-US" dirty="0"/>
              <a:t>Adaptive overlap of communication and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3962400"/>
            <a:ext cx="5334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962400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962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3962400"/>
            <a:ext cx="533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39624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5029200"/>
            <a:ext cx="533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5029200"/>
            <a:ext cx="5334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5029200"/>
            <a:ext cx="5334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5029200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029200"/>
            <a:ext cx="5334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0200" y="3962400"/>
            <a:ext cx="5334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3600" y="3962400"/>
            <a:ext cx="5334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000" y="3962400"/>
            <a:ext cx="5334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3962400"/>
            <a:ext cx="533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9624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029200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50292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9000" y="5029200"/>
            <a:ext cx="5334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2400" y="5029200"/>
            <a:ext cx="5334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5800" y="5029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95600" y="43434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95600" y="43434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86000" y="4343400"/>
            <a:ext cx="7696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33600" y="54102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3886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4933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578673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Over-decomposition enables overlap</a:t>
            </a:r>
          </a:p>
        </p:txBody>
      </p:sp>
    </p:spTree>
    <p:extLst>
      <p:ext uri="{BB962C8B-B14F-4D97-AF65-F5344CB8AC3E}">
        <p14:creationId xmlns:p14="http://schemas.microsoft.com/office/powerpoint/2010/main" val="15030391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34"/>
            <a:ext cx="10515600" cy="766482"/>
          </a:xfrm>
        </p:spPr>
        <p:txBody>
          <a:bodyPr>
            <a:normAutofit/>
          </a:bodyPr>
          <a:lstStyle/>
          <a:p>
            <a:r>
              <a:rPr lang="en-US" dirty="0"/>
              <a:t>Communication Data from Chombo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3710"/>
            <a:ext cx="8991600" cy="3544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95432"/>
            <a:ext cx="8153400" cy="33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0600" y="1828801"/>
            <a:ext cx="1905000" cy="646331"/>
          </a:xfrm>
          <a:prstGeom prst="rect">
            <a:avLst/>
          </a:prstGeom>
          <a:solidFill>
            <a:schemeClr val="accent2">
              <a:lumMod val="20000"/>
              <a:lumOff val="80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Chombo with reductions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8200" y="4375122"/>
            <a:ext cx="2057400" cy="646331"/>
          </a:xfrm>
          <a:prstGeom prst="rect">
            <a:avLst/>
          </a:prstGeom>
          <a:solidFill>
            <a:schemeClr val="accent2">
              <a:lumMod val="20000"/>
              <a:lumOff val="80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Chombo on Charm (experimental)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914400"/>
            <a:ext cx="2667000" cy="369332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Work by Phil Miller</a:t>
            </a:r>
          </a:p>
        </p:txBody>
      </p:sp>
    </p:spTree>
    <p:extLst>
      <p:ext uri="{BB962C8B-B14F-4D97-AF65-F5344CB8AC3E}">
        <p14:creationId xmlns:p14="http://schemas.microsoft.com/office/powerpoint/2010/main" val="3394651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Challenges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method is to decompose to processors</a:t>
            </a:r>
          </a:p>
          <a:p>
            <a:pPr lvl="1"/>
            <a:r>
              <a:rPr lang="en-US" dirty="0"/>
              <a:t>This has many problems</a:t>
            </a:r>
          </a:p>
          <a:p>
            <a:pPr lvl="1"/>
            <a:r>
              <a:rPr lang="en-US" dirty="0"/>
              <a:t>Deciding which processor does what work in detail is difficult at large scale</a:t>
            </a:r>
          </a:p>
          <a:p>
            <a:r>
              <a:rPr lang="en-US" dirty="0"/>
              <a:t>Decomposition should be independent of number of processors – enabled by object-based decomposition</a:t>
            </a:r>
          </a:p>
          <a:p>
            <a:r>
              <a:rPr lang="en-US" dirty="0"/>
              <a:t>Let runtime system (RTS) assign objects to available resources adaptively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051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Independent of numCores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/>
              <a:t>Rocket simulation example under traditional MPI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With migratable objects: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900" dirty="0"/>
              <a:t>Benefit: load balance, communication optimizations, modularity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1828800" y="1295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grpSp>
        <p:nvGrpSpPr>
          <p:cNvPr id="34824" name="Group 4"/>
          <p:cNvGrpSpPr>
            <a:grpSpLocks/>
          </p:cNvGrpSpPr>
          <p:nvPr/>
        </p:nvGrpSpPr>
        <p:grpSpPr bwMode="auto">
          <a:xfrm>
            <a:off x="2057400" y="2209801"/>
            <a:ext cx="4948238" cy="1192213"/>
            <a:chOff x="1008" y="1392"/>
            <a:chExt cx="2784" cy="574"/>
          </a:xfrm>
        </p:grpSpPr>
        <p:grpSp>
          <p:nvGrpSpPr>
            <p:cNvPr id="34839" name="Group 5"/>
            <p:cNvGrpSpPr>
              <a:grpSpLocks/>
            </p:cNvGrpSpPr>
            <p:nvPr/>
          </p:nvGrpSpPr>
          <p:grpSpPr bwMode="auto">
            <a:xfrm>
              <a:off x="1008" y="1392"/>
              <a:ext cx="480" cy="384"/>
              <a:chOff x="1008" y="1392"/>
              <a:chExt cx="480" cy="384"/>
            </a:xfrm>
          </p:grpSpPr>
          <p:sp>
            <p:nvSpPr>
              <p:cNvPr id="34849" name="Rectangle 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50" name="Rectangle 7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0" name="Group 8"/>
            <p:cNvGrpSpPr>
              <a:grpSpLocks/>
            </p:cNvGrpSpPr>
            <p:nvPr/>
          </p:nvGrpSpPr>
          <p:grpSpPr bwMode="auto">
            <a:xfrm>
              <a:off x="1824" y="1392"/>
              <a:ext cx="480" cy="384"/>
              <a:chOff x="1008" y="1392"/>
              <a:chExt cx="480" cy="384"/>
            </a:xfrm>
          </p:grpSpPr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1" name="Group 11"/>
            <p:cNvGrpSpPr>
              <a:grpSpLocks/>
            </p:cNvGrpSpPr>
            <p:nvPr/>
          </p:nvGrpSpPr>
          <p:grpSpPr bwMode="auto">
            <a:xfrm>
              <a:off x="3312" y="1392"/>
              <a:ext cx="480" cy="384"/>
              <a:chOff x="1008" y="1392"/>
              <a:chExt cx="480" cy="384"/>
            </a:xfrm>
          </p:grpSpPr>
          <p:sp>
            <p:nvSpPr>
              <p:cNvPr id="34845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6" name="Rectangle 13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2534" y="1440"/>
              <a:ext cx="63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  <p:sp>
          <p:nvSpPr>
            <p:cNvPr id="34843" name="Text Box 15"/>
            <p:cNvSpPr txBox="1">
              <a:spLocks noChangeArrowheads="1"/>
            </p:cNvSpPr>
            <p:nvPr/>
          </p:nvSpPr>
          <p:spPr bwMode="auto">
            <a:xfrm>
              <a:off x="1094" y="1751"/>
              <a:ext cx="1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4844" name="Text Box 16"/>
            <p:cNvSpPr txBox="1">
              <a:spLocks noChangeArrowheads="1"/>
            </p:cNvSpPr>
            <p:nvPr/>
          </p:nvSpPr>
          <p:spPr bwMode="auto">
            <a:xfrm>
              <a:off x="1169" y="1804"/>
              <a:ext cx="24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Arial" pitchFamily="34" charset="0"/>
                </a:rPr>
                <a:t>1                       2                                            P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133600" y="4114800"/>
            <a:ext cx="5562600" cy="1422400"/>
            <a:chOff x="960" y="2688"/>
            <a:chExt cx="3130" cy="743"/>
          </a:xfrm>
        </p:grpSpPr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96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1104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Fluid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168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Fluid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833" name="Rectangle 22"/>
            <p:cNvSpPr>
              <a:spLocks noChangeArrowheads="1"/>
            </p:cNvSpPr>
            <p:nvPr/>
          </p:nvSpPr>
          <p:spPr bwMode="auto">
            <a:xfrm>
              <a:off x="361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n</a:t>
              </a:r>
            </a:p>
          </p:txBody>
        </p:sp>
        <p:sp>
          <p:nvSpPr>
            <p:cNvPr id="34834" name="Rectangle 23"/>
            <p:cNvSpPr>
              <a:spLocks noChangeArrowheads="1"/>
            </p:cNvSpPr>
            <p:nvPr/>
          </p:nvSpPr>
          <p:spPr bwMode="auto">
            <a:xfrm>
              <a:off x="332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Fluid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2630" y="3024"/>
              <a:ext cx="634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1190" y="3239"/>
              <a:ext cx="1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4837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Arial" pitchFamily="34" charset="0"/>
                </a:rPr>
                <a:t>Solid</a:t>
              </a:r>
              <a:r>
                <a:rPr lang="en-US" baseline="-25000" dirty="0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034" y="2688"/>
              <a:ext cx="56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</p:grpSp>
      <p:pic>
        <p:nvPicPr>
          <p:cNvPr id="34828" name="Picture 5" descr="frm_3_v_s_300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362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168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F5E-C872-4145-AF56-89684A72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9C6F-759E-48B7-A220-C03B9AA2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is important to support parallel composition​</a:t>
            </a:r>
          </a:p>
          <a:p>
            <a:pPr lvl="1" fontAlgn="base"/>
            <a:r>
              <a:rPr lang="en-US" dirty="0"/>
              <a:t>For multi-module, multi-physics, multi-paradigm applications …​</a:t>
            </a:r>
          </a:p>
          <a:p>
            <a:pPr fontAlgn="base"/>
            <a:r>
              <a:rPr lang="en-US" dirty="0"/>
              <a:t>What I mean by parallel composition​</a:t>
            </a:r>
          </a:p>
          <a:p>
            <a:pPr lvl="1" fontAlgn="base"/>
            <a:r>
              <a:rPr lang="en-US" dirty="0"/>
              <a:t>B || C where B, C are independently developed modules​</a:t>
            </a:r>
          </a:p>
          <a:p>
            <a:pPr lvl="1" fontAlgn="base"/>
            <a:r>
              <a:rPr lang="en-US" dirty="0"/>
              <a:t>B is parallel module by itself, and so is C​</a:t>
            </a:r>
          </a:p>
          <a:p>
            <a:pPr lvl="1" fontAlgn="base"/>
            <a:r>
              <a:rPr lang="en-US" dirty="0"/>
              <a:t>Programmers who wrote B were unaware of C ​</a:t>
            </a:r>
          </a:p>
          <a:p>
            <a:pPr lvl="1" fontAlgn="base"/>
            <a:r>
              <a:rPr lang="en-US" dirty="0"/>
              <a:t>No dependency between B and C​</a:t>
            </a:r>
          </a:p>
          <a:p>
            <a:pPr fontAlgn="base"/>
            <a:r>
              <a:rPr lang="en-US" dirty="0"/>
              <a:t>This is not supported well by MPI​</a:t>
            </a:r>
          </a:p>
          <a:p>
            <a:pPr lvl="1" fontAlgn="base"/>
            <a:r>
              <a:rPr lang="en-US" dirty="0"/>
              <a:t>Developers support it by breaking abstraction boundaries​</a:t>
            </a:r>
          </a:p>
          <a:p>
            <a:pPr lvl="2" fontAlgn="base"/>
            <a:r>
              <a:rPr lang="en-US" dirty="0"/>
              <a:t>E.g., wildcard recvs in module A to process messages for module B​</a:t>
            </a:r>
          </a:p>
          <a:p>
            <a:pPr lvl="1" fontAlgn="base"/>
            <a:r>
              <a:rPr lang="en-US" dirty="0"/>
              <a:t>Nor by OpenMP implementations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912EE-7602-4293-9BC7-67A1172B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E5610-6F19-4EFB-925F-BFF45E4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289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A03A9-7595-4939-A288-6443D1FC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8375B-8CBE-46AC-83A0-B724D664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AutoShape 6" descr="data:image/jpg;base64,%20/9j/4AAQSkZJRgABAQEAYABgAAD/2wBDAAUDBAQEAwUEBAQFBQUGBwwIBwcHBw8LCwkMEQ8SEhEPERETFhwXExQaFRERGCEYGh0dHx8fExciJCIeJBweHx7/2wBDAQUFBQcGBw4ICA4eFBEUHh4eHh4eHh4eHh4eHh4eHh4eHh4eHh4eHh4eHh4eHh4eHh4eHh4eHh4eHh4eHh4eHh7/wAARCADRAM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x/Gusnw/wCFNS1hIWnmt4CYIVGWllPyxxgdyzlVH1oAt6Xq+l6q92mm6ja3jWVw1tdCCUOYZVxmN8fdYZHB5q7Xyr8Crmf4c/tI6p4PvYtVt9M8ZWSX9q2pRGN5L6NczEAk/ePmn/vkV9VUAFFFFABRRRQAUUUUAFFFFABRRRQAUUUUAFFFcz4y+IPgnwaB/wAJP4o0rS5CMrDNcDzW/wB2MZY/gKAOmoryg/tAeAJCTp8PijU4u01p4eu3Qj1B8scVPp/x9+FlxcLbXniGXRp2OAmr2M9n/wCPSIF/WgD1Ciq2mahYapZR32m3tte2sozHPbyrJG49Qykg1ZoAKKKKACiiigArzH4yeMPBGlX2laZrniDUhqdtdR38GkaRD9pubhozuTfEqMdgPPO0ZAOeKn+NHjTVNH/s7wf4QWOXxfr+5LMuMx2MC/6y7kH91Ow/iYgc81U8BeCdI8GaZOtn5t5qd1mTUdVujvur2Ujl5HPOM9F6CgqMbnlWsfFj4E/FnxdoWo6pr3ibw5qHh24MthdSQC3jikZl5eQBwASqj5yB2719RWcsU9pDNBcJcxOgZJkYFZARwwI4OevHFfA/7Ctvb3nxM8YWt3BFcW8ulukkUqBkdTOmQQeCK+gtNmk+Cfia2WKaV/htrFysDQyOWGg3Tn5WQnpbuxwR0RiD0NAW0ue90UCigkKKKKACiiuM+IPxT+H/AIChZvFPiiwsZgMi2D+ZcN9Ily36UAdnRXzVqP7Z/wALrckWmleJrzHQraxID/31JXPX/wC3B4bTP2DwHq0/p595HF/INQB9bUV8x/D39srwJrV0LTxVpN94Zdmwk+77VBjtuKqGX/vkj3r6J8NeItB8TaampeHtYsdVs36TWs6yL9Dg8H2PNAGnVHX9X0zQdGutZ1m+gsdPtIzLPcTNtRFHc/4d+lV/C3iTRfE+nz3+h30d5bQXU1pJIh4EsTlHH5j8QQe9eOFj8ZPG8urXh8zwB4fuzFplof8AV6texkh7lx/FFGflQdCQT7UDSuTya148+K373S7m98C+Cn/1VwqhdW1NOzLnItoz2PLkc8VveEPh14L8KEy6PoFot23Ml7cDz7qU9y0r5Yn8a6uig2UUhdzf3j+dQ3lvb3tu1ve28N1Cww0cyB1I9weKlooGec3/AMKrDTb2TWfhzqlz4H1kncfsHNlcH0mtT8jD3UKR610Hw/8AibeTeIY/BHxC06HQvFTqTaSRMWstVQdXt3P8XrG3zD3rpq574geEdJ8a+HZNH1VXjIYS2l3Cds1nOvKTRt1VlP59KCJRuelUV5v8EfGOraxBqXhHxdsXxb4ddIb10GEvYWH7m6QejgcjswI4r0igyCoNQu7bT7C4vryZILa2iaaaRzhURRlmPsACanryj9pe8nvPDGk+AbCVo7zxhqUenOyHDJaL+8uX/wC/alf+B0AYvwaguPENzq3xV1aFlvvEzj+z45B81rpkZIt4x6Fh+8b1LCvRpP8AVv8A7p/lTLW3gtbaK1to1ighRY4kUYCoowAPoAKfJ/q3/wB0/wAqDdKyPjL9gr/kq3iv/sGt/wCj0r7A8Q6Rp/iDQr7RNWt1uLG+gaCeM91YYOPQ9wexAr4//YK/5Kt4r/7Brf8Ao9K+zxyeOaBQ2OY/Z31y/k8P6h4H164M2u+EbkafPK33rm2I3W0//Ao8A+6tXqFfLPxf+K3hn4VfGLT/ABbaXkGrXN1psuma1pVnOpmwpD28jdlKsWXnnDdDXBX/AMev2gfixO9j8M/Ck+lWTHb51lbmVwP9q4kARfqAp96DJqzPszxV4o8OeFdPOoeJNc0/SbYD/WXU6x7vYAnJPsK+ePiP+2V4G0bzbXwfpd74kuRkCd821tn1yw3t/wB8j61wXhv9kX4geLdQGsfFDxt5E0hzIiyte3R9i7Hav4FhXvXw+/Zr+Eng/wAuaPw6us3qYP2nVm+0HPqEICD/AL5oEfLF78UP2kvjXNJZ+F7TU7XTpCVMeiwG3hUHs1wxz+bge1dJ4E/Yw8VapML7x54ottMEjbpILTNzcMe+5zhQff5q+4beGG3gSC3ijhiQbURFCqo9AB0p9AHj/gH9mz4R+EUV4/DMesXYHNzqx+0En2QjYPwWuz/4Vj8OP+hC8Mf+CqH/AOJrraKAPMvGnwD+Eviuy+z33gzTbNwMJPp0YtZU/GPAP0YEV8o/H/4NXnwAtIfGHgn4i39pFd3AtorUu0N02QSQHj+V1AHOQvUda++65bxd8PfB3i7WLDVfFGh2+sT6ejLaJd5khi3EFiIydhJwOSD0FAH5+fs8fETxvo+k6n8N/D9s8kfjG4W0t7xmYGymf5JJUOME+WckZGNoPbn7y8NaNYeHfD2n6DpcIisrC3S3hUf3VGMn3PU+5Ncj45tbOX9oDwL4ftLWC2stF0e/1VYIYwiK7mOBCFHAwC+K7+g1gtAooooLCiuAu/iUE+Jd98P7LwxqF9q9pYi/JjuIUjkiOMbSxHzfMBg1q/DHx5onxC8Pyavoi3MQt7hrW6trmPZLbzLjKMASO45BNArnVUUUUDPNvio48JeMPCvxPtwEWxu10nWSOPMsLlgu5vXy5Sjj6mvcq8u+LOkJr3wv8T6O6g/adLuFX2cIWU/gwB/Cup+EesyeIfhZ4W1yVi0t7pNtNIT1LmNd365oMprU6ivGLuT/AISP9pbUJz89p4P0SO0j9Bd3h8xyPcRIg/4FXs9eH/AV/wC1NH8R+MGO5vEfiK9u42/6YRv5EI+m2L9aBQWp6PTZP9W/+6f5U6ig2Pz3/Zz+JujfC3xd4n1rV7W7vHuLRre1trcAGSTzlbBY8KMA88/Q13mteIv2jfjUTD4f0S98O+HpuFERNrGyHu8z4aT/AIDx7V6Z42/Z4nXx1c+PPhz4itdD1iWTzhZ3lgk1r5h+8VJB25PP3Tgk80j/ABk+JHgB1g+Lfw7nksl+U61oZ8yEj1ZclR+a/SgztbRnHWv7LVt4c+G+ta5qupNq3i23smu7OOH/AI9oZY/3m3B5lJ2lecDnp3r7A8A6rY674I0TWtMiihs7+whuYo4lCqgdA20AdMZxXnvgL4ofD/x5EE8P+I7K6ldcNZyt5U4B6gxtgn8Mip/2XJHtvh1e+FpifM8Ma3e6Tz18tJS8X/kORPyoFJLoerUUUUEBRRRQAUUUUAFFFFAHjfiQGL9qqxd/u3HgqWOP3ZL1Wb9GFd3XFfHRf7E+IPw78aH5LaLUJtFvX7CO7TEZPoBLGn/fVdqetBrDYKKKKCz511BYbr9srW7b/hI5dDZ/CyJ9pt5okkBynAMisM456Z4rb/ZJvs6P4r8P2tnaSado+tSQ2ur2yEDVMlsyscnc+FUlgcYYV6/caJotxM01xoumzSucs8lpGzMfckZNW7a3t7WBYLW3it4V+7HEgRR9AOBQSlqS0UUUFGf4llSDw3qs0hASOymdifQRsTVb9muGSD4BeCI5AQx0a3f8GXcP0Irmv2gdRmsfhPrFpZEnUdYCaRYoOrzXLCIAe+GY/hXrHhzS4NE8Pado1txBYWsVtH/uogUfyoM5mV8U9a/4Rz4a+Jde3bWsNKuJ0P8AtrGxUfniuP8Ag/pH9g/CrwtpBXD2+lweZ/vsgZ//AB5jSftXTN/wpPU9Nj/1mrXdnpqD1865jVh/3yWrq1jWJFiT7qAKPoOKApi0UUUGgUjAMjIyhlYYIIyCPelooA8o+IP7P3w28XyPeDSToWpk7lvdKIhbd6lPuH8gfevB4/DXx2+F3xM13TPhx4i1DxG1vbQaneRsA5uonyis0MhO9hs2kqS3Svs+uCDDTv2oPD1x0GseGLyzb/aaCeOVR+TtQRNKx5l4B/bFt4Lz+xvil4Uu9DvozslubSJiqn/bhf50/At9K+kvBPjbwl410/7d4V8QWGrQ4y3kSgun+8h+ZT9QKrfEH4c+CfH1kbXxZ4dsdSwu1JnTbNH/ALsi4ZfwNfMnjv8AZB1nQ9QOvfCHxfc2t1ES8VrdzmKVfZJ0x+TAe5oMj7For4c0r9oL45fCPUItH+KvhefVbVTtWa7j8mZgP7k6ApJ+IJ96+gvhh+0h8LfHXlW8WtjRNSfA+x6piFi3or52N+Bz7UAew0UisrKGVgykZBB4IpaACiivM/2kvidbfCz4ZXmtqyNq1zm20uFud87D7xH91Blj9AO4oA8P/ap8Ua18Ufizo3wK8C3Www3Kz6rcqTsSZRuG4j+GJfmP+0QOor2D4Q+J7rxF4Za01pPs/iXRZf7P1u2b7yXCDG/3WQYdT0IPtXmv7AvgC6ttB1T4pa+skuq6/I6Wss3LmDfmSTJ7ySD8kB716h8W/BmuWviCL4leAIEm8QW0Qh1TTC+xNZtF/wCWZPQTJ1RvwPFBUXZnW0VzvgPxlofjTSmvtHmkWWFvLvLK4Ty7mzlHWOWM8qwP4HtXRUGwUUUUAFFArzbxP4o1bxhrc/gH4aXAa+U+XrOvIN1vpEZ+8Fbo9wRkKo+71OMUCbsSaMg+Ivxuimi/e+GvAjsWkHMdzqzrjaPXyUJz6M4r26sPwJ4V0fwX4VsvDehwGKztEwCxy8rk5aR2/idiSSfU1uUGLdzyT9pH/SW+HukdReeMbNmH+zEkkv8ANBXZHrXFfG4mb4tfCay/h/tK/uSP+udo2P1eu1oNIbBRRRQWFFFFABXn3xBP2P4u/CnVBgf8Ta8sSfaa0fj80Feg1518bT5F58Pb/p9n8a6epPosm+M/+hUEy2PbqKKKDEq6tpunavYS6fqtha39pKMSQXMSyRuPdWBBr54+KX7IPw/8SCW88Jzz+Fb9skJEPOtWPvGTlf8AgLAD0r6RooA+Ab6y/aM/ZvmWeG8n1Pw1E3LIWu7Ar6MrfND9fl9ia+gvgj+1F4G8feRpeuOnhjXnwohupB9nmb/pnKcDJ/utg+ma97kRJI2jkVXRgVZWGQQeoIr57+M/7KfgPxp5+p+GwvhXWWyxa2jzayt/txcBfqmPoaAPoKWWKGB55ZESJFLs7HCqoGSSfTFfAHjfUNW/ag/aSttE0Zp/+EX06QxRyqPlhtFYebcH0Zz0+qDtXn+pfFP4leEvD/iD4Ut4vi1TRyWsXljl89URWwwglPzBGAKkdME4Ar7l/ZR+HfhnwJ8LLC40O8tdWutXiS6vdUgOVuGI4VT1CLkgDrnJIBJFAHqej6dZ6RpVppWnW6W9nZwpBBEgwERQAoH0Aq1RRQB5/wDEH4VaJ4o1VfEWm3l54Z8UxLti1nTCElYf3ZlPyzJ7MPoRXLPcfGXwt+61jwpp3jezTpfaHcra3JHq9vMdpP8AuPivaaKBptHiDfFiKH5L/wCHXxIs5e6N4eeQZ9mQkGnJ8RPEWp/u/DXwj8b3sp+6+o28enQ593lbOPoDXttFBXOzxiPwD8R/Gw2+PvEVt4c0Z/v6L4ckbzpl/uzXbAHHqIwAfWvU/Cnh3Q/CuhwaJ4d0u20zToB+7ggTaoPcnuSe5OSe9alFBLdwooooEeP/ABUPmftB/DWHtHY6vN/5DhX/ANmrt64n4jjd+0d4B9tE1c/rb121BrDYKKKKCwooooAK83/aF+TwlodwOtv4p0mQf+BSj+tekV5x+0V/yTu3b+7r2lH/AMnIqBS2PcKKKKDAKKKp61qumaLps2paxqFrp9lCu6W4uZRHGg92PFAFyvkP9sz4+TQyT/C3wDcvLqE5+z6reWx3Mhbj7NGR/Gc4YjpnaOc4h/aN/aw02TSLrwv8LLi4nvJ8xTayEKJGh4IgB+Ysem7Ax1GTgjQ/Y2/Z8l0Vrb4k+O7Vv7XkHm6ZYzjLWwP/AC2kB/5aHPAP3c5PPQA3v2e/2ZfDmi/DK7h8f6RBqGua9b7btZACbCM8rHG38MgOCWHcAdBz5x4P8SeJv2Vfig/grxXJcal8P9UlMtndBSfKUnHmoOzDgSIPqO2ftuuM+Mvw50H4oeCLrw1rkYUt+8tLpVzJazAfLIv8iO4JFAHV6Xf2eqadb6jp11Fd2dzGssE0TBkkRhkMCOoIqxXxX+y3428SfCX4u3XwP8eXGLCWcxWDuxKQzt8yFCf+WcoPA/vEdMtX2pQAUUUUAFFFFABRRRQAUUUUAeP/ABMO39oz4eN2fSNXX8cQGu3rifi/+5+OfwsuP+eo1a3/ADt1b/2Su2oNYbBRRRQWFFFFABXnH7RPPgKwj7yeItKUf+Bcf+Fej15b+0nqNhpvhfw1Nql3FaWn/CWaY00srYVI0l3sx9gFyaBS2Pe6K+V/iV+2d4T0p5rPwRolzr86kqLu5Jt7bPqBjew/BfrXjc3jb9pT47yPaaHFqcWlTHY6abH9jtAp7PMSN30Ln6UGB9J/HX9p3wX8PBPpWjNH4k8QplTb28n7iBv+msg4yP7q5PrivluPSPjr+0zry6hcLO+lLIfLmmzb6dajvsH8R+gZvU17x8D/ANkPw94f8jWPiJNFr+pjDrYR5+xxH0bODKfrhfY19Q2tvb2ltHbWsEUEEShY440CqijoABwBQB4X8Bv2ZfB3w4lh1nVWXxH4hTDJczxAQ27esUZzz/tHJ9MV7xRRQAUUUUAfMX7eHwvm17wrb/EbQImXWvD6j7UYuHktQc7hjnMbfN9C3oK9J/Zi+J8PxO+FVnq91Mg1exAtdVXIGJVH+s9g4w31yO1eg+KtW0PRPD17qXiS8tLPSoom+0y3TAR7CMEHPXPTHfOK/K/xL4pj0XxJ4s0/4b6xqlh4U1iYxiEny2mtwxKowHOBkgdyvXqRQB+rtldW19aRXlncRXFvMoeKWJgyOp6EEcEVNXjdt8R9N8H+G/D/AIB8MaVc+K/FVnpNtE+m2DBUtQsSjdcTH5IV475PtUD6L8WPFH73xR4/Tw1bv/zDfDFuqso9GupQXJ/3Qo9KBqLZ7XRXhx+DXheY79R1rxnqUx6y3XiS6LE+vysB+lOj+Fbab+88L/ETx1oko+6p1Y3kGfeKcMD+dBXIz2+ivFo/F3xV8DDf4p0u18daHH/rNQ0aDyNQhXuz2xO2T/tmQfavT/Bfivw/4y0KLWvDWqQahZSHaXjOGRh1R1PKMO6kAiglpo2qKKKBHkXx+X7P42+FeqHgR+JXtSfaa1lX/wBlrtK479qUfZ/BOg610Gk+KdMunb0QziNv0krsmGGI9DQaw2EooooLCuJ+OXi5fA/wp17xEHC3MVsYbTPeeT5E/InP0BrrdUv7PS9On1HUbqK1s7dDJNNK2FRR1JNeT/tNfDTxX8VNH0fRNB1XTbHTreZrq6Nyz5lfGI8BVOQAXP4igT2PnTwP+0j8RLXwFYeB9F08ap4hEvkWd+6GeUwkfKgj/jcHIDHPAGQetRaj8H/i74x8YeGT8StXmtJ/EWoGzga8nE80IEbSM3lKdqqFT7uRyRxXZaB+yJ4s0vU7bUoPiFYWF5bSLLDNbWsrMjg5BBJWvdr+G+ufjl8LNL1K4ivLuwstS1C8mii8tJHEKQhwuTty0h4yetBm07ai/DH9l34W+DPKurzTX8S6kmD9o1TDxhv9mIfIPxDH3r26CGK3hSGCJIokAVERQqqPQAdKfRQQFFFFABRRRQAUUUUAZ3iHQ9F8Rac2na9pNjqlmxDGC7gWVM+uGBGfevlv40fB34aeJvHNv4B8B+FbbS9YhMd5rmq2jusOm2x+7H5edjSyfwrgYHJ4r6O+Kvi2DwN4A1bxNLH58lpDi2gHWedyEijH+87KPxrjvhN4Wn8L+FQNUl+06/qcrX+tXR+9Ndyctz/dX7ijsFoKirs0PAfg/wAP+B/D8WieHLBLW2X5pH6yTv3eRurMfU/hgVv0UUGwUUUUAFec+NPCOraHrkvxC+GqpbeIUG7UdLB222txDqki9FmxnbIOc8HOa9GooE1cs/DvxfpPjnwnaeItGd/InBWSGQbZbeVTh4pF7OpyCP6V0FeI2b/8K7+N9rcQ4i8OeOpPs91HjCQaqi5jkHp5yAqfVlBr26gxaszzr9pfTZNU+A/jCCFczQ6c93H7NARMD+aVe8P38eq6BpuqRHMd5aRXCn2dA39a67VrKHUtKu9OuBmG6geCQY6qylT+hrx79nW6mn+D2h2d1/x9aUJdLuAeoe2laL+SiguB6DRRRQaHgP7c/io6J8IotDgm2XOu3awsAeTBH87/AIZ8sfjXy9afEL4xePtO07wJpOqavfxW9qIY7PT1KySxoOsjL8zgDAyxxgCvRf2xl8UeO/jEuieHtB1fU7XQ7VLYfZbOSRfOf55DkDHdV/4DWX8D/hN8cfC3jrS/FOl+FJLP7NJ+9W+uY4FmiPDxsC27BGe3Bwe1Bk7tmFL4t+PvweltbfVL7XtMgkAaGHUcXEDj+6N25R9AQRXrfwI/aF0TxB8ZrPXviHLaaDPHoLaVbzIGNu8zziRnYnPlAhVHORx1FfT/AIh0TSfEmiz6PrumwX9jcrtlt513D8D2I7EcjtXwX41+AviOWDxJ4o8BabPqnhrTNautPSBX8y7RISAz7QPnXJYcZPy8jvQEk0fpZFIksSyxOrxuAyspyGB6EHvTq/Pj9l79pPUfh48PhTxo9zf+FwdkMmC8+nf7o6tH6p1Hb0P3r4Y1/RfE2iwa14f1O21LT7gZint3DKfb2I7g8jvQQaVFFFABRRRQAUUUUAeQfG9v7b+Jfw68Gt81r9sn1y9Tsy2iDygfbzZFP/Aa7auE8R/vP2q7JX6QeCZHj9i16ob9AK7ug1hsFFFC8sB70Fle8vbOzVWvLy2tgxwpmlVAx9snmpY5I5V3RSJIvqrAj17V4Z+zVNH451Lxv4x8TQQ3+rjW5LCFLhA4srZFBWKNW4QcnOOpHNeu+FvDek+GYr+DRrVLS2vb1rxoI1wiOyIrbR2B2Zx0yTQJO5s0UUUDOD+P2mTal8Jtbms8rqGlxrqti46pPbMJVI9/lI/GvU/CurQ694Y0vXLfHlahZxXSewdAw/nXMeJI0l8OapFIAUeymVs+hjYGqv7NMsk3wB8EPJksNGgX8AuB+gFBnM9DrxP4eJ/YXxU+I/hFgVQ6lFrtoD0MV3GPMx7CWN/zr2yvHfi3H/wjnxm8EeMvuWmqLL4b1B+wMn722J/7aIy/8DoJi7M7miiig2AE4xk49KKKKAMzxVrEHh/wxqmvXTBYdOs5bpyfRELY/Sov2c9Dn0H4L+G7W8UrfXNr9vu933vOuGMz59wZMfhXIfHcNrOmaD4At2Pn+K9Xhs5Qp5FpGfOuW+mxMf8AAq9vjRY0WNFCooAUAYAA7UGU3qeR/Gj9nv4f/Eq3uLqbTo9I151Jj1OyQI5fsZFHEg9c8+hFfFrv8X/2ZPHkkMck1rA8nBKmTT9SQdD6E4+jr7V+l9Z3iPQtG8SaRNpGvaZa6lYTjEkFzGHQ++D0Pv1FBB5H8Bf2j/BnxNjg0y7kTQfEjAA2FxJ8k7f9MXOA3+6cN7HrXttfGHxv/Y9mgaXXPhTdM20mQ6PdS4ZT1/cyn9Ff/vrtXEeG/wBoz42fCl4vDPjHSTfrbDasWtwSJchB0AlBBYehIb60AfoNRXyz4O/bU8E32yLxR4c1bRpDw0luy3UQPr/C2P8AgJr2Twj8bPhT4q2LpHjjSDM/SG5m+zyfTbJtJ/CgD0KimRzRSIJI5UdGGQysCCKDLGDgyID/ALwoA8i+Ja/2V+0J4F1hxiHVtMv9GZuwkGyeMH67HxXb1z37RGi3es/DxtS0MpJrvh67i1nTV3DMksBy0f8AwOMumP8AaFXfCevaf4o8Nad4h0qUS2WoW6zxHuARyp9CDkEeoNBrBmpRRRQWebzfCpNP8aaj4r8GeKdT8LXeqsH1K2ghintrl+fn8uQEK3JOR3J9TXbeHtJ/sm0eN7+81G4mk8ye6unDSSvgDoAFUAAAKoAH5mtKigVgooooGcr8X9YXQPhZ4o1djzBpc/lj1dkKoPxZgK674VaK/hv4Z+GdBkXElhpVtbyD/bWNQ365rzP4mR/8Jh478L/DK3/eQy3Ca1ruOkdlbuCiN/10l2j6Ka9xoMpvUK4/4zeEm8bfDbV9At3EV+8Qn0+boYrqIiSFge3zqv4E12FFBB5h8MPFCeMvAuma/s8q5mj8u9gPBguUO2WMjthwfwxXTV5v4gjHws+LEmoSYh8G+NLkedJ0j0/ViMbm/upOAOf76+9ekGg2i7oKKK4f4teKL/SrGz8NeGAs/i/xC5tNJhz/AKrj95cv6RxLlifUAUFN2IfhpGPGfxr1/wAZ8SaV4YibQNKbqr3LEPdyr9Pkjz7NXs9c98OPCeneB/BWmeF9M3NDZRbWlf780hO6SRj3ZmLMfrXQ0GDdwooooEFZPijw14f8Uaa2m+I9FsNWtG/5ZXcCyAH1Geh9xzWtRQB80+Pv2N/h3rUr3PhrUNS8NTNk+Uh+0QZ/3XO4f99fhXj+t/sU/EG3mf8AsnxJ4ev4h9wytLA5+q7WA/M197UUAfn3D+yX8b4Y1jh1PRo0X7qrqsgA/DZQ37JXxuZtzalozH1OqSf/ABFfoJRQB+fDfsjfGphta/0Nh6HU5D/7JXqHwZ0fxz+z7aRaP8R/sL+E9Wu9sOoWk7Sx6bdMAAJsqNscmAN3QMOetfW9VNY03T9Y0q50rVbOC9sbqMxTwTIGSRD1BBoGnYwAQyhlIIIyCDkEUtecTeFfHXwtJ/4Q+Cfxl4NU5XRpZsajpy+lvI5xNGOyMdw6AmtPwx8UvBGv3JsY9aTTdUXiXTNVU2d1G3oY5ME/hkUGqkmdpRSIQ6hkIZT0K8g1U1fVdL0e2a61bUrLT4FGWkup1iUD6sRQUXK5v4h+MNO8GaGL67jku7y4kFvp2nwDM99cN92KNe5J6noBya5qT4oN4infTfhZoNz4vvclGvgDBpdufV7hhh8f3Y8k11Xw4+GUmk64fGPjTVR4j8XyIUW58vZbWEZ6xWsZ+4vqx+Zu+M4oIlOxL8FPBWo+HrLUPEfip4p/F/iCVbjU3Q5S3UDEVrGf7kanHuSx9K9DoooMgooooAzfFGg6T4n8P3mg67YxX2nXsZjnhkHDA/yIPII5BAIrx+Gz+JXwyUaa+k3vxB8LRfLZ3dpIn9q2kf8ADHLG5AnAHAdTu9RXuVFA02jw8+PvF2tD7H4P+Ffih75/lE+uwrp9pCf7zszFmx6KCTXXfCv4cyeG9QvPFPijUl17xjqSBLq/8vbFbxA5FvbofuRD82PJr0KigHJsKKKKBBRRRQAUUUUAFFFFABRRRQAUUUUAFYnirwj4W8V24t/Evh3S9XjH3ReWqSFfoSMj8K26KAPKpP2evhKXLW/huezB6ra6pdRL/wB8rJgfhV7RvgX8JdKuVuoPBGm3M6nIkvi92QfX98zV6PRQBHbQQ20CW9tDHDDGNqRxqFVR6ADgVJRRQAUUUUAFFFFABRRRQAUUUUAFFFFABRRRQAUUUUAFFFFABRRRQAUUUUAFFFFABRRRQAUUUUAFFFFAH//Z">
            <a:extLst>
              <a:ext uri="{FF2B5EF4-FFF2-40B4-BE49-F238E27FC236}">
                <a16:creationId xmlns:a16="http://schemas.microsoft.com/office/drawing/2014/main" id="{57191365-98E2-4F25-9A4F-729A60908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56246" cy="29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4" descr="parallelCompSiamPiece.JPG">
            <a:extLst>
              <a:ext uri="{FF2B5EF4-FFF2-40B4-BE49-F238E27FC236}">
                <a16:creationId xmlns:a16="http://schemas.microsoft.com/office/drawing/2014/main" id="{577BD6C4-0D7B-448D-B288-CEF9E035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34092" y="2608100"/>
            <a:ext cx="2966349" cy="300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9C28F7-97E9-4599-850C-E3CA3BA84812}"/>
              </a:ext>
            </a:extLst>
          </p:cNvPr>
          <p:cNvSpPr/>
          <p:nvPr/>
        </p:nvSpPr>
        <p:spPr>
          <a:xfrm>
            <a:off x="6279821" y="4502787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106E5-E5A0-4C3E-B085-AD4A11BD3CB3}"/>
              </a:ext>
            </a:extLst>
          </p:cNvPr>
          <p:cNvSpPr/>
          <p:nvPr/>
        </p:nvSpPr>
        <p:spPr>
          <a:xfrm>
            <a:off x="6279821" y="3816987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214D59-0B54-4003-A83C-1DC5986B503B}"/>
              </a:ext>
            </a:extLst>
          </p:cNvPr>
          <p:cNvSpPr/>
          <p:nvPr/>
        </p:nvSpPr>
        <p:spPr>
          <a:xfrm>
            <a:off x="6279821" y="2673987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5965-5EF0-4559-BEA2-B12241BDC286}"/>
              </a:ext>
            </a:extLst>
          </p:cNvPr>
          <p:cNvSpPr/>
          <p:nvPr/>
        </p:nvSpPr>
        <p:spPr>
          <a:xfrm>
            <a:off x="6279821" y="3283587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28900-1D88-4470-B4F7-7346BE05EFEF}"/>
              </a:ext>
            </a:extLst>
          </p:cNvPr>
          <p:cNvSpPr/>
          <p:nvPr/>
        </p:nvSpPr>
        <p:spPr>
          <a:xfrm>
            <a:off x="75752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01F90-DD82-4FA5-A10A-5DECEF2A2F63}"/>
              </a:ext>
            </a:extLst>
          </p:cNvPr>
          <p:cNvSpPr/>
          <p:nvPr/>
        </p:nvSpPr>
        <p:spPr>
          <a:xfrm>
            <a:off x="74990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C833B8-DC96-412C-B40B-3FBED4B10D2D}"/>
              </a:ext>
            </a:extLst>
          </p:cNvPr>
          <p:cNvSpPr/>
          <p:nvPr/>
        </p:nvSpPr>
        <p:spPr>
          <a:xfrm>
            <a:off x="65084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0BC66-B19C-46BB-9DD3-14DF647727BF}"/>
              </a:ext>
            </a:extLst>
          </p:cNvPr>
          <p:cNvSpPr/>
          <p:nvPr/>
        </p:nvSpPr>
        <p:spPr>
          <a:xfrm>
            <a:off x="68132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012A-BA44-4CB0-99DB-4D41D29BF513}"/>
              </a:ext>
            </a:extLst>
          </p:cNvPr>
          <p:cNvSpPr/>
          <p:nvPr/>
        </p:nvSpPr>
        <p:spPr>
          <a:xfrm>
            <a:off x="71180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0B3263-3C46-4915-ABBE-556FE9E6B49B}"/>
              </a:ext>
            </a:extLst>
          </p:cNvPr>
          <p:cNvSpPr/>
          <p:nvPr/>
        </p:nvSpPr>
        <p:spPr>
          <a:xfrm>
            <a:off x="72704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D55BA0-D78A-456C-973F-489FB5687702}"/>
              </a:ext>
            </a:extLst>
          </p:cNvPr>
          <p:cNvSpPr/>
          <p:nvPr/>
        </p:nvSpPr>
        <p:spPr>
          <a:xfrm>
            <a:off x="7041821" y="29025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E059ED-25A5-4D02-B6E7-3930A0CB4172}"/>
              </a:ext>
            </a:extLst>
          </p:cNvPr>
          <p:cNvSpPr/>
          <p:nvPr/>
        </p:nvSpPr>
        <p:spPr>
          <a:xfrm>
            <a:off x="66608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BA6962-5F12-487D-BB3E-ABD7846A4F77}"/>
              </a:ext>
            </a:extLst>
          </p:cNvPr>
          <p:cNvSpPr/>
          <p:nvPr/>
        </p:nvSpPr>
        <p:spPr>
          <a:xfrm>
            <a:off x="6889421" y="3435987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B344BB-5303-4ACE-869A-1C63E863A2BC}"/>
              </a:ext>
            </a:extLst>
          </p:cNvPr>
          <p:cNvSpPr/>
          <p:nvPr/>
        </p:nvSpPr>
        <p:spPr>
          <a:xfrm>
            <a:off x="64322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EBB0FB-D790-42FB-B2AE-7C0A7CDD6EEC}"/>
              </a:ext>
            </a:extLst>
          </p:cNvPr>
          <p:cNvSpPr/>
          <p:nvPr/>
        </p:nvSpPr>
        <p:spPr>
          <a:xfrm>
            <a:off x="63560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1B315-B4CF-4EDA-8F6D-08A53326EF74}"/>
              </a:ext>
            </a:extLst>
          </p:cNvPr>
          <p:cNvSpPr/>
          <p:nvPr/>
        </p:nvSpPr>
        <p:spPr>
          <a:xfrm>
            <a:off x="66608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F7516-3AAB-4418-9AE7-F804E1ECF20C}"/>
              </a:ext>
            </a:extLst>
          </p:cNvPr>
          <p:cNvSpPr/>
          <p:nvPr/>
        </p:nvSpPr>
        <p:spPr>
          <a:xfrm>
            <a:off x="69656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A876C0-07FA-454E-A445-82DD098C3915}"/>
              </a:ext>
            </a:extLst>
          </p:cNvPr>
          <p:cNvSpPr/>
          <p:nvPr/>
        </p:nvSpPr>
        <p:spPr>
          <a:xfrm>
            <a:off x="71942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76590-EECB-4B96-AE00-0622227B3CF7}"/>
              </a:ext>
            </a:extLst>
          </p:cNvPr>
          <p:cNvSpPr/>
          <p:nvPr/>
        </p:nvSpPr>
        <p:spPr>
          <a:xfrm>
            <a:off x="76514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40B6B-3C54-4DBC-8207-69D9A229E26F}"/>
              </a:ext>
            </a:extLst>
          </p:cNvPr>
          <p:cNvSpPr/>
          <p:nvPr/>
        </p:nvSpPr>
        <p:spPr>
          <a:xfrm>
            <a:off x="74228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9400FD-137F-4F96-9527-E2F472F1C726}"/>
              </a:ext>
            </a:extLst>
          </p:cNvPr>
          <p:cNvSpPr/>
          <p:nvPr/>
        </p:nvSpPr>
        <p:spPr>
          <a:xfrm>
            <a:off x="76514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C87042-551B-4298-8BD3-47DFF72D2B5F}"/>
              </a:ext>
            </a:extLst>
          </p:cNvPr>
          <p:cNvSpPr/>
          <p:nvPr/>
        </p:nvSpPr>
        <p:spPr>
          <a:xfrm>
            <a:off x="78038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75B61E-EDDF-4AAA-B790-3B4A18245E3B}"/>
              </a:ext>
            </a:extLst>
          </p:cNvPr>
          <p:cNvSpPr/>
          <p:nvPr/>
        </p:nvSpPr>
        <p:spPr>
          <a:xfrm>
            <a:off x="7346621" y="46551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150027-4F28-4EA9-891C-49BD7E6B1D36}"/>
              </a:ext>
            </a:extLst>
          </p:cNvPr>
          <p:cNvSpPr/>
          <p:nvPr/>
        </p:nvSpPr>
        <p:spPr>
          <a:xfrm>
            <a:off x="69656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F6B288-E8A9-4083-98B3-F5EBFBD6427A}"/>
              </a:ext>
            </a:extLst>
          </p:cNvPr>
          <p:cNvSpPr/>
          <p:nvPr/>
        </p:nvSpPr>
        <p:spPr>
          <a:xfrm>
            <a:off x="6660821" y="3969387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E5A8AFAC-23B3-4A95-A75D-4B0E96CF8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198" y="719942"/>
            <a:ext cx="7010398" cy="138499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a typeface="ＭＳ Ｐゴシック"/>
                <a:cs typeface="ＭＳ Ｐゴシック"/>
              </a:rPr>
              <a:t>Without message-driven execution (and virtualization), you get either:</a:t>
            </a:r>
          </a:p>
          <a:p>
            <a:pPr algn="ctr"/>
            <a:r>
              <a:rPr lang="en-US" sz="2800" b="1" dirty="0">
                <a:ea typeface="ＭＳ Ｐゴシック"/>
                <a:cs typeface="ＭＳ Ｐゴシック"/>
              </a:rPr>
              <a:t>space-division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E5E2FC-7401-4E29-BDAB-6238C5569D56}"/>
              </a:ext>
            </a:extLst>
          </p:cNvPr>
          <p:cNvCxnSpPr/>
          <p:nvPr/>
        </p:nvCxnSpPr>
        <p:spPr>
          <a:xfrm>
            <a:off x="6432221" y="5417187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3D0D99-B6D0-4F94-95E7-9A4E6F3CA8A7}"/>
              </a:ext>
            </a:extLst>
          </p:cNvPr>
          <p:cNvSpPr txBox="1"/>
          <p:nvPr/>
        </p:nvSpPr>
        <p:spPr>
          <a:xfrm>
            <a:off x="7880021" y="54171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E7AA81-232B-433C-BF99-56FB4A322566}"/>
              </a:ext>
            </a:extLst>
          </p:cNvPr>
          <p:cNvSpPr/>
          <p:nvPr/>
        </p:nvSpPr>
        <p:spPr>
          <a:xfrm>
            <a:off x="3313472" y="2814368"/>
            <a:ext cx="1011365" cy="103309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F007C5-7DE6-4986-B9A8-2E1154E4F6FA}"/>
              </a:ext>
            </a:extLst>
          </p:cNvPr>
          <p:cNvSpPr/>
          <p:nvPr/>
        </p:nvSpPr>
        <p:spPr>
          <a:xfrm>
            <a:off x="3315747" y="4349034"/>
            <a:ext cx="1011365" cy="103309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2679030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2B7823-7214-476F-A1DF-EFBB944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4E321-58C5-4EB7-842E-92C499FE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4" descr="parallelCompSiamPiece.JPG">
            <a:extLst>
              <a:ext uri="{FF2B5EF4-FFF2-40B4-BE49-F238E27FC236}">
                <a16:creationId xmlns:a16="http://schemas.microsoft.com/office/drawing/2014/main" id="{B6AE8E5E-92CB-41ED-B10B-5E9C7531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15220" y="2318761"/>
            <a:ext cx="3058925" cy="3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3E6C72-1CC2-4987-8CA6-FF8DA9CB3850}"/>
              </a:ext>
            </a:extLst>
          </p:cNvPr>
          <p:cNvSpPr/>
          <p:nvPr/>
        </p:nvSpPr>
        <p:spPr>
          <a:xfrm>
            <a:off x="6258441" y="433893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48357-01C1-41FC-9B86-D7715278879A}"/>
              </a:ext>
            </a:extLst>
          </p:cNvPr>
          <p:cNvSpPr/>
          <p:nvPr/>
        </p:nvSpPr>
        <p:spPr>
          <a:xfrm>
            <a:off x="6258441" y="365313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23D99-8C06-4081-A6B2-B7054B91CD15}"/>
              </a:ext>
            </a:extLst>
          </p:cNvPr>
          <p:cNvSpPr/>
          <p:nvPr/>
        </p:nvSpPr>
        <p:spPr>
          <a:xfrm>
            <a:off x="6258441" y="251013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87A38-9D2C-4B42-A82E-88AE4EA5BAA9}"/>
              </a:ext>
            </a:extLst>
          </p:cNvPr>
          <p:cNvSpPr/>
          <p:nvPr/>
        </p:nvSpPr>
        <p:spPr>
          <a:xfrm>
            <a:off x="6258441" y="311973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16B21-C4C2-41C9-8F60-087914835A97}"/>
              </a:ext>
            </a:extLst>
          </p:cNvPr>
          <p:cNvSpPr/>
          <p:nvPr/>
        </p:nvSpPr>
        <p:spPr>
          <a:xfrm>
            <a:off x="6410841" y="32721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26CB5-5A9A-454A-8597-726B624DD218}"/>
              </a:ext>
            </a:extLst>
          </p:cNvPr>
          <p:cNvSpPr/>
          <p:nvPr/>
        </p:nvSpPr>
        <p:spPr>
          <a:xfrm>
            <a:off x="6410841" y="38055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C30BD-0475-4881-AB75-77ABBC456F63}"/>
              </a:ext>
            </a:extLst>
          </p:cNvPr>
          <p:cNvSpPr/>
          <p:nvPr/>
        </p:nvSpPr>
        <p:spPr>
          <a:xfrm>
            <a:off x="6487041" y="27387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9FCCC-C329-4E95-B104-C5183571DE38}"/>
              </a:ext>
            </a:extLst>
          </p:cNvPr>
          <p:cNvSpPr/>
          <p:nvPr/>
        </p:nvSpPr>
        <p:spPr>
          <a:xfrm>
            <a:off x="6791841" y="27387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A5915-AB39-45AF-854E-A0F6D0E8D8D7}"/>
              </a:ext>
            </a:extLst>
          </p:cNvPr>
          <p:cNvSpPr/>
          <p:nvPr/>
        </p:nvSpPr>
        <p:spPr>
          <a:xfrm>
            <a:off x="6715641" y="38055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CA4373-3FF7-461F-A114-6CA321489CE9}"/>
              </a:ext>
            </a:extLst>
          </p:cNvPr>
          <p:cNvSpPr/>
          <p:nvPr/>
        </p:nvSpPr>
        <p:spPr>
          <a:xfrm>
            <a:off x="6410841" y="44913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D71F04-3952-499F-9FBA-2FBB980CAD6C}"/>
              </a:ext>
            </a:extLst>
          </p:cNvPr>
          <p:cNvSpPr/>
          <p:nvPr/>
        </p:nvSpPr>
        <p:spPr>
          <a:xfrm>
            <a:off x="6639441" y="44913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C5B87A-8895-4063-A6A7-7DC3427D9A56}"/>
              </a:ext>
            </a:extLst>
          </p:cNvPr>
          <p:cNvSpPr/>
          <p:nvPr/>
        </p:nvSpPr>
        <p:spPr>
          <a:xfrm>
            <a:off x="6639441" y="32721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16BDA-17C7-4D61-91C0-F9026557F7BD}"/>
              </a:ext>
            </a:extLst>
          </p:cNvPr>
          <p:cNvSpPr/>
          <p:nvPr/>
        </p:nvSpPr>
        <p:spPr>
          <a:xfrm>
            <a:off x="6868041" y="327213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C4C98B-7C57-42AB-BA7A-2476EB55E5A5}"/>
              </a:ext>
            </a:extLst>
          </p:cNvPr>
          <p:cNvSpPr/>
          <p:nvPr/>
        </p:nvSpPr>
        <p:spPr>
          <a:xfrm>
            <a:off x="7477641" y="32721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4B03-3A5C-4F8C-9BF8-84C6F2D29081}"/>
              </a:ext>
            </a:extLst>
          </p:cNvPr>
          <p:cNvSpPr/>
          <p:nvPr/>
        </p:nvSpPr>
        <p:spPr>
          <a:xfrm>
            <a:off x="7706241" y="32721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5F097-52A9-41EA-BF64-34B82AD4A4B8}"/>
              </a:ext>
            </a:extLst>
          </p:cNvPr>
          <p:cNvSpPr/>
          <p:nvPr/>
        </p:nvSpPr>
        <p:spPr>
          <a:xfrm>
            <a:off x="7706241" y="27387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A48C80-A215-4700-8F97-A7E4D3DD6556}"/>
              </a:ext>
            </a:extLst>
          </p:cNvPr>
          <p:cNvSpPr/>
          <p:nvPr/>
        </p:nvSpPr>
        <p:spPr>
          <a:xfrm>
            <a:off x="7096641" y="44913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174DD-EC5D-4565-9D99-B5EF12D57A63}"/>
              </a:ext>
            </a:extLst>
          </p:cNvPr>
          <p:cNvSpPr/>
          <p:nvPr/>
        </p:nvSpPr>
        <p:spPr>
          <a:xfrm>
            <a:off x="7172841" y="38055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B4ACB0-E6EB-4D68-9951-F7E490E5E641}"/>
              </a:ext>
            </a:extLst>
          </p:cNvPr>
          <p:cNvSpPr/>
          <p:nvPr/>
        </p:nvSpPr>
        <p:spPr>
          <a:xfrm>
            <a:off x="7249041" y="27387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ED7EE-607F-4A70-8C4C-F1ABCA5E6580}"/>
              </a:ext>
            </a:extLst>
          </p:cNvPr>
          <p:cNvSpPr/>
          <p:nvPr/>
        </p:nvSpPr>
        <p:spPr>
          <a:xfrm>
            <a:off x="7401441" y="38055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225DAD-0330-4A63-93D9-8B650C146C98}"/>
              </a:ext>
            </a:extLst>
          </p:cNvPr>
          <p:cNvSpPr/>
          <p:nvPr/>
        </p:nvSpPr>
        <p:spPr>
          <a:xfrm>
            <a:off x="7630041" y="44913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A602C8-5D4A-4578-8BFE-1571378875D3}"/>
              </a:ext>
            </a:extLst>
          </p:cNvPr>
          <p:cNvSpPr/>
          <p:nvPr/>
        </p:nvSpPr>
        <p:spPr>
          <a:xfrm>
            <a:off x="7249041" y="32721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C96B2F-BD18-443B-A5E8-10A47C7EAA66}"/>
              </a:ext>
            </a:extLst>
          </p:cNvPr>
          <p:cNvSpPr/>
          <p:nvPr/>
        </p:nvSpPr>
        <p:spPr>
          <a:xfrm>
            <a:off x="7325241" y="44913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903B02-FEC7-40FB-BB03-84B634872CB9}"/>
              </a:ext>
            </a:extLst>
          </p:cNvPr>
          <p:cNvSpPr/>
          <p:nvPr/>
        </p:nvSpPr>
        <p:spPr>
          <a:xfrm>
            <a:off x="7630041" y="38055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33C6A9-4B85-48BA-BB7D-28EAF51A0A69}"/>
              </a:ext>
            </a:extLst>
          </p:cNvPr>
          <p:cNvSpPr/>
          <p:nvPr/>
        </p:nvSpPr>
        <p:spPr>
          <a:xfrm>
            <a:off x="7477641" y="273873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9BD41B5-C5E7-4492-910F-C8EC8A59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422" y="799938"/>
            <a:ext cx="4485468" cy="5847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ea typeface="ＭＳ Ｐゴシック"/>
                <a:cs typeface="ＭＳ Ｐゴシック"/>
              </a:rPr>
              <a:t>OR: </a:t>
            </a:r>
            <a:r>
              <a:rPr lang="en-US" sz="3200" b="1" dirty="0">
                <a:ea typeface="ＭＳ Ｐゴシック"/>
                <a:cs typeface="ＭＳ Ｐゴシック"/>
              </a:rPr>
              <a:t>s</a:t>
            </a:r>
            <a:r>
              <a:rPr lang="en-US" sz="2800" b="1" dirty="0">
                <a:ea typeface="ＭＳ Ｐゴシック"/>
                <a:cs typeface="ＭＳ Ｐゴシック"/>
              </a:rPr>
              <a:t>equentialization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EE604A-F0CA-4043-A646-649A6F11BA52}"/>
              </a:ext>
            </a:extLst>
          </p:cNvPr>
          <p:cNvCxnSpPr/>
          <p:nvPr/>
        </p:nvCxnSpPr>
        <p:spPr>
          <a:xfrm>
            <a:off x="6410841" y="525333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AF29A5-CA44-499E-82FA-C10844B15580}"/>
              </a:ext>
            </a:extLst>
          </p:cNvPr>
          <p:cNvSpPr txBox="1"/>
          <p:nvPr/>
        </p:nvSpPr>
        <p:spPr>
          <a:xfrm>
            <a:off x="7858641" y="525333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92BC21-4946-4042-AFA2-EB40252BCDA8}"/>
              </a:ext>
            </a:extLst>
          </p:cNvPr>
          <p:cNvSpPr/>
          <p:nvPr/>
        </p:nvSpPr>
        <p:spPr>
          <a:xfrm>
            <a:off x="3364300" y="2532990"/>
            <a:ext cx="1065341" cy="106506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23FCFC-6BAE-4706-91EE-6A6C3D876E06}"/>
              </a:ext>
            </a:extLst>
          </p:cNvPr>
          <p:cNvSpPr/>
          <p:nvPr/>
        </p:nvSpPr>
        <p:spPr>
          <a:xfrm>
            <a:off x="3374631" y="4119885"/>
            <a:ext cx="1065341" cy="10650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434214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9817C-E8F1-4968-8664-8AD32D51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DF32B-9D92-43FA-B280-AE37D73C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B0437-5050-40A9-B677-9DD517BC9634}"/>
              </a:ext>
            </a:extLst>
          </p:cNvPr>
          <p:cNvSpPr/>
          <p:nvPr/>
        </p:nvSpPr>
        <p:spPr>
          <a:xfrm>
            <a:off x="5029200" y="388620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6EDD5D-DFD6-46E5-B5F2-B9B2095CE03C}"/>
              </a:ext>
            </a:extLst>
          </p:cNvPr>
          <p:cNvSpPr/>
          <p:nvPr/>
        </p:nvSpPr>
        <p:spPr>
          <a:xfrm>
            <a:off x="5029200" y="320040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D1C4-8846-4085-8C54-8ABBED6069E5}"/>
              </a:ext>
            </a:extLst>
          </p:cNvPr>
          <p:cNvSpPr/>
          <p:nvPr/>
        </p:nvSpPr>
        <p:spPr>
          <a:xfrm>
            <a:off x="5029200" y="266700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EE308A-7A9B-45C1-9C23-54C18959AED2}"/>
              </a:ext>
            </a:extLst>
          </p:cNvPr>
          <p:cNvSpPr/>
          <p:nvPr/>
        </p:nvSpPr>
        <p:spPr>
          <a:xfrm>
            <a:off x="5029200" y="2057400"/>
            <a:ext cx="4343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9" name="Picture 4" descr="parallelCompSiamPiece.JPG">
            <a:extLst>
              <a:ext uri="{FF2B5EF4-FFF2-40B4-BE49-F238E27FC236}">
                <a16:creationId xmlns:a16="http://schemas.microsoft.com/office/drawing/2014/main" id="{48CBCFED-5D47-458F-A8D9-EA1E9D10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46559" y="2217435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B8C135E-9976-4106-8320-A759B43F353A}"/>
              </a:ext>
            </a:extLst>
          </p:cNvPr>
          <p:cNvSpPr/>
          <p:nvPr/>
        </p:nvSpPr>
        <p:spPr>
          <a:xfrm>
            <a:off x="3638119" y="42748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80D77DC7-5DD2-4C91-9751-F2C83D30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757" y="5044470"/>
            <a:ext cx="8369085" cy="156966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ea typeface="ＭＳ Ｐゴシック"/>
                <a:cs typeface="ＭＳ Ｐゴシック"/>
              </a:rPr>
              <a:t>Recall: </a:t>
            </a:r>
            <a:r>
              <a:rPr lang="en-US" sz="2400" dirty="0">
                <a:ea typeface="ＭＳ Ｐゴシック"/>
                <a:cs typeface="ＭＳ Ｐゴシック"/>
              </a:rPr>
              <a:t>different modules, written in different languages/paradigms, can overlap in time and on processors, without programmer having to worry about this explicitly</a:t>
            </a: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72EF5730-2A30-4FDA-B1A0-AB50AEFE7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177" y="679350"/>
            <a:ext cx="7033647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a typeface="ＭＳ Ｐゴシック"/>
                <a:cs typeface="ＭＳ Ｐゴシック"/>
              </a:rPr>
              <a:t>Parallel composition: </a:t>
            </a:r>
            <a:r>
              <a:rPr lang="en-US" sz="2800" dirty="0">
                <a:ea typeface="ＭＳ Ｐゴシック"/>
                <a:cs typeface="ＭＳ Ｐゴシック"/>
              </a:rPr>
              <a:t>A1; (B || C ); A2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3AC66A-F484-44AD-9F85-C1D27C16409D}"/>
              </a:ext>
            </a:extLst>
          </p:cNvPr>
          <p:cNvSpPr/>
          <p:nvPr/>
        </p:nvSpPr>
        <p:spPr>
          <a:xfrm>
            <a:off x="3866719" y="27508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C8ED01-3A27-44EA-91FB-662813354240}"/>
              </a:ext>
            </a:extLst>
          </p:cNvPr>
          <p:cNvSpPr/>
          <p:nvPr/>
        </p:nvSpPr>
        <p:spPr>
          <a:xfrm>
            <a:off x="3638119" y="25222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7DF697-646A-4DFD-8838-DA590EACC192}"/>
              </a:ext>
            </a:extLst>
          </p:cNvPr>
          <p:cNvSpPr/>
          <p:nvPr/>
        </p:nvSpPr>
        <p:spPr>
          <a:xfrm>
            <a:off x="3485719" y="25984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E471ED-8A5B-4D9F-9366-E850C61ED0D4}"/>
              </a:ext>
            </a:extLst>
          </p:cNvPr>
          <p:cNvSpPr/>
          <p:nvPr/>
        </p:nvSpPr>
        <p:spPr>
          <a:xfrm>
            <a:off x="3714319" y="28270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6AD544-A3BD-4499-8375-79739E56D372}"/>
              </a:ext>
            </a:extLst>
          </p:cNvPr>
          <p:cNvSpPr/>
          <p:nvPr/>
        </p:nvSpPr>
        <p:spPr>
          <a:xfrm>
            <a:off x="3638119" y="29794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61DBD0-644F-442E-8328-E7BB099E7151}"/>
              </a:ext>
            </a:extLst>
          </p:cNvPr>
          <p:cNvSpPr/>
          <p:nvPr/>
        </p:nvSpPr>
        <p:spPr>
          <a:xfrm>
            <a:off x="3561919" y="31318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44EE3B-217D-488E-AEDB-272EC4E7AB64}"/>
              </a:ext>
            </a:extLst>
          </p:cNvPr>
          <p:cNvSpPr/>
          <p:nvPr/>
        </p:nvSpPr>
        <p:spPr>
          <a:xfrm>
            <a:off x="3333319" y="29794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E81210-E60F-49DA-A5DD-10821D0E3D43}"/>
              </a:ext>
            </a:extLst>
          </p:cNvPr>
          <p:cNvSpPr/>
          <p:nvPr/>
        </p:nvSpPr>
        <p:spPr>
          <a:xfrm>
            <a:off x="3333319" y="2750835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714581-1094-4B83-95E3-6E154573B0A9}"/>
              </a:ext>
            </a:extLst>
          </p:cNvPr>
          <p:cNvSpPr/>
          <p:nvPr/>
        </p:nvSpPr>
        <p:spPr>
          <a:xfrm>
            <a:off x="3333319" y="38176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AEAAE4-F8A3-4BFD-8579-01612CAE35D9}"/>
              </a:ext>
            </a:extLst>
          </p:cNvPr>
          <p:cNvSpPr/>
          <p:nvPr/>
        </p:nvSpPr>
        <p:spPr>
          <a:xfrm>
            <a:off x="3409519" y="3970035"/>
            <a:ext cx="76200" cy="76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14A0A-94E8-46B1-92E6-A4E14E1FD789}"/>
              </a:ext>
            </a:extLst>
          </p:cNvPr>
          <p:cNvSpPr/>
          <p:nvPr/>
        </p:nvSpPr>
        <p:spPr>
          <a:xfrm>
            <a:off x="3416145" y="3880583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FC9FC3-8C7A-4C9B-B320-0F79EE668A30}"/>
              </a:ext>
            </a:extLst>
          </p:cNvPr>
          <p:cNvSpPr/>
          <p:nvPr/>
        </p:nvSpPr>
        <p:spPr>
          <a:xfrm>
            <a:off x="3561919" y="38176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978B0E-EFC6-4D72-B5A3-AE1AE5CF3C95}"/>
              </a:ext>
            </a:extLst>
          </p:cNvPr>
          <p:cNvSpPr/>
          <p:nvPr/>
        </p:nvSpPr>
        <p:spPr>
          <a:xfrm>
            <a:off x="3714319" y="38938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2EBCB4-252D-4599-9559-FC07539AFAB5}"/>
              </a:ext>
            </a:extLst>
          </p:cNvPr>
          <p:cNvSpPr/>
          <p:nvPr/>
        </p:nvSpPr>
        <p:spPr>
          <a:xfrm>
            <a:off x="3790519" y="40462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D5C3CD-5BD6-4A15-88AE-299B5E942B31}"/>
              </a:ext>
            </a:extLst>
          </p:cNvPr>
          <p:cNvSpPr/>
          <p:nvPr/>
        </p:nvSpPr>
        <p:spPr>
          <a:xfrm>
            <a:off x="3485719" y="41224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DFAFB3-1F36-4F5C-BBE4-594C909E63E8}"/>
              </a:ext>
            </a:extLst>
          </p:cNvPr>
          <p:cNvSpPr/>
          <p:nvPr/>
        </p:nvSpPr>
        <p:spPr>
          <a:xfrm>
            <a:off x="3257119" y="40462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09910-D9F9-41DA-A525-4BAC323B36DC}"/>
              </a:ext>
            </a:extLst>
          </p:cNvPr>
          <p:cNvSpPr/>
          <p:nvPr/>
        </p:nvSpPr>
        <p:spPr>
          <a:xfrm>
            <a:off x="3333319" y="42748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63EBAB-AF95-4EAD-B47B-C568880706E1}"/>
              </a:ext>
            </a:extLst>
          </p:cNvPr>
          <p:cNvSpPr/>
          <p:nvPr/>
        </p:nvSpPr>
        <p:spPr>
          <a:xfrm>
            <a:off x="3485719" y="43510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12DCA4-943E-4B89-BE92-57B9C1C5AD73}"/>
              </a:ext>
            </a:extLst>
          </p:cNvPr>
          <p:cNvSpPr/>
          <p:nvPr/>
        </p:nvSpPr>
        <p:spPr>
          <a:xfrm>
            <a:off x="3790519" y="4198635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7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C 0.00573 -0.01482 0.01159 -0.02963 0.02552 -0.05509 C 0.03946 -0.08056 0.06341 -0.13704 0.08282 -0.15278 C 0.10222 -0.16852 0.12175 -0.15903 0.14141 -0.1493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 -0.03449 0.01498 -0.06366 0.03659 -0.07569 C 0.05795 -0.08796 0.08711 -0.0831 0.11641 -0.0782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-0.05115 C 0.02865 -0.08078 0.04206 -0.11018 0.04701 -0.13148 C 0.05209 -0.15277 0.04649 -0.15509 0.04584 -0.17963 C 0.04505 -0.20393 0.03347 -0.25787 0.04297 -0.27824 C 0.05248 -0.29838 0.09102 -0.3 0.10274 -0.30162 C 0.11446 -0.30324 0.11172 -0.29074 0.11341 -0.28865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12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0.01419 -0.01527 0.02825 -0.03055 0.05508 -0.03634 C 0.0819 -0.04213 0.14284 -0.03449 0.16146 -0.03634 C 0.18021 -0.04027 0.1733 -0.04791 0.16653 -0.0553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138 0.03866 0.02748 0.07732 0.04219 0.10232 C 0.05703 0.12732 0.06914 0.13843 0.08907 0.14977 C 0.10899 0.16088 0.14818 0.1632 0.16224 0.16945 C 0.1763 0.1757 0.17513 0.18125 0.17422 0.18727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93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46 C 0.01198 0.00903 0.02448 0.01968 0.04297 0.01968 C 0.06159 0.01968 0.08763 -0.00416 0.11133 -0.00416 C 0.13503 -0.00416 0.17383 0.00348 0.1849 0.01551 C 0.19623 0.02778 0.18672 0.04908 0.17761 0.0722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3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C 0.003 0.00833 0.00612 0.01667 0.0125 0.02153 C 0.01901 0.02639 0.02058 0.02731 0.03933 0.0287 C 0.05808 0.03032 0.10612 0.03032 0.125 0.03032 C 0.14375 0.03032 0.14792 0.03032 0.15235 0.03032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0521 0.00023 0.01042 0.00047 0.02175 0.00116 C 0.03321 0.00185 0.04649 0.00301 0.06719 0.00371 C 0.08776 0.00417 0.1293 0.00394 0.14479 0.0044 C 0.16029 0.0051 0.16016 0.00579 0.16016 0.00672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347 C 0.03867 0.0162 0.06393 0.02916 0.08555 0.03981 C 0.10729 0.05023 0.1237 0.05139 0.14375 0.06713 C 0.16393 0.0831 0.19584 0.12083 0.20664 0.13449 C 0.21745 0.14791 0.21302 0.14838 0.20873 0.14884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72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C 0.01328 0.00139 0.02683 0.00255 0.04545 -0.00092 C 0.06407 -0.00463 0.09427 -0.01713 0.11237 -0.02152 C 0.13034 -0.02615 0.13815 -0.02754 0.15443 -0.02801 C 0.17071 -0.02847 0.20183 -0.02639 0.21094 -0.02477 C 0.22005 -0.02338 0.20912 -0.01944 0.2086 -0.01828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13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85 C 0.01315 -0.00139 0.0267 -0.00417 0.05508 -0.00162 C 0.08347 0.00069 0.13907 0.01065 0.17018 0.0162 C 0.2013 0.02176 0.22422 0.01296 0.24219 0.03148 C 0.26016 0.05023 0.26901 0.08912 0.278 0.12801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6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39 C 0.0448 0.00532 0.08998 0.00648 0.11914 0.00648 C 0.14818 0.00625 0.15612 0.00277 0.17526 0.00347 C 0.1944 0.00393 0.22162 0.00764 0.2336 0.00972 C 0.24558 0.01203 0.24623 0.01435 0.24714 0.01689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C 0.00157 -0.01042 0.00326 -0.0206 0.00729 -0.0294 C 0.01133 -0.03773 0.00104 -0.0456 0.02409 -0.05208 C 0.04714 -0.05856 0.11979 -0.06157 0.14558 -0.06852 C 0.17136 -0.07523 0.17539 -0.0838 0.17969 -0.0923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463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834 C -2.5E-6 0.01204 -2.5E-6 0.01574 0.01862 0.02014 C 0.03724 0.02477 0.08802 0.06065 0.11198 0.03588 C 0.13607 0.01111 0.14258 -0.08264 0.16263 -0.12801 C 0.18282 -0.17361 0.22344 -0.21389 0.23412 -0.23704 C 0.24479 -0.26018 0.22787 -0.2618 0.2267 -0.26666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119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C 0.00782 -0.01157 0.01563 -0.02291 0.04584 -0.03958 C 0.07604 -0.05648 0.14753 -0.08287 0.18073 -0.10023 C 0.21393 -0.11759 0.24857 -0.13217 0.24479 -0.14329 C 0.24102 -0.15463 0.17539 -0.16041 0.15782 -0.16713 C 0.14024 -0.17361 0.13998 -0.1787 0.13959 -0.18333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91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-0.0138 -0.0125 -0.02734 -0.02477 -0.03034 -0.07223 C -0.03333 -0.11968 -0.0457 -0.24098 -0.01836 -0.28565 C 0.00912 -0.3301 0.09089 -0.3375 0.13438 -0.34028 C 0.178 -0.34283 0.22448 -0.30788 0.24258 -0.3011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-1701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C 0.03959 0.00208 0.07943 0.00393 0.10573 -0.00209 C 0.1319 -0.00811 0.13334 0.00069 0.15808 -0.03611 C 0.18268 -0.07292 0.23711 -0.19144 0.253 -0.22223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110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0742 -0.00602 0.01498 -0.01181 0.03021 -0.01574 C 0.04558 -0.01991 0.05703 -0.02269 0.09089 -0.02431 C 0.12487 -0.02616 0.20912 -0.02384 0.23347 -0.02685 C 0.25782 -0.02986 0.2474 -0.03611 0.23724 -0.0423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13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C 0.12761 0.00625 0.25534 0.01158 0.30209 -0.02037 C 0.34883 -0.05231 0.28529 -0.16273 0.28073 -0.19027 C 0.27617 -0.21805 0.27539 -0.20231 0.27448 -0.1863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0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C 0.02201 -0.00625 0.04414 -0.0125 0.08711 -0.02917 C 0.13008 -0.04607 0.22787 -0.0838 0.25768 -0.10186 C 0.28737 -0.11968 0.27643 -0.12848 0.26524 -0.13681 " pathEditMode="relative" rAng="0" ptsTypes="AAAA">
                                      <p:cBhvr>
                                        <p:cTn id="4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Charm++?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generalized approach to writing parallel programs</a:t>
            </a:r>
          </a:p>
          <a:p>
            <a:pPr lvl="1"/>
            <a:r>
              <a:rPr lang="en-US" dirty="0"/>
              <a:t>An alternative to the likes of MPI, UPC, GA, etc.</a:t>
            </a:r>
          </a:p>
          <a:p>
            <a:pPr lvl="1"/>
            <a:r>
              <a:rPr lang="en-US" dirty="0"/>
              <a:t>But not to sequential languages such as C, C++, and Fortran</a:t>
            </a:r>
          </a:p>
          <a:p>
            <a:r>
              <a:rPr lang="en-US" dirty="0"/>
              <a:t>Represents:</a:t>
            </a:r>
          </a:p>
          <a:p>
            <a:pPr lvl="1"/>
            <a:r>
              <a:rPr lang="en-US" dirty="0"/>
              <a:t>The style of writing parallel programs</a:t>
            </a:r>
          </a:p>
          <a:p>
            <a:pPr lvl="1"/>
            <a:r>
              <a:rPr lang="en-US" dirty="0"/>
              <a:t>The runtime system</a:t>
            </a:r>
          </a:p>
          <a:p>
            <a:pPr lvl="1"/>
            <a:r>
              <a:rPr lang="en-US" dirty="0"/>
              <a:t>And the entire ecosystem that surrounds it</a:t>
            </a:r>
          </a:p>
          <a:p>
            <a:r>
              <a:rPr lang="en-US" dirty="0"/>
              <a:t>Three design principles: </a:t>
            </a:r>
          </a:p>
          <a:p>
            <a:pPr lvl="1"/>
            <a:r>
              <a:rPr lang="en-US" dirty="0"/>
              <a:t>Over-decomposition, Migratability, Asynchrony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62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work units &amp; data units into many more pieces than execution units</a:t>
            </a:r>
          </a:p>
          <a:p>
            <a:pPr lvl="1"/>
            <a:r>
              <a:rPr lang="en-US" dirty="0"/>
              <a:t>Cores/Nodes/…</a:t>
            </a:r>
          </a:p>
          <a:p>
            <a:r>
              <a:rPr lang="en-US" dirty="0"/>
              <a:t>Not so hard: we do decomposition anyway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charm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962" y="3845400"/>
            <a:ext cx="2462838" cy="24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8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these work and data units to be migratable at runtime</a:t>
            </a:r>
          </a:p>
          <a:p>
            <a:pPr lvl="1"/>
            <a:r>
              <a:rPr lang="en-US" dirty="0"/>
              <a:t>i.e., the programmer or runtime can move them</a:t>
            </a:r>
          </a:p>
          <a:p>
            <a:r>
              <a:rPr lang="en-US" dirty="0"/>
              <a:t>Consequences for the application developer</a:t>
            </a:r>
          </a:p>
          <a:p>
            <a:pPr lvl="1"/>
            <a:r>
              <a:rPr lang="en-US" dirty="0"/>
              <a:t>Communication must now be addressed to logical units with global names, not to physical processors</a:t>
            </a:r>
          </a:p>
          <a:p>
            <a:pPr lvl="1"/>
            <a:r>
              <a:rPr lang="en-US" dirty="0"/>
              <a:t>But this is a good thing</a:t>
            </a:r>
          </a:p>
          <a:p>
            <a:r>
              <a:rPr lang="en-US" dirty="0"/>
              <a:t>Consequences for RTS</a:t>
            </a:r>
          </a:p>
          <a:p>
            <a:pPr lvl="1"/>
            <a:r>
              <a:rPr lang="en-US" dirty="0"/>
              <a:t>Must keep track of where each unit is</a:t>
            </a:r>
          </a:p>
          <a:p>
            <a:pPr lvl="1"/>
            <a:r>
              <a:rPr lang="en-US" dirty="0"/>
              <a:t>Naming and location management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8965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Asynchrony: Message-Driven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over-decomposition and migratability:</a:t>
            </a:r>
          </a:p>
          <a:p>
            <a:pPr lvl="1"/>
            <a:r>
              <a:rPr lang="en-US" dirty="0"/>
              <a:t>You have multiple units on each processor</a:t>
            </a:r>
          </a:p>
          <a:p>
            <a:pPr lvl="1"/>
            <a:r>
              <a:rPr lang="en-US" dirty="0"/>
              <a:t>They address each other via logical names</a:t>
            </a:r>
          </a:p>
          <a:p>
            <a:r>
              <a:rPr lang="en-US" dirty="0"/>
              <a:t>Need for scheduling:</a:t>
            </a:r>
          </a:p>
          <a:p>
            <a:pPr lvl="1"/>
            <a:r>
              <a:rPr lang="en-US" dirty="0"/>
              <a:t>What sequence should the work units execute in?</a:t>
            </a:r>
          </a:p>
          <a:p>
            <a:pPr lvl="1"/>
            <a:r>
              <a:rPr lang="en-US" dirty="0"/>
              <a:t>One answer: let the programmer sequence them</a:t>
            </a:r>
          </a:p>
          <a:p>
            <a:pPr lvl="2"/>
            <a:r>
              <a:rPr lang="en-US" dirty="0"/>
              <a:t>Seen in current codes (e.g., some AMR frameworks)</a:t>
            </a:r>
          </a:p>
          <a:p>
            <a:pPr lvl="1"/>
            <a:r>
              <a:rPr lang="en-US" dirty="0"/>
              <a:t>Message-driven execution: </a:t>
            </a:r>
          </a:p>
          <a:p>
            <a:pPr lvl="2"/>
            <a:r>
              <a:rPr lang="en-US" dirty="0"/>
              <a:t>Let the work-unit that happens to have data (“message”) available for it execute next</a:t>
            </a:r>
          </a:p>
          <a:p>
            <a:pPr lvl="2"/>
            <a:r>
              <a:rPr lang="en-US" dirty="0"/>
              <a:t>Let the RTS select among ready work units</a:t>
            </a:r>
          </a:p>
          <a:p>
            <a:pPr lvl="2"/>
            <a:r>
              <a:rPr lang="en-US" dirty="0"/>
              <a:t>Programmer should not specify what executes next, but can influence it via priorities</a:t>
            </a:r>
          </a:p>
          <a:p>
            <a:pPr lvl="2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78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of This Model in Charm++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Over-decomposed entities: chares</a:t>
            </a:r>
          </a:p>
          <a:p>
            <a:pPr lvl="1"/>
            <a:r>
              <a:rPr lang="en-US" dirty="0"/>
              <a:t>Chares are C++ objects </a:t>
            </a:r>
          </a:p>
          <a:p>
            <a:pPr lvl="1"/>
            <a:r>
              <a:rPr lang="en-US" dirty="0"/>
              <a:t>With methods designated as “entry” methods</a:t>
            </a:r>
          </a:p>
          <a:p>
            <a:pPr lvl="2"/>
            <a:r>
              <a:rPr lang="en-US" dirty="0"/>
              <a:t>Which can be invoked asynchronously by remote chares</a:t>
            </a:r>
          </a:p>
          <a:p>
            <a:pPr lvl="1"/>
            <a:r>
              <a:rPr lang="en-US" dirty="0"/>
              <a:t>Chares are organized into indexed collections</a:t>
            </a:r>
          </a:p>
          <a:p>
            <a:pPr lvl="2"/>
            <a:r>
              <a:rPr lang="en-US" dirty="0"/>
              <a:t>Each collection may have its own indexing scheme</a:t>
            </a:r>
          </a:p>
          <a:p>
            <a:pPr lvl="3"/>
            <a:r>
              <a:rPr lang="en-US" dirty="0"/>
              <a:t>1D, ..., 6D </a:t>
            </a:r>
          </a:p>
          <a:p>
            <a:pPr lvl="3"/>
            <a:r>
              <a:rPr lang="en-US" dirty="0"/>
              <a:t>Sparse</a:t>
            </a:r>
          </a:p>
          <a:p>
            <a:pPr lvl="3"/>
            <a:r>
              <a:rPr lang="en-US" dirty="0"/>
              <a:t>Bitvector or string as an index</a:t>
            </a:r>
          </a:p>
          <a:p>
            <a:pPr lvl="1"/>
            <a:r>
              <a:rPr lang="en-US" dirty="0"/>
              <a:t>Chares communicate via asynchronous method invocations</a:t>
            </a:r>
          </a:p>
          <a:p>
            <a:pPr lvl="2"/>
            <a:r>
              <a:rPr lang="en-US" dirty="0">
                <a:latin typeface="Consolas"/>
                <a:cs typeface="Consolas"/>
              </a:rPr>
              <a:t>A[i].foo(…);</a:t>
            </a:r>
            <a:r>
              <a:rPr lang="en-US" dirty="0"/>
              <a:t>  </a:t>
            </a:r>
          </a:p>
          <a:p>
            <a:pPr lvl="3"/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/>
              <a:t> is the name of a collection, </a:t>
            </a: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/>
              <a:t> is the index of the particular chare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094344" y="40541"/>
            <a:ext cx="5773609" cy="6680935"/>
            <a:chOff x="1570343" y="40540"/>
            <a:chExt cx="5773609" cy="6680935"/>
          </a:xfrm>
        </p:grpSpPr>
        <p:sp>
          <p:nvSpPr>
            <p:cNvPr id="253" name="Rectangle 252"/>
            <p:cNvSpPr/>
            <p:nvPr/>
          </p:nvSpPr>
          <p:spPr>
            <a:xfrm>
              <a:off x="1570343" y="144901"/>
              <a:ext cx="5773609" cy="6576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311334" y="40540"/>
              <a:ext cx="2291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Global Object Space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57899" y="3549649"/>
            <a:ext cx="2556934" cy="3012018"/>
            <a:chOff x="4533899" y="3549649"/>
            <a:chExt cx="2556934" cy="3012018"/>
          </a:xfrm>
        </p:grpSpPr>
        <p:sp>
          <p:nvSpPr>
            <p:cNvPr id="6" name="Rectangle 5"/>
            <p:cNvSpPr/>
            <p:nvPr/>
          </p:nvSpPr>
          <p:spPr>
            <a:xfrm>
              <a:off x="4533899" y="3549649"/>
              <a:ext cx="2556934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967582" y="5157947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44333" y="3549649"/>
            <a:ext cx="2561166" cy="3012018"/>
            <a:chOff x="1820333" y="3549649"/>
            <a:chExt cx="2561166" cy="3012018"/>
          </a:xfrm>
        </p:grpSpPr>
        <p:sp>
          <p:nvSpPr>
            <p:cNvPr id="5" name="Rectangle 4"/>
            <p:cNvSpPr/>
            <p:nvPr/>
          </p:nvSpPr>
          <p:spPr>
            <a:xfrm>
              <a:off x="1820333" y="3549649"/>
              <a:ext cx="2561166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291" y="5157947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57899" y="351241"/>
            <a:ext cx="2556934" cy="3016250"/>
            <a:chOff x="4533899" y="338666"/>
            <a:chExt cx="2556934" cy="3016250"/>
          </a:xfrm>
        </p:grpSpPr>
        <p:sp>
          <p:nvSpPr>
            <p:cNvPr id="4" name="Rectangle 3"/>
            <p:cNvSpPr/>
            <p:nvPr/>
          </p:nvSpPr>
          <p:spPr>
            <a:xfrm>
              <a:off x="4533899" y="338666"/>
              <a:ext cx="2556934" cy="301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967582" y="1872223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44333" y="359833"/>
            <a:ext cx="2561166" cy="3016251"/>
            <a:chOff x="1820333" y="359832"/>
            <a:chExt cx="2561166" cy="3016251"/>
          </a:xfrm>
        </p:grpSpPr>
        <p:sp>
          <p:nvSpPr>
            <p:cNvPr id="3" name="Rectangle 2"/>
            <p:cNvSpPr/>
            <p:nvPr/>
          </p:nvSpPr>
          <p:spPr>
            <a:xfrm>
              <a:off x="1820333" y="359832"/>
              <a:ext cx="2561166" cy="3016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84400" y="1973509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0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72959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1092" y="3987947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84625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7508" y="4498063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2942" y="4100130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90342" y="5622993"/>
            <a:ext cx="1775433" cy="937528"/>
            <a:chOff x="2266341" y="5622993"/>
            <a:chExt cx="1775433" cy="937528"/>
          </a:xfrm>
        </p:grpSpPr>
        <p:sp>
          <p:nvSpPr>
            <p:cNvPr id="19" name="Oval 18"/>
            <p:cNvSpPr/>
            <p:nvPr/>
          </p:nvSpPr>
          <p:spPr>
            <a:xfrm>
              <a:off x="2386541" y="5622993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1291" y="5622993"/>
              <a:ext cx="1750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311134" y="6187767"/>
              <a:ext cx="1619275" cy="126533"/>
              <a:chOff x="2163208" y="2961822"/>
              <a:chExt cx="1781582" cy="17339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266341" y="6314300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6449250" y="543473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177383" y="702223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491583" y="1324523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293799" y="1212339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15291" y="384722"/>
            <a:ext cx="4426774" cy="4509158"/>
            <a:chOff x="2291291" y="384722"/>
            <a:chExt cx="4426774" cy="4509158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8009233" y="1383790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66633" y="2337269"/>
            <a:ext cx="1775433" cy="937528"/>
            <a:chOff x="4942632" y="2337269"/>
            <a:chExt cx="1775433" cy="937528"/>
          </a:xfrm>
        </p:grpSpPr>
        <p:sp>
          <p:nvSpPr>
            <p:cNvPr id="142" name="Oval 141"/>
            <p:cNvSpPr/>
            <p:nvPr/>
          </p:nvSpPr>
          <p:spPr>
            <a:xfrm>
              <a:off x="5062832" y="2337269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967582" y="2337269"/>
              <a:ext cx="1750483" cy="691307"/>
              <a:chOff x="4967582" y="2337269"/>
              <a:chExt cx="1750483" cy="691307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4967582" y="2337269"/>
                <a:ext cx="17504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Scheduler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4987425" y="2902043"/>
                <a:ext cx="1619275" cy="126533"/>
                <a:chOff x="2163208" y="2961822"/>
                <a:chExt cx="1781582" cy="173398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189308" y="2961822"/>
                  <a:ext cx="1755482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826207" y="2961822"/>
                  <a:ext cx="118583" cy="17339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707624" y="2961822"/>
                  <a:ext cx="118583" cy="17339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589041" y="2961822"/>
                  <a:ext cx="118583" cy="173398"/>
                </a:xfrm>
                <a:prstGeom prst="rect">
                  <a:avLst/>
                </a:prstGeom>
                <a:solidFill>
                  <a:srgbClr val="FF008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470458" y="2961822"/>
                  <a:ext cx="118583" cy="17339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350022" y="2961822"/>
                  <a:ext cx="118583" cy="173398"/>
                </a:xfrm>
                <a:prstGeom prst="rect">
                  <a:avLst/>
                </a:prstGeom>
                <a:solidFill>
                  <a:srgbClr val="FF8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31439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112856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994273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2875690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757107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2638524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2523614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405348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2284912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2163208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45" name="TextBox 144"/>
            <p:cNvSpPr txBox="1"/>
            <p:nvPr/>
          </p:nvSpPr>
          <p:spPr>
            <a:xfrm>
              <a:off x="4942632" y="3028576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63" name="Rounded Rectangle 162"/>
          <p:cNvSpPr/>
          <p:nvPr/>
        </p:nvSpPr>
        <p:spPr>
          <a:xfrm>
            <a:off x="3666068" y="644759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993218" y="486009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394201" y="803509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877734" y="1027876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708401" y="1425809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510617" y="1313625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226051" y="915692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5226051" y="1485076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683451" y="2438555"/>
            <a:ext cx="1775433" cy="937528"/>
            <a:chOff x="2159450" y="2438555"/>
            <a:chExt cx="1775433" cy="937528"/>
          </a:xfrm>
        </p:grpSpPr>
        <p:sp>
          <p:nvSpPr>
            <p:cNvPr id="172" name="Oval 171"/>
            <p:cNvSpPr/>
            <p:nvPr/>
          </p:nvSpPr>
          <p:spPr>
            <a:xfrm>
              <a:off x="2279650" y="2438555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84400" y="2438555"/>
              <a:ext cx="1750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2159450" y="3129862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93" name="Rounded Rectangle 192"/>
          <p:cNvSpPr/>
          <p:nvPr/>
        </p:nvSpPr>
        <p:spPr>
          <a:xfrm>
            <a:off x="6449250" y="3829197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776400" y="3670447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177383" y="3987947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660916" y="4212314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491583" y="4610247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7293799" y="4498063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009233" y="4100130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8009233" y="4669514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466633" y="5622993"/>
            <a:ext cx="1775433" cy="937528"/>
            <a:chOff x="4942632" y="5622993"/>
            <a:chExt cx="1775433" cy="937528"/>
          </a:xfrm>
        </p:grpSpPr>
        <p:grpSp>
          <p:nvGrpSpPr>
            <p:cNvPr id="204" name="Group 203"/>
            <p:cNvGrpSpPr/>
            <p:nvPr/>
          </p:nvGrpSpPr>
          <p:grpSpPr>
            <a:xfrm>
              <a:off x="4987425" y="6187767"/>
              <a:ext cx="1619275" cy="126533"/>
              <a:chOff x="2163208" y="2961822"/>
              <a:chExt cx="1781582" cy="173398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D7E4B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02" name="Oval 201"/>
            <p:cNvSpPr/>
            <p:nvPr/>
          </p:nvSpPr>
          <p:spPr>
            <a:xfrm>
              <a:off x="5062832" y="5622993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967582" y="5622993"/>
              <a:ext cx="1750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42632" y="6314300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990729" y="763743"/>
            <a:ext cx="232833" cy="224367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629961" y="612546"/>
            <a:ext cx="232833" cy="2243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2107145" y="1157525"/>
            <a:ext cx="232833" cy="22436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785311" y="1758760"/>
            <a:ext cx="232833" cy="22436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567686" y="1333681"/>
            <a:ext cx="232833" cy="22436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1981201" y="1538443"/>
            <a:ext cx="232833" cy="2243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9222320" y="698479"/>
            <a:ext cx="232833" cy="224367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861552" y="547282"/>
            <a:ext cx="232833" cy="2243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9338736" y="1092261"/>
            <a:ext cx="232833" cy="22436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9977968" y="1653027"/>
            <a:ext cx="232833" cy="22436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9799277" y="1268417"/>
            <a:ext cx="232833" cy="22436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9212792" y="1473179"/>
            <a:ext cx="232833" cy="2243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2078209" y="3925933"/>
            <a:ext cx="232833" cy="224367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2717441" y="3774736"/>
            <a:ext cx="232833" cy="2243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2194625" y="4319715"/>
            <a:ext cx="232833" cy="22436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2779351" y="4880481"/>
            <a:ext cx="232833" cy="22436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2655166" y="4495871"/>
            <a:ext cx="232833" cy="22436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2068681" y="4700633"/>
            <a:ext cx="232833" cy="2243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9222320" y="3984203"/>
            <a:ext cx="232833" cy="224367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9861552" y="3833006"/>
            <a:ext cx="232833" cy="2243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9338736" y="4377985"/>
            <a:ext cx="232833" cy="22436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9977968" y="4938751"/>
            <a:ext cx="232833" cy="22436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9799277" y="4554141"/>
            <a:ext cx="232833" cy="22436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9212792" y="4758903"/>
            <a:ext cx="232833" cy="2243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14034" y="598193"/>
            <a:ext cx="3012017" cy="1272751"/>
            <a:chOff x="2214034" y="598193"/>
            <a:chExt cx="3012017" cy="1272751"/>
          </a:xfrm>
        </p:grpSpPr>
        <p:cxnSp>
          <p:nvCxnSpPr>
            <p:cNvPr id="56" name="Straight Connector 55"/>
            <p:cNvCxnSpPr>
              <a:stCxn id="222" idx="3"/>
              <a:endCxn id="163" idx="1"/>
            </p:cNvCxnSpPr>
            <p:nvPr/>
          </p:nvCxnSpPr>
          <p:spPr>
            <a:xfrm flipV="1">
              <a:off x="2223562" y="756943"/>
              <a:ext cx="1442506" cy="11898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23" idx="3"/>
              <a:endCxn id="164" idx="1"/>
            </p:cNvCxnSpPr>
            <p:nvPr/>
          </p:nvCxnSpPr>
          <p:spPr>
            <a:xfrm flipV="1">
              <a:off x="2862794" y="598193"/>
              <a:ext cx="2130424" cy="126538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24" idx="3"/>
              <a:endCxn id="166" idx="1"/>
            </p:cNvCxnSpPr>
            <p:nvPr/>
          </p:nvCxnSpPr>
          <p:spPr>
            <a:xfrm flipV="1">
              <a:off x="2339978" y="1140060"/>
              <a:ext cx="1537756" cy="129650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27" idx="3"/>
              <a:endCxn id="167" idx="1"/>
            </p:cNvCxnSpPr>
            <p:nvPr/>
          </p:nvCxnSpPr>
          <p:spPr>
            <a:xfrm flipV="1">
              <a:off x="2214034" y="1537993"/>
              <a:ext cx="1494367" cy="11263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226" idx="3"/>
              <a:endCxn id="168" idx="1"/>
            </p:cNvCxnSpPr>
            <p:nvPr/>
          </p:nvCxnSpPr>
          <p:spPr>
            <a:xfrm flipV="1">
              <a:off x="2800519" y="1425809"/>
              <a:ext cx="1710098" cy="20057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225" idx="3"/>
              <a:endCxn id="170" idx="1"/>
            </p:cNvCxnSpPr>
            <p:nvPr/>
          </p:nvCxnSpPr>
          <p:spPr>
            <a:xfrm flipV="1">
              <a:off x="3018144" y="1597260"/>
              <a:ext cx="2207907" cy="273684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724415" y="496907"/>
            <a:ext cx="3253552" cy="1268305"/>
            <a:chOff x="6724415" y="496907"/>
            <a:chExt cx="3253552" cy="1268305"/>
          </a:xfrm>
        </p:grpSpPr>
        <p:cxnSp>
          <p:nvCxnSpPr>
            <p:cNvPr id="262" name="Straight Connector 261"/>
            <p:cNvCxnSpPr>
              <a:stCxn id="233" idx="1"/>
              <a:endCxn id="138" idx="3"/>
            </p:cNvCxnSpPr>
            <p:nvPr/>
          </p:nvCxnSpPr>
          <p:spPr>
            <a:xfrm flipH="1" flipV="1">
              <a:off x="7526631" y="1324523"/>
              <a:ext cx="2272645" cy="5607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29" idx="1"/>
              <a:endCxn id="139" idx="3"/>
            </p:cNvCxnSpPr>
            <p:nvPr/>
          </p:nvCxnSpPr>
          <p:spPr>
            <a:xfrm flipH="1">
              <a:off x="8242065" y="810664"/>
              <a:ext cx="980254" cy="1159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0" idx="1"/>
              <a:endCxn id="134" idx="3"/>
            </p:cNvCxnSpPr>
            <p:nvPr/>
          </p:nvCxnSpPr>
          <p:spPr>
            <a:xfrm flipH="1" flipV="1">
              <a:off x="8009232" y="496907"/>
              <a:ext cx="1852319" cy="16256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31" idx="1"/>
              <a:endCxn id="136" idx="3"/>
            </p:cNvCxnSpPr>
            <p:nvPr/>
          </p:nvCxnSpPr>
          <p:spPr>
            <a:xfrm flipH="1" flipV="1">
              <a:off x="6893748" y="1038774"/>
              <a:ext cx="2444987" cy="165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34" idx="1"/>
              <a:endCxn id="140" idx="3"/>
            </p:cNvCxnSpPr>
            <p:nvPr/>
          </p:nvCxnSpPr>
          <p:spPr>
            <a:xfrm flipH="1" flipV="1">
              <a:off x="8242065" y="1495974"/>
              <a:ext cx="970726" cy="893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2" idx="1"/>
              <a:endCxn id="137" idx="3"/>
            </p:cNvCxnSpPr>
            <p:nvPr/>
          </p:nvCxnSpPr>
          <p:spPr>
            <a:xfrm flipH="1" flipV="1">
              <a:off x="6724415" y="1436707"/>
              <a:ext cx="3253552" cy="32850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09283" y="3763209"/>
            <a:ext cx="3012017" cy="1229456"/>
            <a:chOff x="2309283" y="3763209"/>
            <a:chExt cx="3012017" cy="1229456"/>
          </a:xfrm>
        </p:grpSpPr>
        <p:cxnSp>
          <p:nvCxnSpPr>
            <p:cNvPr id="283" name="Straight Connector 282"/>
            <p:cNvCxnSpPr/>
            <p:nvPr/>
          </p:nvCxnSpPr>
          <p:spPr>
            <a:xfrm flipV="1">
              <a:off x="2318811" y="3921959"/>
              <a:ext cx="1442506" cy="11898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2958043" y="3763209"/>
              <a:ext cx="2130424" cy="126538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2435227" y="4305076"/>
              <a:ext cx="1537756" cy="129650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309283" y="4703009"/>
              <a:ext cx="1494367" cy="11263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2895768" y="4590825"/>
              <a:ext cx="1710098" cy="20057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39" idx="3"/>
            </p:cNvCxnSpPr>
            <p:nvPr/>
          </p:nvCxnSpPr>
          <p:spPr>
            <a:xfrm flipV="1">
              <a:off x="3012184" y="4762276"/>
              <a:ext cx="2309116" cy="230389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724415" y="3785153"/>
            <a:ext cx="3253552" cy="1268305"/>
            <a:chOff x="6724415" y="3785153"/>
            <a:chExt cx="3253552" cy="1268305"/>
          </a:xfrm>
        </p:grpSpPr>
        <p:cxnSp>
          <p:nvCxnSpPr>
            <p:cNvPr id="290" name="Straight Connector 289"/>
            <p:cNvCxnSpPr/>
            <p:nvPr/>
          </p:nvCxnSpPr>
          <p:spPr>
            <a:xfrm flipH="1" flipV="1">
              <a:off x="7526631" y="4612769"/>
              <a:ext cx="2272645" cy="5607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8242065" y="4098910"/>
              <a:ext cx="980254" cy="1159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 flipV="1">
              <a:off x="8009232" y="3785153"/>
              <a:ext cx="1852319" cy="16256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H="1" flipV="1">
              <a:off x="6893748" y="4327020"/>
              <a:ext cx="2444987" cy="165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 flipV="1">
              <a:off x="8242065" y="4784220"/>
              <a:ext cx="970726" cy="893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 flipV="1">
              <a:off x="6724415" y="4724953"/>
              <a:ext cx="3253552" cy="32850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27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08 0.00601 L 0.20482 -0.033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-199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14283 -0.0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88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15951 -0.00116 " pathEditMode="relative" ptsTypes="AA">
                                      <p:cBhvr>
                                        <p:cTn id="53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231 L 0.14453 -0.01944 " pathEditMode="relative" ptsTypes="AA">
                                      <p:cBhvr>
                                        <p:cTn id="55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3476 -0.02176 " pathEditMode="relative" ptsTypes="AA">
                                      <p:cBhvr>
                                        <p:cTn id="57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09 L 0.1931 -0.01806 " pathEditMode="relative" ptsTypes="AA">
                                      <p:cBhvr>
                                        <p:cTn id="59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208 L -0.16914 -0.02523 " pathEditMode="relative" ptsTypes="AA">
                                      <p:cBhvr>
                                        <p:cTn id="61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0093 L -0.09896 0.01782 " pathEditMode="relative" ptsTypes="AA">
                                      <p:cBhvr>
                                        <p:cTn id="63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23 L -0.2168 -0.02453 " pathEditMode="relative" ptsTypes="AA">
                                      <p:cBhvr>
                                        <p:cTn id="6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-0.20443 -0.0081 " pathEditMode="relative" ptsTypes="AA">
                                      <p:cBhvr>
                                        <p:cTn id="6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1.48148E-6 L -0.09726 -0.01227 " pathEditMode="relative" ptsTypes="AA">
                                      <p:cBhvr>
                                        <p:cTn id="6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93 L -0.28489 -0.04653 " pathEditMode="relative" ptsTypes="AA">
                                      <p:cBhvr>
                                        <p:cTn id="7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46 L 0.1961 -0.01783 " pathEditMode="relative" ptsTypes="AA">
                                      <p:cBhvr>
                                        <p:cTn id="7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13971 -0.0129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81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85 L 0.14766 -0.01504 " pathEditMode="relative" ptsTypes="AA">
                                      <p:cBhvr>
                                        <p:cTn id="77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46 L 0.16094 -0.0007 " pathEditMode="relative" ptsTypes="AA">
                                      <p:cBhvr>
                                        <p:cTn id="79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46 L 0.14453 -0.01343 " pathEditMode="relative" ptsTypes="AA">
                                      <p:cBhvr>
                                        <p:cTn id="81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0453E-7 2.18106E-6 L 0.20961 -0.029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0" y="-148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46 L -0.16914 -0.02338 " pathEditMode="relative" ptsTypes="AA">
                                      <p:cBhvr>
                                        <p:cTn id="8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0486 L -0.09896 0.01736 " pathEditMode="relative" ptsTypes="AA">
                                      <p:cBhvr>
                                        <p:cTn id="87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46 L -0.2168 -0.02384 " pathEditMode="relative" ptsTypes="AA">
                                      <p:cBhvr>
                                        <p:cTn id="89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-0.20547 -0.00648 " pathEditMode="relative" ptsTypes="AA">
                                      <p:cBhvr>
                                        <p:cTn id="91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23 L -0.09817 -0.01181 " pathEditMode="relative" ptsTypes="AA">
                                      <p:cBhvr>
                                        <p:cTn id="93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-0.28489 -0.04815 " pathEditMode="relative" ptsTypes="AA">
                                      <p:cBhvr>
                                        <p:cTn id="95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9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5420</TotalTime>
  <Words>1846</Words>
  <Application>Microsoft Office PowerPoint</Application>
  <PresentationFormat>Widescreen</PresentationFormat>
  <Paragraphs>438</Paragraphs>
  <Slides>37</Slides>
  <Notes>37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맑은 고딕</vt:lpstr>
      <vt:lpstr>ＭＳ Ｐゴシック</vt:lpstr>
      <vt:lpstr>宋体</vt:lpstr>
      <vt:lpstr>Arial</vt:lpstr>
      <vt:lpstr>Calibri</vt:lpstr>
      <vt:lpstr>Consolas</vt:lpstr>
      <vt:lpstr>Lato</vt:lpstr>
      <vt:lpstr>Lato Medium</vt:lpstr>
      <vt:lpstr>Lucida Sans Unicode</vt:lpstr>
      <vt:lpstr>Times New Roman</vt:lpstr>
      <vt:lpstr>MCS-DS_PPT_template_final</vt:lpstr>
      <vt:lpstr>Migratable Objects and Task-Based Parallel Programming with Charm++​</vt:lpstr>
      <vt:lpstr>Challenges in Parallel Programming</vt:lpstr>
      <vt:lpstr>Our View</vt:lpstr>
      <vt:lpstr>What Is Charm++?</vt:lpstr>
      <vt:lpstr>Over-Decomposition</vt:lpstr>
      <vt:lpstr>Migratability</vt:lpstr>
      <vt:lpstr>Asynchrony: Message-Driven Execution</vt:lpstr>
      <vt:lpstr>Realization of This Model in Charm++</vt:lpstr>
      <vt:lpstr>PowerPoint Presentation</vt:lpstr>
      <vt:lpstr>Message-Driven Execution</vt:lpstr>
      <vt:lpstr>PowerPoint Presentation</vt:lpstr>
      <vt:lpstr>PowerPoint Presentation</vt:lpstr>
      <vt:lpstr>PowerPoint Presentation</vt:lpstr>
      <vt:lpstr>Empowering the RTS</vt:lpstr>
      <vt:lpstr>Charm++ and CSE Applications</vt:lpstr>
      <vt:lpstr>Summary: What Is Charm++?</vt:lpstr>
      <vt:lpstr> Parallel Programming with Charm++​</vt:lpstr>
      <vt:lpstr>Grainsize</vt:lpstr>
      <vt:lpstr>Crack Propagation</vt:lpstr>
      <vt:lpstr>PowerPoint Presentation</vt:lpstr>
      <vt:lpstr>Grainsize in a Common Setting</vt:lpstr>
      <vt:lpstr>Grainsize: Weather Forecasting in BRAMS</vt:lpstr>
      <vt:lpstr>Baseline: 64 Objects</vt:lpstr>
      <vt:lpstr>Over-Decomposition: 1024 Objects </vt:lpstr>
      <vt:lpstr>With Load Balancing: 1024 objects</vt:lpstr>
      <vt:lpstr> Parallel Programming with Charm++​</vt:lpstr>
      <vt:lpstr>Charm++ Benefits</vt:lpstr>
      <vt:lpstr>Locality and Prefetch</vt:lpstr>
      <vt:lpstr>Impact on Communication</vt:lpstr>
      <vt:lpstr>Impact on Communication</vt:lpstr>
      <vt:lpstr>Communication Data from Chombo</vt:lpstr>
      <vt:lpstr>Decomposition Challenges</vt:lpstr>
      <vt:lpstr>Decomposition Independent of numCores</vt:lpstr>
      <vt:lpstr>Compositionality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Jamie C</cp:lastModifiedBy>
  <cp:revision>94</cp:revision>
  <dcterms:created xsi:type="dcterms:W3CDTF">2016-08-22T20:19:20Z</dcterms:created>
  <dcterms:modified xsi:type="dcterms:W3CDTF">2018-10-30T21:27:18Z</dcterms:modified>
</cp:coreProperties>
</file>