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11"/>
  </p:notesMasterIdLst>
  <p:sldIdLst>
    <p:sldId id="279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3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souza, Shanna Marie" initials="DS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8" autoAdjust="0"/>
    <p:restoredTop sz="94652"/>
  </p:normalViewPr>
  <p:slideViewPr>
    <p:cSldViewPr snapToGrid="0" snapToObjects="1">
      <p:cViewPr varScale="1">
        <p:scale>
          <a:sx n="113" d="100"/>
          <a:sy n="113" d="100"/>
        </p:scale>
        <p:origin x="200" y="3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0F8DF-60D7-EC4B-A57B-A0DD06C573DC}" type="datetimeFigureOut">
              <a:rPr lang="en-US" smtClean="0"/>
              <a:t>10/30/18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9BD3A-AE92-B446-AE91-9035898534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8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065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CkExit global termination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391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074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213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CkExit global termination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067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934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30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91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bool to 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647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 b="1" baseline="0">
                <a:solidFill>
                  <a:srgbClr val="00759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Lecture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Title Goes Here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9614" y="4063200"/>
            <a:ext cx="577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Lato Medium" charset="0"/>
                <a:cs typeface="Arial" panose="020B0604020202020204" pitchFamily="34" charset="0"/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242866737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5/30/18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63879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  <a:lvl2pPr>
              <a:defRPr b="0">
                <a:latin typeface="+mn-lt"/>
                <a:cs typeface="Arial" panose="020B0604020202020204" pitchFamily="34" charset="0"/>
              </a:defRPr>
            </a:lvl2pPr>
            <a:lvl3pPr>
              <a:defRPr b="0">
                <a:latin typeface="+mn-lt"/>
                <a:cs typeface="Arial" panose="020B0604020202020204" pitchFamily="34" charset="0"/>
              </a:defRPr>
            </a:lvl3pPr>
            <a:lvl4pPr>
              <a:defRPr b="0">
                <a:latin typeface="+mn-lt"/>
                <a:cs typeface="Arial" panose="020B0604020202020204" pitchFamily="34" charset="0"/>
              </a:defRPr>
            </a:lvl4pPr>
            <a:lvl5pPr>
              <a:defRPr b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5/30/18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979713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5495"/>
            <a:ext cx="10515600" cy="766482"/>
          </a:xfrm>
        </p:spPr>
        <p:txBody>
          <a:bodyPr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4"/>
            <a:ext cx="10515600" cy="5007069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5/30/18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062725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5/30/18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800782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5/30/18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88141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5/30/18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122945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5/30/18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30244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5/30/18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795807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+mn-lt"/>
                <a:cs typeface="Arial" panose="020B0604020202020204" pitchFamily="34" charset="0"/>
              </a:defRPr>
            </a:lvl1pPr>
            <a:lvl2pPr>
              <a:defRPr sz="2800">
                <a:latin typeface="+mn-lt"/>
                <a:cs typeface="Arial" panose="020B0604020202020204" pitchFamily="34" charset="0"/>
              </a:defRPr>
            </a:lvl2pPr>
            <a:lvl3pPr>
              <a:defRPr sz="2400">
                <a:latin typeface="+mn-lt"/>
                <a:cs typeface="Arial" panose="020B0604020202020204" pitchFamily="34" charset="0"/>
              </a:defRPr>
            </a:lvl3pPr>
            <a:lvl4pPr>
              <a:defRPr sz="2000">
                <a:latin typeface="+mn-lt"/>
                <a:cs typeface="Arial" panose="020B0604020202020204" pitchFamily="34" charset="0"/>
              </a:defRPr>
            </a:lvl4pPr>
            <a:lvl5pPr>
              <a:defRPr sz="2000">
                <a:latin typeface="+mn-lt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5/30/18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013315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5/30/18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67715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5/30/18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057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59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F799E64-5325-4C22-B31F-0A2ED6499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2197" y="2032228"/>
            <a:ext cx="9360754" cy="1470025"/>
          </a:xfrm>
        </p:spPr>
        <p:txBody>
          <a:bodyPr>
            <a:noAutofit/>
          </a:bodyPr>
          <a:lstStyle/>
          <a:p>
            <a:r>
              <a:rPr lang="en-US" sz="4500" dirty="0"/>
              <a:t>Chares: Message-Driven Objects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ADB19-2987-4644-8F63-17C8CFFBE61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902950" y="6356350"/>
            <a:ext cx="1289050" cy="365125"/>
          </a:xfrm>
        </p:spPr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6D4DC85-44CA-4B7F-A993-23FD6A542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2253"/>
            <a:ext cx="9144000" cy="1655762"/>
          </a:xfrm>
        </p:spPr>
        <p:txBody>
          <a:bodyPr/>
          <a:lstStyle/>
          <a:p>
            <a:r>
              <a:rPr lang="en-US" dirty="0"/>
              <a:t>Defining Chares and Understanding Asynchrony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8AAE71-8D87-413C-A418-0406432023CD}"/>
              </a:ext>
            </a:extLst>
          </p:cNvPr>
          <p:cNvSpPr/>
          <p:nvPr/>
        </p:nvSpPr>
        <p:spPr>
          <a:xfrm>
            <a:off x="3777641" y="6044225"/>
            <a:ext cx="48898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L. V. Kale at the University of Illinois Urbana</a:t>
            </a:r>
            <a:endParaRPr lang="en-US" altLang="en-US" sz="1600" dirty="0">
              <a:solidFill>
                <a:schemeClr val="bg1">
                  <a:lumMod val="75000"/>
                </a:schemeClr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04839104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01359-FF4D-4FE4-B73E-A5F99AB9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 World with Chares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550D5D-D202-4EE0-9301-6612D38F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4CDC3-7647-452A-97EA-AA21FBDC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39BBD34-6AF8-486D-876D-7AEAD187DA06}"/>
              </a:ext>
            </a:extLst>
          </p:cNvPr>
          <p:cNvSpPr txBox="1">
            <a:spLocks/>
          </p:cNvSpPr>
          <p:nvPr/>
        </p:nvSpPr>
        <p:spPr>
          <a:xfrm>
            <a:off x="927717" y="956021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hello.ci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FE401FD1-CC9C-417E-A78D-1A91892EB8A3}"/>
              </a:ext>
            </a:extLst>
          </p:cNvPr>
          <p:cNvSpPr txBox="1">
            <a:spLocks/>
          </p:cNvSpPr>
          <p:nvPr/>
        </p:nvSpPr>
        <p:spPr>
          <a:xfrm>
            <a:off x="927717" y="1435842"/>
            <a:ext cx="4327864" cy="2710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mainmodule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 {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mainchare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 {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Main(CkArgMsg ∗m);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Singleton {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Singleton();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7FD370D-D05F-4F67-913D-07F90D8A3B55}"/>
              </a:ext>
            </a:extLst>
          </p:cNvPr>
          <p:cNvSpPr txBox="1">
            <a:spLocks/>
          </p:cNvSpPr>
          <p:nvPr/>
        </p:nvSpPr>
        <p:spPr>
          <a:xfrm>
            <a:off x="5472614" y="956020"/>
            <a:ext cx="4041775" cy="47982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hello.cpp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E67786A-8E97-4B47-AB94-9B2CEFBAB145}"/>
              </a:ext>
            </a:extLst>
          </p:cNvPr>
          <p:cNvSpPr txBox="1">
            <a:spLocks/>
          </p:cNvSpPr>
          <p:nvPr/>
        </p:nvSpPr>
        <p:spPr>
          <a:xfrm>
            <a:off x="5472614" y="1435843"/>
            <a:ext cx="5670826" cy="5019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“hello.decl.h”</a:t>
            </a:r>
          </a:p>
          <a:p>
            <a:pPr marL="0" indent="0">
              <a:buFont typeface="Arial" pitchFamily="34" charset="0"/>
              <a:buNone/>
            </a:pP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 :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CBase_Main {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Main(CkArgMsg∗ m) {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CProxy_Singleton::ckNew();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};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Singleton :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CBase_Singleton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Singleton() {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ckout &lt;&lt; “Hello World!” &lt;&lt; endl;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CkExit();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};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“hello.def.h”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00D087-E3C9-A642-96C7-E2E44E9AA339}"/>
              </a:ext>
            </a:extLst>
          </p:cNvPr>
          <p:cNvSpPr txBox="1"/>
          <p:nvPr/>
        </p:nvSpPr>
        <p:spPr>
          <a:xfrm>
            <a:off x="927717" y="4671753"/>
            <a:ext cx="4040188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ci file is processed to generate code for classes such as Cbase_Main, Cbase_Singleton, Cproxy_Singleton</a:t>
            </a:r>
          </a:p>
        </p:txBody>
      </p:sp>
    </p:spTree>
    <p:extLst>
      <p:ext uri="{BB962C8B-B14F-4D97-AF65-F5344CB8AC3E}">
        <p14:creationId xmlns:p14="http://schemas.microsoft.com/office/powerpoint/2010/main" val="19713345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68D81-68BD-4136-BF9E-82CF189D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Charm++ File Structure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27A8A6-4609-43DE-A6EA-2536473B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E9C8B5-2146-4496-83DF-B8E15C06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AA8676-E7B5-47AC-8737-6C36822497E3}"/>
              </a:ext>
            </a:extLst>
          </p:cNvPr>
          <p:cNvSpPr txBox="1">
            <a:spLocks/>
          </p:cNvSpPr>
          <p:nvPr/>
        </p:nvSpPr>
        <p:spPr>
          <a:xfrm>
            <a:off x="381000" y="1161111"/>
            <a:ext cx="10356410" cy="24318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C++ objects (including Charm++ objects)</a:t>
            </a:r>
          </a:p>
          <a:p>
            <a:pPr lvl="1"/>
            <a:r>
              <a:rPr lang="en-US" dirty="0"/>
              <a:t>Defined in regular .h and .cpp files</a:t>
            </a:r>
          </a:p>
          <a:p>
            <a:r>
              <a:rPr lang="en-US" dirty="0"/>
              <a:t>Chare objects, entry methods (asynchronous methods)</a:t>
            </a:r>
          </a:p>
          <a:p>
            <a:pPr lvl="1"/>
            <a:r>
              <a:rPr lang="en-US" dirty="0"/>
              <a:t>Defined in .ci file</a:t>
            </a:r>
          </a:p>
          <a:p>
            <a:pPr lvl="1"/>
            <a:r>
              <a:rPr lang="en-US" dirty="0"/>
              <a:t>Implemented in the .cpp file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261FD1-48D0-4D46-90B2-810389030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98" y="3798974"/>
            <a:ext cx="5986045" cy="2044015"/>
          </a:xfrm>
          <a:prstGeom prst="rect">
            <a:avLst/>
          </a:prstGeom>
        </p:spPr>
      </p:pic>
      <p:sp>
        <p:nvSpPr>
          <p:cNvPr id="13" name="Text Placeholder 2"/>
          <p:cNvSpPr txBox="1">
            <a:spLocks/>
          </p:cNvSpPr>
          <p:nvPr/>
        </p:nvSpPr>
        <p:spPr>
          <a:xfrm>
            <a:off x="6605516" y="2743297"/>
            <a:ext cx="4588943" cy="6397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Hello World Example</a:t>
            </a:r>
          </a:p>
        </p:txBody>
      </p:sp>
      <p:sp>
        <p:nvSpPr>
          <p:cNvPr id="14" name="Content Placeholder 3"/>
          <p:cNvSpPr txBox="1">
            <a:spLocks/>
          </p:cNvSpPr>
          <p:nvPr/>
        </p:nvSpPr>
        <p:spPr>
          <a:xfrm>
            <a:off x="6605516" y="3384645"/>
            <a:ext cx="4588943" cy="29701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Compiling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charmc hello.ci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charmc -c hello.cpp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charmc -o hello hello.o</a:t>
            </a:r>
          </a:p>
          <a:p>
            <a:r>
              <a:rPr lang="en-US" dirty="0"/>
              <a:t>Running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./charmrun +p7 ./hello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+p7</a:t>
            </a:r>
            <a:r>
              <a:rPr lang="en-US" dirty="0"/>
              <a:t> tells the system to use seven cores</a:t>
            </a:r>
          </a:p>
        </p:txBody>
      </p:sp>
    </p:spTree>
    <p:extLst>
      <p:ext uri="{BB962C8B-B14F-4D97-AF65-F5344CB8AC3E}">
        <p14:creationId xmlns:p14="http://schemas.microsoft.com/office/powerpoint/2010/main" val="24190540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D647F-C444-497D-A85C-29A327AC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Compiling a Charm++ Program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15DBFF-8829-461F-9B23-75F843726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44A48B-6456-45C1-A439-58A19E4B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6" name="Content Placeholder 3" descr="charmCompile.jpg">
            <a:extLst>
              <a:ext uri="{FF2B5EF4-FFF2-40B4-BE49-F238E27FC236}">
                <a16:creationId xmlns:a16="http://schemas.microsoft.com/office/drawing/2014/main" id="{7202D726-59CA-4577-90BA-CDDEC271F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841" b="-35841"/>
          <a:stretch>
            <a:fillRect/>
          </a:stretch>
        </p:blipFill>
        <p:spPr>
          <a:xfrm>
            <a:off x="689270" y="914402"/>
            <a:ext cx="10813459" cy="479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2076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01359-FF4D-4FE4-B73E-A5F99AB9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 World with Chares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550D5D-D202-4EE0-9301-6612D38F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4CDC3-7647-452A-97EA-AA21FBDC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39BBD34-6AF8-486D-876D-7AEAD187DA06}"/>
              </a:ext>
            </a:extLst>
          </p:cNvPr>
          <p:cNvSpPr txBox="1">
            <a:spLocks/>
          </p:cNvSpPr>
          <p:nvPr/>
        </p:nvSpPr>
        <p:spPr>
          <a:xfrm>
            <a:off x="927717" y="956021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hello.ci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FE401FD1-CC9C-417E-A78D-1A91892EB8A3}"/>
              </a:ext>
            </a:extLst>
          </p:cNvPr>
          <p:cNvSpPr txBox="1">
            <a:spLocks/>
          </p:cNvSpPr>
          <p:nvPr/>
        </p:nvSpPr>
        <p:spPr>
          <a:xfrm>
            <a:off x="927717" y="1435842"/>
            <a:ext cx="4327864" cy="2710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mainmodule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hello {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mainchare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 {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Main(CkArgMsg ∗m);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Singleton {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Singleton();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7FD370D-D05F-4F67-913D-07F90D8A3B55}"/>
              </a:ext>
            </a:extLst>
          </p:cNvPr>
          <p:cNvSpPr txBox="1">
            <a:spLocks/>
          </p:cNvSpPr>
          <p:nvPr/>
        </p:nvSpPr>
        <p:spPr>
          <a:xfrm>
            <a:off x="5472614" y="956020"/>
            <a:ext cx="4041775" cy="47982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hello.cpp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E67786A-8E97-4B47-AB94-9B2CEFBAB145}"/>
              </a:ext>
            </a:extLst>
          </p:cNvPr>
          <p:cNvSpPr txBox="1">
            <a:spLocks/>
          </p:cNvSpPr>
          <p:nvPr/>
        </p:nvSpPr>
        <p:spPr>
          <a:xfrm>
            <a:off x="5472614" y="1435842"/>
            <a:ext cx="5670826" cy="49205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“hello.decl.h”</a:t>
            </a:r>
          </a:p>
          <a:p>
            <a:pPr marL="0" indent="0">
              <a:buFont typeface="Arial" pitchFamily="34" charset="0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 :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CBase_Main {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Main(CkArgMsg∗ m) {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CProxy_Singleton::ckNew();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};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Singleton :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CBase_Singleton {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Singleton() {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ckout &lt;&lt; “Hello World!” &lt;&lt; endl;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CkExit();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};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“hello.def.h”</a:t>
            </a:r>
          </a:p>
        </p:txBody>
      </p:sp>
    </p:spTree>
    <p:extLst>
      <p:ext uri="{BB962C8B-B14F-4D97-AF65-F5344CB8AC3E}">
        <p14:creationId xmlns:p14="http://schemas.microsoft.com/office/powerpoint/2010/main" val="41268319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9DAC3-B45C-4AF1-AB57-534C6141D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Charm Termination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A20519-A84F-43A8-891B-DA6CDF9DE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There is a special system call </a:t>
            </a:r>
            <a:r>
              <a:rPr lang="en-US" altLang="ko-KR" dirty="0">
                <a:latin typeface="Consolas" panose="020B0609020204030204" pitchFamily="49" charset="0"/>
                <a:cs typeface="Lucida Console"/>
              </a:rPr>
              <a:t>CkExit()</a:t>
            </a:r>
            <a:r>
              <a:rPr lang="en-US" altLang="ko-KR" dirty="0"/>
              <a:t> that terminates the parallel execution on all processors (but it is called on one processor) and performs the requisite cleanup</a:t>
            </a:r>
          </a:p>
          <a:p>
            <a:r>
              <a:rPr lang="en-US" altLang="ko-KR" dirty="0"/>
              <a:t>The traditional </a:t>
            </a:r>
            <a:r>
              <a:rPr lang="en-US" altLang="ko-KR" dirty="0">
                <a:latin typeface="Consolas" panose="020B0609020204030204" pitchFamily="49" charset="0"/>
                <a:cs typeface="Lucida Console"/>
              </a:rPr>
              <a:t>exit()</a:t>
            </a:r>
            <a:r>
              <a:rPr lang="en-US" altLang="ko-KR" dirty="0"/>
              <a:t> is insufficient because it only terminates one process, not the entire parallel job (and will cause a hang)</a:t>
            </a:r>
          </a:p>
          <a:p>
            <a:r>
              <a:rPr lang="en-US" altLang="ko-KR" dirty="0">
                <a:latin typeface="Consolas" panose="020B0609020204030204" pitchFamily="49" charset="0"/>
                <a:cs typeface="Lucida Console"/>
              </a:rPr>
              <a:t>CkExit()</a:t>
            </a:r>
            <a:r>
              <a:rPr lang="en-US" altLang="ko-KR" dirty="0">
                <a:cs typeface="Lucida Console"/>
              </a:rPr>
              <a:t> </a:t>
            </a:r>
            <a:r>
              <a:rPr lang="en-US" altLang="ko-KR" dirty="0"/>
              <a:t>should be called when you can safely terminate the application (you may want to synchronize before calling this)</a:t>
            </a:r>
            <a:endParaRPr lang="en-US" altLang="ko-KR" i="1" dirty="0"/>
          </a:p>
          <a:p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FBE6B-F031-F44D-B491-98EDEED1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0181" y="5591581"/>
            <a:ext cx="4114800" cy="365125"/>
          </a:xfrm>
        </p:spPr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567754-397B-4876-BCD9-AB565EA87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4648333" y="4325682"/>
            <a:ext cx="1415182" cy="1664302"/>
            <a:chOff x="3496733" y="3702049"/>
            <a:chExt cx="2561166" cy="3012018"/>
          </a:xfrm>
        </p:grpSpPr>
        <p:sp>
          <p:nvSpPr>
            <p:cNvPr id="8" name="Rectangle 7"/>
            <p:cNvSpPr/>
            <p:nvPr/>
          </p:nvSpPr>
          <p:spPr>
            <a:xfrm>
              <a:off x="3496733" y="3702049"/>
              <a:ext cx="2561166" cy="301201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925359" y="3981597"/>
              <a:ext cx="232833" cy="224367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653492" y="4140347"/>
              <a:ext cx="232833" cy="22436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137025" y="4364714"/>
              <a:ext cx="232833" cy="224367"/>
            </a:xfrm>
            <a:prstGeom prst="roundRect">
              <a:avLst/>
            </a:prstGeom>
            <a:solidFill>
              <a:srgbClr val="FF008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769908" y="4650463"/>
              <a:ext cx="232833" cy="22436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485342" y="4252530"/>
              <a:ext cx="232833" cy="224367"/>
            </a:xfrm>
            <a:prstGeom prst="roundRect">
              <a:avLst/>
            </a:prstGeom>
            <a:solidFill>
              <a:srgbClr val="FF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062941" y="5775394"/>
              <a:ext cx="1555750" cy="42870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987535" y="6340168"/>
              <a:ext cx="1619275" cy="126533"/>
              <a:chOff x="2163208" y="2961822"/>
              <a:chExt cx="1781582" cy="173398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189308" y="2961822"/>
                <a:ext cx="1755482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826207" y="2961822"/>
                <a:ext cx="118583" cy="173398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707624" y="2961822"/>
                <a:ext cx="118583" cy="17339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589041" y="2961822"/>
                <a:ext cx="118583" cy="173398"/>
              </a:xfrm>
              <a:prstGeom prst="rect">
                <a:avLst/>
              </a:prstGeom>
              <a:solidFill>
                <a:srgbClr val="FF008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470458" y="2961822"/>
                <a:ext cx="118583" cy="1733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350022" y="2961822"/>
                <a:ext cx="118583" cy="173398"/>
              </a:xfrm>
              <a:prstGeom prst="rect">
                <a:avLst/>
              </a:prstGeom>
              <a:solidFill>
                <a:srgbClr val="FF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231439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112856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994273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875690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757107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63852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52361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40534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284912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16320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grpSp>
        <p:nvGrpSpPr>
          <p:cNvPr id="131" name="Group 130"/>
          <p:cNvGrpSpPr/>
          <p:nvPr/>
        </p:nvGrpSpPr>
        <p:grpSpPr>
          <a:xfrm>
            <a:off x="7914490" y="4316130"/>
            <a:ext cx="1412843" cy="1666640"/>
            <a:chOff x="6210299" y="491066"/>
            <a:chExt cx="2556934" cy="3016250"/>
          </a:xfrm>
        </p:grpSpPr>
        <p:sp>
          <p:nvSpPr>
            <p:cNvPr id="9" name="Rectangle 8"/>
            <p:cNvSpPr/>
            <p:nvPr/>
          </p:nvSpPr>
          <p:spPr>
            <a:xfrm>
              <a:off x="6210299" y="491066"/>
              <a:ext cx="2556934" cy="30162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601650" y="695873"/>
              <a:ext cx="232833" cy="224367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329783" y="854623"/>
              <a:ext cx="232833" cy="22436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643983" y="1476923"/>
              <a:ext cx="232833" cy="22436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7446199" y="1364739"/>
              <a:ext cx="232833" cy="22436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8161633" y="1536190"/>
              <a:ext cx="232833" cy="224367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739232" y="2489670"/>
              <a:ext cx="1555750" cy="42870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6663826" y="3054444"/>
              <a:ext cx="1619275" cy="126533"/>
              <a:chOff x="2163208" y="2961822"/>
              <a:chExt cx="1781582" cy="173398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189308" y="2961822"/>
                <a:ext cx="1755482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826207" y="2961822"/>
                <a:ext cx="118583" cy="173398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707624" y="2961822"/>
                <a:ext cx="118583" cy="17339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589041" y="2961822"/>
                <a:ext cx="118583" cy="173398"/>
              </a:xfrm>
              <a:prstGeom prst="rect">
                <a:avLst/>
              </a:prstGeom>
              <a:solidFill>
                <a:srgbClr val="FF008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470458" y="2961822"/>
                <a:ext cx="118583" cy="1733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350022" y="2961822"/>
                <a:ext cx="118583" cy="173398"/>
              </a:xfrm>
              <a:prstGeom prst="rect">
                <a:avLst/>
              </a:prstGeom>
              <a:solidFill>
                <a:srgbClr val="FF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231439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112856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994273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875690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757107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63852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52361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40534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284912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16320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grpSp>
        <p:nvGrpSpPr>
          <p:cNvPr id="130" name="Group 129"/>
          <p:cNvGrpSpPr/>
          <p:nvPr/>
        </p:nvGrpSpPr>
        <p:grpSpPr>
          <a:xfrm>
            <a:off x="3037759" y="4323343"/>
            <a:ext cx="1415182" cy="1666641"/>
            <a:chOff x="3496733" y="512233"/>
            <a:chExt cx="2561166" cy="3016251"/>
          </a:xfrm>
        </p:grpSpPr>
        <p:sp>
          <p:nvSpPr>
            <p:cNvPr id="10" name="Rectangle 9"/>
            <p:cNvSpPr/>
            <p:nvPr/>
          </p:nvSpPr>
          <p:spPr>
            <a:xfrm>
              <a:off x="3496733" y="512233"/>
              <a:ext cx="2561166" cy="30162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3818468" y="797159"/>
              <a:ext cx="232833" cy="224367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145618" y="638409"/>
              <a:ext cx="232833" cy="22436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546601" y="955909"/>
              <a:ext cx="232833" cy="22436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4030134" y="1180276"/>
              <a:ext cx="232833" cy="224367"/>
            </a:xfrm>
            <a:prstGeom prst="roundRect">
              <a:avLst/>
            </a:prstGeom>
            <a:solidFill>
              <a:srgbClr val="FF008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3860801" y="1578209"/>
              <a:ext cx="232833" cy="22436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4663017" y="1466025"/>
              <a:ext cx="232833" cy="22436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5378451" y="1068092"/>
              <a:ext cx="232833" cy="224367"/>
            </a:xfrm>
            <a:prstGeom prst="roundRect">
              <a:avLst/>
            </a:prstGeom>
            <a:solidFill>
              <a:srgbClr val="FF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5378451" y="1637476"/>
              <a:ext cx="232833" cy="224367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3956050" y="2590956"/>
              <a:ext cx="1555750" cy="42870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3880644" y="3155730"/>
              <a:ext cx="1619275" cy="126533"/>
              <a:chOff x="2163208" y="2961822"/>
              <a:chExt cx="1781582" cy="173398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2189308" y="2961822"/>
                <a:ext cx="1755482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3826207" y="2961822"/>
                <a:ext cx="118583" cy="173398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707624" y="2961822"/>
                <a:ext cx="118583" cy="17339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589041" y="2961822"/>
                <a:ext cx="118583" cy="173398"/>
              </a:xfrm>
              <a:prstGeom prst="rect">
                <a:avLst/>
              </a:prstGeom>
              <a:solidFill>
                <a:srgbClr val="FF008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470458" y="2961822"/>
                <a:ext cx="118583" cy="1733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3350022" y="2961822"/>
                <a:ext cx="118583" cy="173398"/>
              </a:xfrm>
              <a:prstGeom prst="rect">
                <a:avLst/>
              </a:prstGeom>
              <a:solidFill>
                <a:srgbClr val="FF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3231439" y="2961822"/>
                <a:ext cx="118583" cy="17339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3112856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2994273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2875690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2757107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63852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252361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240534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2284912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216320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grpSp>
        <p:nvGrpSpPr>
          <p:cNvPr id="133" name="Group 132"/>
          <p:cNvGrpSpPr/>
          <p:nvPr/>
        </p:nvGrpSpPr>
        <p:grpSpPr>
          <a:xfrm>
            <a:off x="6328113" y="4318468"/>
            <a:ext cx="1412844" cy="1664302"/>
            <a:chOff x="6210299" y="3702049"/>
            <a:chExt cx="2556934" cy="3012018"/>
          </a:xfrm>
        </p:grpSpPr>
        <p:sp>
          <p:nvSpPr>
            <p:cNvPr id="7" name="Rectangle 6"/>
            <p:cNvSpPr/>
            <p:nvPr/>
          </p:nvSpPr>
          <p:spPr>
            <a:xfrm>
              <a:off x="6210299" y="3702049"/>
              <a:ext cx="2556934" cy="301201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6601650" y="3981597"/>
              <a:ext cx="232833" cy="224367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7928800" y="3822847"/>
              <a:ext cx="232833" cy="22436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7329783" y="4140347"/>
              <a:ext cx="232833" cy="22436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6813316" y="4364714"/>
              <a:ext cx="232833" cy="224367"/>
            </a:xfrm>
            <a:prstGeom prst="roundRect">
              <a:avLst/>
            </a:prstGeom>
            <a:solidFill>
              <a:srgbClr val="FF008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6643983" y="4762647"/>
              <a:ext cx="232833" cy="22436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7446199" y="4650463"/>
              <a:ext cx="232833" cy="22436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8161633" y="4252530"/>
              <a:ext cx="232833" cy="224367"/>
            </a:xfrm>
            <a:prstGeom prst="roundRect">
              <a:avLst/>
            </a:prstGeom>
            <a:solidFill>
              <a:srgbClr val="FF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8161633" y="4821914"/>
              <a:ext cx="232833" cy="224367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6739232" y="5775394"/>
              <a:ext cx="1555750" cy="42870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6663826" y="6340168"/>
              <a:ext cx="1619275" cy="126533"/>
              <a:chOff x="2163208" y="2961822"/>
              <a:chExt cx="1781582" cy="173398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2189308" y="2961822"/>
                <a:ext cx="1755482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3826207" y="2961822"/>
                <a:ext cx="118583" cy="173398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3707624" y="2961822"/>
                <a:ext cx="118583" cy="17339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3589041" y="2961822"/>
                <a:ext cx="118583" cy="173398"/>
              </a:xfrm>
              <a:prstGeom prst="rect">
                <a:avLst/>
              </a:prstGeom>
              <a:solidFill>
                <a:srgbClr val="FF008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3470458" y="2961822"/>
                <a:ext cx="118583" cy="1733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3350022" y="2961822"/>
                <a:ext cx="118583" cy="173398"/>
              </a:xfrm>
              <a:prstGeom prst="rect">
                <a:avLst/>
              </a:prstGeom>
              <a:solidFill>
                <a:srgbClr val="FF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3231439" y="2961822"/>
                <a:ext cx="118583" cy="173398"/>
              </a:xfrm>
              <a:prstGeom prst="rect">
                <a:avLst/>
              </a:prstGeom>
              <a:solidFill>
                <a:srgbClr val="D7E4B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3112856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994273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2875690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2757107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263852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252361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240534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2284912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16320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sp>
        <p:nvSpPr>
          <p:cNvPr id="128" name="Footer Placeholder 6"/>
          <p:cNvSpPr txBox="1">
            <a:spLocks/>
          </p:cNvSpPr>
          <p:nvPr/>
        </p:nvSpPr>
        <p:spPr>
          <a:xfrm>
            <a:off x="3786371" y="6312848"/>
            <a:ext cx="4701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126399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F0679-DF08-4C88-A5AA-5EC9A335C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Entry Method Invocation Example: .ci file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8D0B6B-24ED-4F2E-9195-22C71B49E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4FDB51-2583-462F-87C3-A6CD2099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222E56F-1E6E-4CF9-9AD5-CD4230193414}"/>
              </a:ext>
            </a:extLst>
          </p:cNvPr>
          <p:cNvSpPr txBox="1">
            <a:spLocks/>
          </p:cNvSpPr>
          <p:nvPr/>
        </p:nvSpPr>
        <p:spPr>
          <a:xfrm>
            <a:off x="1000242" y="1064253"/>
            <a:ext cx="9194635" cy="44931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mainmodule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MyModule { 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mainchare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 {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Main(CkArgMsg ∗m); 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};</a:t>
            </a: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Simple {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Simple(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y);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entry void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findArea(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radius,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done);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}; 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5985781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1DC77-EDA8-4793-8235-3204438C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Does This Program Execute Correctly?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D215B7-61B5-4135-98E2-4B19CB6A0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57E59-C2FF-4DCB-AAD0-1BDAAD1A6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453BB72-96BF-4B40-94D6-4FADC704E7A3}"/>
              </a:ext>
            </a:extLst>
          </p:cNvPr>
          <p:cNvSpPr txBox="1">
            <a:spLocks/>
          </p:cNvSpPr>
          <p:nvPr/>
        </p:nvSpPr>
        <p:spPr>
          <a:xfrm>
            <a:off x="838200" y="1272648"/>
            <a:ext cx="9056427" cy="4528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 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CBase_Main { 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Main(CkArgMsg∗ m) 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CProxy_Simple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CProxy_Simple::ckNew(3.1415); 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 = 1; i &lt; 10; i++)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sim.findArea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sim.findArea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} };</a:t>
            </a:r>
          </a:p>
          <a:p>
            <a:pPr marL="0" indent="0">
              <a:buFont typeface="Arial" pitchFamily="34" charset="0"/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Simple 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CBase_Simple { 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Simple(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pi) { y = pi; }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findArea(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done) 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ckout &lt;&lt; “Area:” &lt;&lt; y∗r∗r &lt;&lt; endl; 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(done) CkExit(); } };</a:t>
            </a:r>
          </a:p>
        </p:txBody>
      </p:sp>
    </p:spTree>
    <p:extLst>
      <p:ext uri="{BB962C8B-B14F-4D97-AF65-F5344CB8AC3E}">
        <p14:creationId xmlns:p14="http://schemas.microsoft.com/office/powerpoint/2010/main" val="35687074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43953-7BDC-4B1F-96F9-EB0ABFB24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075" y="115072"/>
            <a:ext cx="7568821" cy="713046"/>
          </a:xfrm>
        </p:spPr>
        <p:txBody>
          <a:bodyPr/>
          <a:lstStyle/>
          <a:p>
            <a:r>
              <a:rPr lang="en-US" altLang="ko-KR" dirty="0"/>
              <a:t>No! Methods Are Asynchronous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DF901-D9B1-4EBC-9D1F-7C1252657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2532" y="1253331"/>
            <a:ext cx="5181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If a chare sends multiple entry method invocations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These may be delivered in </a:t>
            </a:r>
            <a:r>
              <a:rPr lang="en-US" altLang="ko-KR" b="1" i="1" dirty="0"/>
              <a:t>any</a:t>
            </a:r>
            <a:r>
              <a:rPr lang="en-US" altLang="ko-KR" dirty="0"/>
              <a:t> order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370697" y="1253331"/>
            <a:ext cx="5181600" cy="4351338"/>
          </a:xfrm>
        </p:spPr>
        <p:txBody>
          <a:bodyPr/>
          <a:lstStyle/>
          <a:p>
            <a:r>
              <a:rPr lang="en-US" dirty="0"/>
              <a:t>Output: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6FA2C-9650-440E-AD64-533FC4BC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FD892-66EB-438A-A95D-1A1B531BF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EA2B9B6-B2CB-4222-8E1A-2602F83740A7}"/>
              </a:ext>
            </a:extLst>
          </p:cNvPr>
          <p:cNvSpPr txBox="1">
            <a:spLocks/>
          </p:cNvSpPr>
          <p:nvPr/>
        </p:nvSpPr>
        <p:spPr>
          <a:xfrm>
            <a:off x="845429" y="2273502"/>
            <a:ext cx="5250571" cy="115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sim.findArea(1, false); 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sim.findArea(10, true);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454D9B4D-A308-44C2-B062-FF3C7FA3BA50}"/>
              </a:ext>
            </a:extLst>
          </p:cNvPr>
          <p:cNvSpPr txBox="1">
            <a:spLocks/>
          </p:cNvSpPr>
          <p:nvPr/>
        </p:nvSpPr>
        <p:spPr>
          <a:xfrm>
            <a:off x="825499" y="4509640"/>
            <a:ext cx="5719595" cy="115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Simple::findArea(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done){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ckout &lt;&lt; “Area:” &lt;&lt; y∗r∗r &lt;&lt; endl;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(done) CkExit(); } };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C22902A-FA1C-4175-993B-08AF07B6EFE8}"/>
              </a:ext>
            </a:extLst>
          </p:cNvPr>
          <p:cNvSpPr txBox="1">
            <a:spLocks/>
          </p:cNvSpPr>
          <p:nvPr/>
        </p:nvSpPr>
        <p:spPr>
          <a:xfrm>
            <a:off x="6681053" y="1777515"/>
            <a:ext cx="1927365" cy="4202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93A299"/>
              </a:buClr>
              <a:buNone/>
            </a:pPr>
            <a:r>
              <a:rPr lang="en-US" sz="2000" dirty="0">
                <a:solidFill>
                  <a:srgbClr val="292934"/>
                </a:solidFill>
                <a:latin typeface="Consolas"/>
                <a:cs typeface="Consolas"/>
              </a:rPr>
              <a:t>Area: 254.34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2000" dirty="0">
                <a:solidFill>
                  <a:srgbClr val="292934"/>
                </a:solidFill>
                <a:latin typeface="Consolas"/>
                <a:cs typeface="Consolas"/>
              </a:rPr>
              <a:t>Area: 200.96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2000" dirty="0">
                <a:solidFill>
                  <a:srgbClr val="292934"/>
                </a:solidFill>
                <a:latin typeface="Consolas"/>
                <a:cs typeface="Consolas"/>
              </a:rPr>
              <a:t>Area: 28.26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2000" dirty="0">
                <a:solidFill>
                  <a:srgbClr val="292934"/>
                </a:solidFill>
                <a:latin typeface="Consolas"/>
                <a:cs typeface="Consolas"/>
              </a:rPr>
              <a:t>Area: 3.14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2000" dirty="0">
                <a:solidFill>
                  <a:srgbClr val="292934"/>
                </a:solidFill>
                <a:latin typeface="Consolas"/>
                <a:cs typeface="Consolas"/>
              </a:rPr>
              <a:t>Area: 12.56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2000" dirty="0">
                <a:solidFill>
                  <a:srgbClr val="292934"/>
                </a:solidFill>
                <a:latin typeface="Consolas"/>
                <a:cs typeface="Consolas"/>
              </a:rPr>
              <a:t>Area: 153.86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2000" dirty="0">
                <a:solidFill>
                  <a:srgbClr val="292934"/>
                </a:solidFill>
                <a:latin typeface="Consolas"/>
                <a:cs typeface="Consolas"/>
              </a:rPr>
              <a:t>Area: 50.24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2000" dirty="0">
                <a:solidFill>
                  <a:srgbClr val="292934"/>
                </a:solidFill>
                <a:latin typeface="Consolas"/>
                <a:cs typeface="Consolas"/>
              </a:rPr>
              <a:t>Area: 78.50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2000" dirty="0">
                <a:solidFill>
                  <a:srgbClr val="292934"/>
                </a:solidFill>
                <a:latin typeface="Consolas"/>
                <a:cs typeface="Consolas"/>
              </a:rPr>
              <a:t>Area: 314.00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8054F9-208D-4036-9817-A3E2BFDC8B2D}"/>
              </a:ext>
            </a:extLst>
          </p:cNvPr>
          <p:cNvSpPr txBox="1"/>
          <p:nvPr/>
        </p:nvSpPr>
        <p:spPr>
          <a:xfrm>
            <a:off x="8642714" y="3896262"/>
            <a:ext cx="63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0253F"/>
                </a:solidFill>
              </a:rPr>
              <a:t>or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8D623248-15B8-4CE4-8110-E64751E30C8C}"/>
              </a:ext>
            </a:extLst>
          </p:cNvPr>
          <p:cNvSpPr txBox="1">
            <a:spLocks/>
          </p:cNvSpPr>
          <p:nvPr/>
        </p:nvSpPr>
        <p:spPr>
          <a:xfrm>
            <a:off x="9199381" y="1802007"/>
            <a:ext cx="1914179" cy="41885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93A299"/>
              </a:buClr>
              <a:buNone/>
            </a:pPr>
            <a:r>
              <a:rPr lang="en-US" sz="2000" dirty="0">
                <a:solidFill>
                  <a:srgbClr val="292934"/>
                </a:solidFill>
                <a:latin typeface="Consolas"/>
                <a:cs typeface="Consolas"/>
              </a:rPr>
              <a:t>Area: 28.26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2000" dirty="0">
                <a:solidFill>
                  <a:srgbClr val="292934"/>
                </a:solidFill>
                <a:latin typeface="Consolas"/>
                <a:cs typeface="Consolas"/>
              </a:rPr>
              <a:t>Area: 78.50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2000" dirty="0">
                <a:solidFill>
                  <a:srgbClr val="292934"/>
                </a:solidFill>
                <a:latin typeface="Consolas"/>
                <a:cs typeface="Consolas"/>
              </a:rPr>
              <a:t>Area: 3.14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2000" dirty="0">
                <a:solidFill>
                  <a:srgbClr val="292934"/>
                </a:solidFill>
                <a:latin typeface="Consolas"/>
                <a:cs typeface="Consolas"/>
              </a:rPr>
              <a:t>Area: 113.04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2000" dirty="0">
                <a:solidFill>
                  <a:srgbClr val="292934"/>
                </a:solidFill>
                <a:latin typeface="Consolas"/>
                <a:cs typeface="Consolas"/>
              </a:rPr>
              <a:t>Area: 314.00</a:t>
            </a:r>
          </a:p>
          <a:p>
            <a:pPr marL="0" indent="0">
              <a:buClr>
                <a:srgbClr val="93A299"/>
              </a:buClr>
              <a:buNone/>
            </a:pPr>
            <a:endParaRPr lang="en-US" sz="2000" dirty="0">
              <a:solidFill>
                <a:srgbClr val="292934"/>
              </a:solidFill>
              <a:latin typeface="Consolas"/>
              <a:cs typeface="Consola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86849" y="5254387"/>
            <a:ext cx="5385921" cy="3502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++count == 10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CkExit(); } };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720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 animBg="1"/>
      <p:bldP spid="12" grpId="0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MCS-DS_PPT_template_fi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template</Template>
  <TotalTime>5939</TotalTime>
  <Words>813</Words>
  <Application>Microsoft Macintosh PowerPoint</Application>
  <PresentationFormat>Widescreen</PresentationFormat>
  <Paragraphs>156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맑은 고딕</vt:lpstr>
      <vt:lpstr>Arial</vt:lpstr>
      <vt:lpstr>Calibri</vt:lpstr>
      <vt:lpstr>Consolas</vt:lpstr>
      <vt:lpstr>Courier New</vt:lpstr>
      <vt:lpstr>Lato</vt:lpstr>
      <vt:lpstr>Lato Medium</vt:lpstr>
      <vt:lpstr>Lucida Console</vt:lpstr>
      <vt:lpstr>MCS-DS_PPT_template_final</vt:lpstr>
      <vt:lpstr>Chares: Message-Driven Objects</vt:lpstr>
      <vt:lpstr>Hello World with Chares</vt:lpstr>
      <vt:lpstr>Charm++ File Structure</vt:lpstr>
      <vt:lpstr>Compiling a Charm++ Program</vt:lpstr>
      <vt:lpstr>Hello World with Chares</vt:lpstr>
      <vt:lpstr>Charm Termination</vt:lpstr>
      <vt:lpstr>Entry Method Invocation Example: .ci file</vt:lpstr>
      <vt:lpstr>Does This Program Execute Correctly?</vt:lpstr>
      <vt:lpstr>No! Methods Are Asynchronous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Charm++  Motivations and Basic Ideas</dc:title>
  <dc:creator>Michael Robson</dc:creator>
  <cp:lastModifiedBy>Microsoft Office User</cp:lastModifiedBy>
  <cp:revision>97</cp:revision>
  <dcterms:created xsi:type="dcterms:W3CDTF">2016-08-22T20:19:20Z</dcterms:created>
  <dcterms:modified xsi:type="dcterms:W3CDTF">2018-10-31T14:04:45Z</dcterms:modified>
</cp:coreProperties>
</file>