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6"/>
  </p:notesMasterIdLst>
  <p:sldIdLst>
    <p:sldId id="279" r:id="rId2"/>
    <p:sldId id="353" r:id="rId3"/>
    <p:sldId id="361" r:id="rId4"/>
    <p:sldId id="362" r:id="rId5"/>
    <p:sldId id="363" r:id="rId6"/>
    <p:sldId id="358" r:id="rId7"/>
    <p:sldId id="359" r:id="rId8"/>
    <p:sldId id="367" r:id="rId9"/>
    <p:sldId id="368" r:id="rId10"/>
    <p:sldId id="370" r:id="rId11"/>
    <p:sldId id="371" r:id="rId12"/>
    <p:sldId id="372" r:id="rId13"/>
    <p:sldId id="374" r:id="rId14"/>
    <p:sldId id="3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souza, Shanna Marie" initials="D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4CC0A-5AF3-4463-A899-B64A2ABF9F46}" v="35" dt="2018-10-30T20:09:46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2"/>
    <p:restoredTop sz="94697"/>
  </p:normalViewPr>
  <p:slideViewPr>
    <p:cSldViewPr snapToGrid="0" snapToObjects="1">
      <p:cViewPr varScale="1">
        <p:scale>
          <a:sx n="95" d="100"/>
          <a:sy n="95" d="100"/>
        </p:scale>
        <p:origin x="184" y="6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" userId="18363fe8c2bc5cc3" providerId="LiveId" clId="{9474CC0A-5AF3-4463-A899-B64A2ABF9F46}"/>
    <pc:docChg chg="modSld">
      <pc:chgData name="Jamie C" userId="18363fe8c2bc5cc3" providerId="LiveId" clId="{9474CC0A-5AF3-4463-A899-B64A2ABF9F46}" dt="2018-10-30T20:08:48.273" v="1" actId="20577"/>
      <pc:docMkLst>
        <pc:docMk/>
      </pc:docMkLst>
      <pc:sldChg chg="modSp">
        <pc:chgData name="Jamie C" userId="18363fe8c2bc5cc3" providerId="LiveId" clId="{9474CC0A-5AF3-4463-A899-B64A2ABF9F46}" dt="2018-10-30T20:07:31.850" v="0" actId="6549"/>
        <pc:sldMkLst>
          <pc:docMk/>
          <pc:sldMk cId="2556369681" sldId="353"/>
        </pc:sldMkLst>
        <pc:spChg chg="mod">
          <ac:chgData name="Jamie C" userId="18363fe8c2bc5cc3" providerId="LiveId" clId="{9474CC0A-5AF3-4463-A899-B64A2ABF9F46}" dt="2018-10-30T20:07:31.850" v="0" actId="6549"/>
          <ac:spMkLst>
            <pc:docMk/>
            <pc:sldMk cId="2556369681" sldId="353"/>
            <ac:spMk id="3" creationId="{00000000-0000-0000-0000-000000000000}"/>
          </ac:spMkLst>
        </pc:spChg>
      </pc:sldChg>
      <pc:sldChg chg="modSp">
        <pc:chgData name="Jamie C" userId="18363fe8c2bc5cc3" providerId="LiveId" clId="{9474CC0A-5AF3-4463-A899-B64A2ABF9F46}" dt="2018-10-30T20:08:48.273" v="1" actId="20577"/>
        <pc:sldMkLst>
          <pc:docMk/>
          <pc:sldMk cId="855985284" sldId="367"/>
        </pc:sldMkLst>
        <pc:spChg chg="mod">
          <ac:chgData name="Jamie C" userId="18363fe8c2bc5cc3" providerId="LiveId" clId="{9474CC0A-5AF3-4463-A899-B64A2ABF9F46}" dt="2018-10-30T20:08:48.273" v="1" actId="20577"/>
          <ac:spMkLst>
            <pc:docMk/>
            <pc:sldMk cId="855985284" sldId="367"/>
            <ac:spMk id="6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28T18:47:34.584" idx="1">
    <p:pos x="10" y="10"/>
    <p:text>Alternative for slide 3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0F8DF-60D7-EC4B-A57B-A0DD06C573DC}" type="datetimeFigureOut">
              <a:rPr lang="en-US" smtClean="0"/>
              <a:t>11/2/18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9BD3A-AE92-B446-AE91-9035898534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8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6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9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66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3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7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7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8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8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1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4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02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86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9BD3A-AE92-B446-AE91-9035898534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3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9614" y="4063200"/>
            <a:ext cx="577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42866737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63879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  <a:lvl2pPr>
              <a:defRPr b="0">
                <a:latin typeface="+mn-lt"/>
                <a:cs typeface="Arial" panose="020B0604020202020204" pitchFamily="34" charset="0"/>
              </a:defRPr>
            </a:lvl2pPr>
            <a:lvl3pPr>
              <a:defRPr b="0">
                <a:latin typeface="+mn-lt"/>
                <a:cs typeface="Arial" panose="020B0604020202020204" pitchFamily="34" charset="0"/>
              </a:defRPr>
            </a:lvl3pPr>
            <a:lvl4pPr>
              <a:defRPr b="0">
                <a:latin typeface="+mn-lt"/>
                <a:cs typeface="Arial" panose="020B0604020202020204" pitchFamily="34" charset="0"/>
              </a:defRPr>
            </a:lvl4pPr>
            <a:lvl5pPr>
              <a:defRPr b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7971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65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6272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0078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814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2294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0244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795807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+mn-lt"/>
                <a:cs typeface="Arial" panose="020B0604020202020204" pitchFamily="34" charset="0"/>
              </a:defRPr>
            </a:lvl1pPr>
            <a:lvl2pPr>
              <a:defRPr sz="2800">
                <a:latin typeface="+mn-lt"/>
                <a:cs typeface="Arial" panose="020B0604020202020204" pitchFamily="34" charset="0"/>
              </a:defRPr>
            </a:lvl2pPr>
            <a:lvl3pPr>
              <a:defRPr sz="2400">
                <a:latin typeface="+mn-lt"/>
                <a:cs typeface="Arial" panose="020B0604020202020204" pitchFamily="34" charset="0"/>
              </a:defRPr>
            </a:lvl3pPr>
            <a:lvl4pPr>
              <a:defRPr sz="2000">
                <a:latin typeface="+mn-lt"/>
                <a:cs typeface="Arial" panose="020B0604020202020204" pitchFamily="34" charset="0"/>
              </a:defRPr>
            </a:lvl4pPr>
            <a:lvl5pPr>
              <a:defRPr sz="2000">
                <a:latin typeface="+mn-lt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013315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7715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5/30/18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  <a:latin typeface="Calibri"/>
              </a:rPr>
              <a:t>L.V.Kale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5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799E64-5325-4C22-B31F-0A2ED6499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623" y="1881030"/>
            <a:ext cx="9360754" cy="1470025"/>
          </a:xfrm>
        </p:spPr>
        <p:txBody>
          <a:bodyPr>
            <a:noAutofit/>
          </a:bodyPr>
          <a:lstStyle/>
          <a:p>
            <a:r>
              <a:rPr lang="en-US" dirty="0"/>
              <a:t>Chare Arrays: Collection of Chares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ADB19-2987-4644-8F63-17C8CFFBE6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02950" y="6356350"/>
            <a:ext cx="1289050" cy="365125"/>
          </a:xfrm>
        </p:spPr>
        <p:txBody>
          <a:bodyPr/>
          <a:lstStyle/>
          <a:p>
            <a:fld id="{D91FB1DA-2090-B048-95F2-510957A901A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D4DC85-44CA-4B7F-A993-23FD6A542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2253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8AAE71-8D87-413C-A418-0406432023CD}"/>
              </a:ext>
            </a:extLst>
          </p:cNvPr>
          <p:cNvSpPr/>
          <p:nvPr/>
        </p:nvSpPr>
        <p:spPr>
          <a:xfrm>
            <a:off x="3777641" y="6044225"/>
            <a:ext cx="48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2018 L. V. Kale at the University of Illinois Urbana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839104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5" y="134582"/>
            <a:ext cx="4498074" cy="479567"/>
          </a:xfrm>
        </p:spPr>
        <p:txBody>
          <a:bodyPr>
            <a:normAutofit fontScale="90000"/>
          </a:bodyPr>
          <a:lstStyle/>
          <a:p>
            <a:r>
              <a:rPr lang="en-US" dirty="0"/>
              <a:t>Reduction: Example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BAA3F1-0DAD-4F43-AC88-4EE91C7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L.V.Kale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7B7CD96-F72C-437C-90CC-30A3821E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88075" y="629621"/>
            <a:ext cx="9675666" cy="6091856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#include “reduction.decl.h”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const int numElements = 49;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class Main : public CBase_Main { 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Main(CkArgMsg∗ msg) { CProxy_Elem::ckNew(thisProxy, numElements); }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void done(int value) { CkPrintf(“value: %d\n”, value); CkExit(); 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class Elem : public CBase_Elem {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Elem(CProxy_Main mProxy) {</a:t>
            </a:r>
            <a:b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int val = thisIndex;</a:t>
            </a:r>
            <a:b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CkCallback cb(CkReductionTarget(Main, done), mProxy);</a:t>
            </a:r>
            <a:b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contribute(sizeof(int), &amp;val, CkReduction::sum_int, cb);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}; 	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#include “reduction.def.h”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7180590" y="3275037"/>
            <a:ext cx="2550264" cy="998274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Output</a:t>
            </a:r>
          </a:p>
          <a:p>
            <a:pPr marL="0" indent="0">
              <a:buNone/>
            </a:pPr>
            <a:r>
              <a:rPr lang="en-US" dirty="0"/>
              <a:t>value: 1176 </a:t>
            </a:r>
          </a:p>
          <a:p>
            <a:pPr marL="0" indent="0">
              <a:buNone/>
            </a:pPr>
            <a:r>
              <a:rPr lang="en-US" dirty="0"/>
              <a:t>Program finished.</a:t>
            </a:r>
          </a:p>
        </p:txBody>
      </p:sp>
    </p:spTree>
    <p:extLst>
      <p:ext uri="{BB962C8B-B14F-4D97-AF65-F5344CB8AC3E}">
        <p14:creationId xmlns:p14="http://schemas.microsoft.com/office/powerpoint/2010/main" val="19961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19201"/>
            <a:ext cx="11074400" cy="4661337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mainmodule</a:t>
            </a:r>
            <a:r>
              <a:rPr lang="en-US" dirty="0">
                <a:latin typeface="Consolas"/>
                <a:cs typeface="Consolas"/>
              </a:rPr>
              <a:t> reduction {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 err="1">
                <a:latin typeface="Consolas"/>
                <a:cs typeface="Consolas"/>
              </a:rPr>
              <a:t>mainchare</a:t>
            </a:r>
            <a:r>
              <a:rPr lang="en-US" dirty="0">
                <a:latin typeface="Consolas"/>
                <a:cs typeface="Consolas"/>
              </a:rPr>
              <a:t> Main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[</a:t>
            </a:r>
            <a:r>
              <a:rPr lang="en-US" dirty="0" err="1">
                <a:latin typeface="Consolas"/>
                <a:cs typeface="Consolas"/>
              </a:rPr>
              <a:t>reductiontarget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done(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value);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Elem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Elem(CProxy_Main mProxy);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1655" y="3660496"/>
            <a:ext cx="3932804" cy="5894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+mn-lt"/>
              </a:rPr>
              <a:t>Entry Method Attribute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5323114" y="3276600"/>
            <a:ext cx="1938541" cy="678625"/>
          </a:xfrm>
          <a:prstGeom prst="straightConnector1">
            <a:avLst/>
          </a:prstGeom>
          <a:ln w="31750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DDE1A64-D76E-4239-94A6-24497BE9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F22A76F-7A2F-408A-AEE3-29FBACFA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L.V.Kale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00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11" y="150054"/>
            <a:ext cx="11731389" cy="479567"/>
          </a:xfrm>
        </p:spPr>
        <p:txBody>
          <a:bodyPr>
            <a:normAutofit fontScale="90000"/>
          </a:bodyPr>
          <a:lstStyle/>
          <a:p>
            <a:r>
              <a:rPr lang="en-US" dirty="0"/>
              <a:t>Reduction Example : callback to a chare-array element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BAA3F1-0DAD-4F43-AC88-4EE91C7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L.V.Kale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7B7CD96-F72C-437C-90CC-30A3821E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88075" y="629621"/>
            <a:ext cx="9675666" cy="6091856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#include “reduction.decl.h”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const int numElements = 49;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class Main : public CBase_Main { 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Main(CkArgMsg∗ msg) { CProxy_Elem::ckNew(thisProxy, numElements); }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class Elem : public CBase_Elem {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Elem(CProxy_Main mProxy) {</a:t>
            </a:r>
            <a:b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int val = thisIndex;</a:t>
            </a:r>
            <a:b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CkCallback cb(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CkReductionTarget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Elem, done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),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thisProxy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[0]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contribute(sizeof(int), &amp;val, CkReduction::sum_int, cb);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void done(</a:t>
            </a:r>
            <a:r>
              <a:rPr lang="en-US" sz="1800" b="1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value) { </a:t>
            </a:r>
            <a:r>
              <a:rPr lang="en-US" sz="1800" b="1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CkPrintf</a:t>
            </a: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(“value: %d\n”, value); </a:t>
            </a:r>
            <a:r>
              <a:rPr lang="en-US" sz="1800" b="1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CkExit</a:t>
            </a: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}; 	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#include “reduction.def.h” </a:t>
            </a:r>
          </a:p>
        </p:txBody>
      </p:sp>
    </p:spTree>
    <p:extLst>
      <p:ext uri="{BB962C8B-B14F-4D97-AF65-F5344CB8AC3E}">
        <p14:creationId xmlns:p14="http://schemas.microsoft.com/office/powerpoint/2010/main" val="216790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611" y="150054"/>
            <a:ext cx="11731389" cy="479567"/>
          </a:xfrm>
        </p:spPr>
        <p:txBody>
          <a:bodyPr>
            <a:normAutofit fontScale="90000"/>
          </a:bodyPr>
          <a:lstStyle/>
          <a:p>
            <a:r>
              <a:rPr lang="en-US" dirty="0"/>
              <a:t>Reduction Example : callback to a whole chare-array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BAA3F1-0DAD-4F43-AC88-4EE91C7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L.V.Kale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7B7CD96-F72C-437C-90CC-30A3821E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88074" y="629621"/>
            <a:ext cx="10665725" cy="6091856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#include “reduction.decl.h”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const int numElements = 49;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class Main : public CBase_Main { 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Main(CkArgMsg∗ msg) { CProxy_Elem::ckNew(thisProxy, numElements); }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class Elem : public CBase_Elem {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Elem(CProxy_Main mProxy) {</a:t>
            </a:r>
            <a:b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int val = thisIndex;</a:t>
            </a:r>
            <a:b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CkCallback cb(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CkReductionTarget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Elem,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tellAll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),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thisProxy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contribute(sizeof(int), &amp;val, CkReduction::sum_int, cb);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void </a:t>
            </a:r>
            <a:r>
              <a:rPr lang="en-US" sz="1800" b="1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tellAll</a:t>
            </a: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value) 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{ </a:t>
            </a:r>
            <a:r>
              <a:rPr lang="en-US" sz="1800" b="1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CkPrintf</a:t>
            </a: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(“Elem[%d]: value: %d\n”, </a:t>
            </a:r>
            <a:r>
              <a:rPr lang="en-US" sz="1800" b="1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thisIndex</a:t>
            </a: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value);… 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}; 	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#include “reduction.def.h”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1C4D5-4942-1643-850B-B7A41F07B269}"/>
              </a:ext>
            </a:extLst>
          </p:cNvPr>
          <p:cNvSpPr txBox="1"/>
          <p:nvPr/>
        </p:nvSpPr>
        <p:spPr>
          <a:xfrm>
            <a:off x="8287870" y="2793579"/>
            <a:ext cx="1533099" cy="830997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Broadcast callback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926B0D-FA32-FA4E-8C87-5A0C7F4DC1A2}"/>
              </a:ext>
            </a:extLst>
          </p:cNvPr>
          <p:cNvCxnSpPr/>
          <p:nvPr/>
        </p:nvCxnSpPr>
        <p:spPr>
          <a:xfrm>
            <a:off x="8611720" y="3624576"/>
            <a:ext cx="0" cy="524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20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84" y="136523"/>
            <a:ext cx="10515600" cy="766482"/>
          </a:xfrm>
        </p:spPr>
        <p:txBody>
          <a:bodyPr/>
          <a:lstStyle/>
          <a:p>
            <a:r>
              <a:rPr lang="en-US" dirty="0"/>
              <a:t>Chare Arrays view</a:t>
            </a:r>
          </a:p>
        </p:txBody>
      </p:sp>
      <p:pic>
        <p:nvPicPr>
          <p:cNvPr id="6" name="Content Placeholder 5" descr="Screen Shot 2016-08-04 at 3.23.58 AM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74" y="1169988"/>
            <a:ext cx="8362651" cy="5006975"/>
          </a:xfr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7F352B6-37D6-434B-8A93-90D6A805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L.V.Kale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3E08472-2FF9-47E9-8F7C-9A6AB354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522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Indexed collections of chares </a:t>
            </a:r>
          </a:p>
          <a:p>
            <a:pPr lvl="1"/>
            <a:r>
              <a:rPr lang="en-US" sz="2600" dirty="0"/>
              <a:t>Every item in the collection has a unique index and proxy</a:t>
            </a:r>
          </a:p>
          <a:p>
            <a:pPr lvl="1"/>
            <a:r>
              <a:rPr lang="en-US" sz="2600" dirty="0"/>
              <a:t>Can be indexed like an array or by an arbitrary object</a:t>
            </a:r>
          </a:p>
          <a:p>
            <a:pPr lvl="1"/>
            <a:r>
              <a:rPr lang="en-US" sz="2600" dirty="0"/>
              <a:t>Can be sparse or dense</a:t>
            </a:r>
          </a:p>
          <a:p>
            <a:pPr lvl="1"/>
            <a:r>
              <a:rPr lang="en-US" sz="2600" dirty="0"/>
              <a:t>Elements may be dynamically inserted and deleted </a:t>
            </a:r>
          </a:p>
          <a:p>
            <a:pPr lvl="1"/>
            <a:r>
              <a:rPr lang="en-US" sz="2600" dirty="0"/>
              <a:t>Elements are distributed across the available processors</a:t>
            </a:r>
          </a:p>
          <a:p>
            <a:pPr lvl="2"/>
            <a:r>
              <a:rPr lang="en-US" sz="2400" dirty="0"/>
              <a:t>May be migrated to other nodes by the user or the runtime</a:t>
            </a:r>
            <a:endParaRPr lang="en-US" sz="2200" dirty="0"/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2600" dirty="0"/>
              <a:t>For many scientific applications, collections of chares are a convenient abstraction </a:t>
            </a:r>
          </a:p>
          <a:p>
            <a:endParaRPr lang="en-US" sz="2600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2F2D7FD-3FF7-4E8A-883A-B047CFD0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L.V.Kale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49454BB-A758-4BF2-AB50-55119574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696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Chare Array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0005"/>
            <a:ext cx="5386917" cy="639762"/>
          </a:xfrm>
        </p:spPr>
        <p:txBody>
          <a:bodyPr/>
          <a:lstStyle/>
          <a:p>
            <a:r>
              <a:rPr lang="en-US" sz="3200" dirty="0"/>
              <a:t>.ci file: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14" y="2174875"/>
            <a:ext cx="5386917" cy="3025209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[1d] foo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foo();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 entry methods …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[2d] bar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bar();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 entry methods …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411937D-4E35-904F-9E0D-88DC3D7D8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ABA276-2E96-AC4B-9ED5-449AB4FA83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B777B84-09DF-4B6A-926F-7E9753AF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L.V.Kale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2D376E-05C9-8A4F-8C4E-5DD4D85C092B}"/>
              </a:ext>
            </a:extLst>
          </p:cNvPr>
          <p:cNvSpPr txBox="1"/>
          <p:nvPr/>
        </p:nvSpPr>
        <p:spPr>
          <a:xfrm>
            <a:off x="658368" y="3593652"/>
            <a:ext cx="157986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2A9C94-BEFD-FC4C-B836-7C2995382C79}"/>
              </a:ext>
            </a:extLst>
          </p:cNvPr>
          <p:cNvSpPr txBox="1"/>
          <p:nvPr/>
        </p:nvSpPr>
        <p:spPr>
          <a:xfrm>
            <a:off x="658367" y="2177668"/>
            <a:ext cx="157986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chare</a:t>
            </a:r>
          </a:p>
        </p:txBody>
      </p:sp>
    </p:spTree>
    <p:extLst>
      <p:ext uri="{BB962C8B-B14F-4D97-AF65-F5344CB8AC3E}">
        <p14:creationId xmlns:p14="http://schemas.microsoft.com/office/powerpoint/2010/main" val="40144254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Chare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Constructed much like a regular chare, using ckNew</a:t>
            </a:r>
          </a:p>
          <a:p>
            <a:r>
              <a:rPr lang="en-US" sz="2400" dirty="0"/>
              <a:t>The size of each dimension is passed to the constructor at the end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292934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proxy</a:t>
            </a:r>
            <a:r>
              <a:rPr lang="en-US" sz="2400" dirty="0">
                <a:solidFill>
                  <a:srgbClr val="292934"/>
                </a:solidFill>
              </a:rPr>
              <a:t> represents the entire array, and may be indexed to obtain a proxy to an individual element in the array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17FE6E5-C872-4F5F-A191-866DD56F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71985" y="2150185"/>
            <a:ext cx="11247060" cy="1551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someMethod() { 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CProxy_foo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myFoo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CProxy_foo::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ckNew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(&lt;params&gt;, 10);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1d, size 10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CProxy_bar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CProxy_bar::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ckNew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(&lt;params&gt;, 5, 5);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2d, size 5x5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44939" y="5235053"/>
            <a:ext cx="10249519" cy="779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myFoo</a:t>
            </a:r>
            <a:r>
              <a:rPr lang="en-US" sz="2000" dirty="0">
                <a:solidFill>
                  <a:srgbClr val="2929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[4].invokeEntry(…);</a:t>
            </a:r>
          </a:p>
          <a:p>
            <a:pPr marL="0" indent="0">
              <a:buClr>
                <a:srgbClr val="93A299"/>
              </a:buClr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myBar</a:t>
            </a:r>
            <a:r>
              <a:rPr lang="en-US" sz="2000" dirty="0">
                <a:solidFill>
                  <a:srgbClr val="2929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(2,4).method3(…);</a:t>
            </a:r>
          </a:p>
        </p:txBody>
      </p:sp>
    </p:spTree>
    <p:extLst>
      <p:ext uri="{BB962C8B-B14F-4D97-AF65-F5344CB8AC3E}">
        <p14:creationId xmlns:p14="http://schemas.microsoft.com/office/powerpoint/2010/main" val="25352624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1d: </a:t>
            </a:r>
            <a:r>
              <a:rPr lang="en-US" sz="2400" dirty="0">
                <a:solidFill>
                  <a:srgbClr val="292934"/>
                </a:solidFill>
                <a:latin typeface="Consolas" panose="020B0609020204030204" pitchFamily="49" charset="0"/>
                <a:cs typeface="Lucida Console"/>
              </a:rPr>
              <a:t>thisIndex</a:t>
            </a:r>
            <a:r>
              <a:rPr lang="en-US" sz="2400" dirty="0"/>
              <a:t> returns the index of the current chare array element </a:t>
            </a:r>
          </a:p>
          <a:p>
            <a:r>
              <a:rPr lang="en-US" sz="2400" dirty="0"/>
              <a:t>2d: </a:t>
            </a:r>
            <a:r>
              <a:rPr lang="en-US" sz="2400" dirty="0">
                <a:latin typeface="Consolas" panose="020B0609020204030204" pitchFamily="49" charset="0"/>
                <a:cs typeface="Lucida Console"/>
              </a:rPr>
              <a:t>thisIndex.x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dirty="0">
                <a:latin typeface="Consolas" panose="020B0609020204030204" pitchFamily="49" charset="0"/>
                <a:cs typeface="Lucida Console"/>
              </a:rPr>
              <a:t>thisIndex.y</a:t>
            </a:r>
            <a:r>
              <a:rPr lang="en-US" sz="2400" dirty="0"/>
              <a:t> return the indices of the current chare array element</a:t>
            </a:r>
          </a:p>
          <a:p>
            <a:endParaRPr lang="en-US" sz="2400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83CEEDE-8EEF-425B-8943-64AEB559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06400" y="2608408"/>
            <a:ext cx="3348251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.ci file: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06401" y="3125338"/>
            <a:ext cx="3098799" cy="1965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[1d] foo {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754652" y="2607613"/>
            <a:ext cx="8006686" cy="6397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.cpp file: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54652" y="3125338"/>
            <a:ext cx="8175220" cy="1965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foo 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CBase_foo {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foo()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ckout &lt;&lt; “array index: ” &lt;&lt; thisIndex;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753300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Chare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310" y="1219202"/>
            <a:ext cx="8513381" cy="4080768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arr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mainchare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Main(CkArgMsg∗);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[1D] hello {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entry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void printHello();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4227EDA-8B27-40D3-BF4C-E8AE6D87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5621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6482"/>
          </a:xfrm>
        </p:spPr>
        <p:txBody>
          <a:bodyPr>
            <a:normAutofit/>
          </a:bodyPr>
          <a:lstStyle/>
          <a:p>
            <a:r>
              <a:rPr lang="en-US" dirty="0"/>
              <a:t>Chare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7326"/>
            <a:ext cx="10515600" cy="6250674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“arr.decl.h”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Main : </a:t>
            </a:r>
            <a:r>
              <a:rPr lang="en-US" sz="1600" b="1" dirty="0">
                <a:solidFill>
                  <a:srgbClr val="1F33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CBase_Main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Main(CkArgMsg</a:t>
            </a:r>
            <a:r>
              <a:rPr lang="en-US" sz="1600" b="1" dirty="0">
                <a:solidFill>
                  <a:srgbClr val="1F33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∗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msg)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arraySize = atoi(msg-&gt;argv[1]);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CProxy_hello p = CProxy_hello::ckNew(arraySize, arraySize);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p[0].printHello();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hello : CBase_hello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arraySize;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hello(int n) : arraySize(n) {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printHello()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CkPrintf(“PE[%d]: hello from p[%d]\n”, CkMyPe(), thisIndex);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(thisIndex == arraySize – 1) CkExit();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thisProxy[thisIndex + 1].printHello();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“arr.def.h”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C5CC4B0-C269-4CCA-A624-E727CB06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it-IT" dirty="0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315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25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25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25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25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25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Broadcast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8000" y="1014243"/>
            <a:ext cx="11074400" cy="4906963"/>
          </a:xfrm>
        </p:spPr>
        <p:txBody>
          <a:bodyPr>
            <a:normAutofit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chare array proxy object is used to perform a broadcast </a:t>
            </a:r>
          </a:p>
          <a:p>
            <a:r>
              <a:rPr lang="en-US" dirty="0"/>
              <a:t>It looks like a function call to the proxy object</a:t>
            </a:r>
          </a:p>
          <a:p>
            <a:r>
              <a:rPr lang="en-US" dirty="0"/>
              <a:t>From a chare array element that is a member of the same array:</a:t>
            </a:r>
          </a:p>
          <a:p>
            <a:endParaRPr lang="en-US" dirty="0"/>
          </a:p>
          <a:p>
            <a:r>
              <a:rPr lang="en-US" dirty="0">
                <a:solidFill>
                  <a:srgbClr val="292934"/>
                </a:solidFill>
              </a:rPr>
              <a:t>From any chare that has a proxy p to the chare array:</a:t>
            </a:r>
          </a:p>
          <a:p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0DEBE58-8F5E-4003-B084-0F7BCB9D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L.V.Kale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F1FD0C-03AE-4F81-A0CF-8ED7EBB4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Content Placeholder 8"/>
          <p:cNvSpPr txBox="1">
            <a:spLocks/>
          </p:cNvSpPr>
          <p:nvPr/>
        </p:nvSpPr>
        <p:spPr>
          <a:xfrm>
            <a:off x="1117002" y="3016938"/>
            <a:ext cx="5466677" cy="454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thisProxy.foo();</a:t>
            </a:r>
          </a:p>
        </p:txBody>
      </p:sp>
      <p:sp>
        <p:nvSpPr>
          <p:cNvPr id="29" name="Content Placeholder 8"/>
          <p:cNvSpPr txBox="1">
            <a:spLocks/>
          </p:cNvSpPr>
          <p:nvPr/>
        </p:nvSpPr>
        <p:spPr>
          <a:xfrm>
            <a:off x="1117003" y="4148645"/>
            <a:ext cx="5466677" cy="4463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93A299"/>
              </a:buClr>
              <a:buNone/>
            </a:pPr>
            <a:r>
              <a:rPr lang="en-US" sz="2200" dirty="0">
                <a:solidFill>
                  <a:srgbClr val="29293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p.foo();</a:t>
            </a:r>
          </a:p>
        </p:txBody>
      </p:sp>
    </p:spTree>
    <p:extLst>
      <p:ext uri="{BB962C8B-B14F-4D97-AF65-F5344CB8AC3E}">
        <p14:creationId xmlns:p14="http://schemas.microsoft.com/office/powerpoint/2010/main" val="855985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</a:t>
            </a:r>
          </a:p>
          <a:p>
            <a:r>
              <a:rPr lang="en-US" dirty="0"/>
              <a:t>The operator must be commutative and associative </a:t>
            </a:r>
          </a:p>
          <a:p>
            <a:pPr lvl="1"/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</a:t>
            </a:r>
            <a:r>
              <a:rPr lang="en-US" dirty="0"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EAB678B-2E35-4A11-93A4-8D7F1352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L.V.Kale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59C27B-2194-4133-9CDD-486ADC89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39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CS-DS_PPT_template_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template</Template>
  <TotalTime>8615</TotalTime>
  <Words>984</Words>
  <Application>Microsoft Macintosh PowerPoint</Application>
  <PresentationFormat>Widescreen</PresentationFormat>
  <Paragraphs>197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Lato</vt:lpstr>
      <vt:lpstr>Lato Medium</vt:lpstr>
      <vt:lpstr>Lucida Console</vt:lpstr>
      <vt:lpstr>Times New Roman</vt:lpstr>
      <vt:lpstr>MCS-DS_PPT_template_final</vt:lpstr>
      <vt:lpstr>Chare Arrays: Collection of Chares</vt:lpstr>
      <vt:lpstr>Chare Arrays</vt:lpstr>
      <vt:lpstr>Declaring a Chare Array </vt:lpstr>
      <vt:lpstr>Constructing a Chare Array</vt:lpstr>
      <vt:lpstr>thisIndex</vt:lpstr>
      <vt:lpstr>Chare Array: Hello Example</vt:lpstr>
      <vt:lpstr>Chare Array: Hello Example</vt:lpstr>
      <vt:lpstr>Broadcast</vt:lpstr>
      <vt:lpstr>Reduction</vt:lpstr>
      <vt:lpstr>Reduction: Example</vt:lpstr>
      <vt:lpstr>Reduction Example: .ci file</vt:lpstr>
      <vt:lpstr>Reduction Example : callback to a chare-array element</vt:lpstr>
      <vt:lpstr>Reduction Example : callback to a whole chare-array</vt:lpstr>
      <vt:lpstr>Chare Arrays view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Charm++  Motivations and Basic Ideas</dc:title>
  <dc:creator>Michael Robson</dc:creator>
  <cp:lastModifiedBy>Microsoft Office User</cp:lastModifiedBy>
  <cp:revision>92</cp:revision>
  <dcterms:created xsi:type="dcterms:W3CDTF">2016-08-22T20:19:20Z</dcterms:created>
  <dcterms:modified xsi:type="dcterms:W3CDTF">2018-11-04T21:44:24Z</dcterms:modified>
</cp:coreProperties>
</file>