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sldIdLst>
    <p:sldId id="279" r:id="rId2"/>
    <p:sldId id="442" r:id="rId3"/>
    <p:sldId id="443" r:id="rId4"/>
    <p:sldId id="444" r:id="rId5"/>
    <p:sldId id="445" r:id="rId6"/>
    <p:sldId id="446" r:id="rId7"/>
    <p:sldId id="297" r:id="rId8"/>
    <p:sldId id="4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ouza, Shanna Marie" initials="D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11/4/18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4286673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387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7971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272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0078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814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229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024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958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1331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771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5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99E64-5325-4C22-B31F-0A2ED649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197" y="2032228"/>
            <a:ext cx="9360754" cy="1470025"/>
          </a:xfrm>
        </p:spPr>
        <p:txBody>
          <a:bodyPr>
            <a:noAutofit/>
          </a:bodyPr>
          <a:lstStyle/>
          <a:p>
            <a:r>
              <a:rPr lang="en-US" dirty="0"/>
              <a:t>Adaptive</a:t>
            </a:r>
            <a:r>
              <a:rPr lang="en-US" sz="4800" dirty="0"/>
              <a:t> MPI</a:t>
            </a:r>
            <a:endParaRPr lang="en-US" sz="4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B19-2987-4644-8F63-17C8CFFBE6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02950" y="6356350"/>
            <a:ext cx="1289050" cy="365125"/>
          </a:xfrm>
        </p:spPr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D4DC85-44CA-4B7F-A993-23FD6A54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253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AE71-8D87-413C-A418-0406432023CD}"/>
              </a:ext>
            </a:extLst>
          </p:cNvPr>
          <p:cNvSpPr/>
          <p:nvPr/>
        </p:nvSpPr>
        <p:spPr>
          <a:xfrm>
            <a:off x="3777641" y="6044225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83910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Adaptive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AMPI is an MPI implementation on top of Charm++’s runtime system</a:t>
            </a:r>
          </a:p>
          <a:p>
            <a:pPr lvl="1"/>
            <a:r>
              <a:rPr lang="en-US" dirty="0"/>
              <a:t>Enables Charm++’s dynamic features for pre-existing MPI codes</a:t>
            </a:r>
            <a:endParaRPr lang="is-I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1F8E5EB-EFC6-4C22-A368-B354514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94" y="2973110"/>
            <a:ext cx="5684211" cy="31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5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4876799"/>
          </a:xfrm>
        </p:spPr>
        <p:txBody>
          <a:bodyPr>
            <a:normAutofit/>
          </a:bodyPr>
          <a:lstStyle/>
          <a:p>
            <a:r>
              <a:rPr lang="en-US" dirty="0"/>
              <a:t>AMPI virtualizes MPI “ranks,” implementing them as migratable user-level threads rather than OS processes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Communication/computation overlap</a:t>
            </a:r>
          </a:p>
          <a:p>
            <a:pPr lvl="2"/>
            <a:r>
              <a:rPr lang="en-US" dirty="0"/>
              <a:t>Cache benefits to smaller working sets</a:t>
            </a:r>
          </a:p>
          <a:p>
            <a:pPr lvl="2"/>
            <a:r>
              <a:rPr lang="en-US" dirty="0"/>
              <a:t>Dynamic load balancing</a:t>
            </a:r>
          </a:p>
          <a:p>
            <a:pPr lvl="2"/>
            <a:r>
              <a:rPr lang="en-US" dirty="0"/>
              <a:t>Lower latency messaging within a process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Global/static variables are shared by all threads in an OS process scope</a:t>
            </a:r>
          </a:p>
          <a:p>
            <a:pPr lvl="3"/>
            <a:r>
              <a:rPr lang="en-US" dirty="0"/>
              <a:t>Not an issue for new applications</a:t>
            </a:r>
          </a:p>
          <a:p>
            <a:pPr lvl="3"/>
            <a:r>
              <a:rPr lang="en-US" dirty="0"/>
              <a:t>AMPI provides support for automating this at compile/runtime</a:t>
            </a:r>
          </a:p>
          <a:p>
            <a:pPr lvl="3"/>
            <a:r>
              <a:rPr lang="en-US" dirty="0"/>
              <a:t>Ongoing work to fully automate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F8E5EB-EFC6-4C22-A368-B354514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625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3048000"/>
            <a:ext cx="7024914" cy="3600679"/>
          </a:xfrm>
        </p:spPr>
        <p:txBody>
          <a:bodyPr>
            <a:normAutofit/>
          </a:bodyPr>
          <a:lstStyle/>
          <a:p>
            <a:r>
              <a:rPr lang="en-US" dirty="0"/>
              <a:t>Isomalloc memory allocator</a:t>
            </a:r>
          </a:p>
          <a:p>
            <a:pPr lvl="1"/>
            <a:r>
              <a:rPr lang="en-US" dirty="0"/>
              <a:t>No need for the user to explicitly write de/serialization (PUP) routines</a:t>
            </a:r>
          </a:p>
          <a:p>
            <a:pPr lvl="1"/>
            <a:r>
              <a:rPr lang="en-US" dirty="0"/>
              <a:t>Memory allocator migrates all heap data and stack transparently</a:t>
            </a:r>
          </a:p>
          <a:p>
            <a:pPr lvl="1"/>
            <a:r>
              <a:rPr lang="en-US" dirty="0"/>
              <a:t>Works on all 64-bit platforms except BGQ &amp; Windows</a:t>
            </a:r>
          </a:p>
          <a:p>
            <a:pPr lvl="1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1F8E5EB-EFC6-4C22-A368-B354514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0400" y="1371601"/>
            <a:ext cx="11074400" cy="13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0400" y="1371601"/>
            <a:ext cx="11074400" cy="163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AMPI ranks are migratable across address spaces at runtime</a:t>
            </a:r>
          </a:p>
          <a:p>
            <a:pPr lvl="1"/>
            <a:r>
              <a:rPr lang="en-US" dirty="0"/>
              <a:t>Add a call to </a:t>
            </a:r>
            <a:r>
              <a:rPr lang="en-US" i="1" dirty="0"/>
              <a:t>AMPI_Migrate</a:t>
            </a:r>
            <a:r>
              <a:rPr lang="en-US" dirty="0"/>
              <a:t>(</a:t>
            </a:r>
            <a:r>
              <a:rPr lang="en-US" i="1" dirty="0"/>
              <a:t>MPI_Info</a:t>
            </a:r>
            <a:r>
              <a:rPr lang="en-US" dirty="0"/>
              <a:t>) in the application’s main iterative loop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14" y="2971353"/>
            <a:ext cx="3509145" cy="34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57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AMPI ranks can be migrated to persistent storage or in remote memories for fault tolerance</a:t>
            </a:r>
          </a:p>
          <a:p>
            <a:pPr lvl="1"/>
            <a:r>
              <a:rPr lang="en-US" dirty="0"/>
              <a:t>Storage can be Disk, SSD, NVRAM, etc.</a:t>
            </a:r>
          </a:p>
          <a:p>
            <a:endParaRPr lang="en-US" sz="1800" dirty="0"/>
          </a:p>
          <a:p>
            <a:r>
              <a:rPr lang="en-US" dirty="0"/>
              <a:t>The runtime uses a scalable fault detection algorithm and restarts automatically on a failure</a:t>
            </a:r>
          </a:p>
          <a:p>
            <a:pPr lvl="1"/>
            <a:r>
              <a:rPr lang="en-US" dirty="0"/>
              <a:t>Restart is online, within the same job</a:t>
            </a:r>
          </a:p>
          <a:p>
            <a:pPr lvl="1"/>
            <a:endParaRPr lang="en-US" sz="1800" dirty="0"/>
          </a:p>
          <a:p>
            <a:r>
              <a:rPr lang="en-US" dirty="0"/>
              <a:t>Checkpointing strategy is specified by passing a different </a:t>
            </a:r>
            <a:r>
              <a:rPr lang="en-US" i="1" dirty="0"/>
              <a:t>MPI_Info</a:t>
            </a:r>
            <a:r>
              <a:rPr lang="en-US" dirty="0"/>
              <a:t> to </a:t>
            </a:r>
            <a:r>
              <a:rPr lang="en-US" i="1" dirty="0"/>
              <a:t>AMPI_Migrate</a:t>
            </a:r>
            <a:r>
              <a:rPr lang="en-US" dirty="0"/>
              <a:t>()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F8E5EB-EFC6-4C22-A368-B354514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887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&amp; Running AMPI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4876799"/>
          </a:xfrm>
        </p:spPr>
        <p:txBody>
          <a:bodyPr>
            <a:normAutofit/>
          </a:bodyPr>
          <a:lstStyle/>
          <a:p>
            <a:r>
              <a:rPr lang="en-US" dirty="0"/>
              <a:t>To compile an AMPI program:</a:t>
            </a:r>
          </a:p>
          <a:p>
            <a:pPr lvl="1"/>
            <a:r>
              <a:rPr lang="en-US" dirty="0"/>
              <a:t>charm/bin/ampicc –o pgm pgm.o</a:t>
            </a:r>
          </a:p>
          <a:p>
            <a:pPr lvl="1"/>
            <a:r>
              <a:rPr lang="en-US" dirty="0"/>
              <a:t>For migratability, link with: -memory isomalloc</a:t>
            </a:r>
          </a:p>
          <a:p>
            <a:pPr lvl="1"/>
            <a:r>
              <a:rPr lang="en-US" dirty="0"/>
              <a:t>For LB strategies, link with: –module CommonLBs</a:t>
            </a:r>
          </a:p>
          <a:p>
            <a:pPr lvl="1"/>
            <a:endParaRPr lang="en-US" dirty="0"/>
          </a:p>
          <a:p>
            <a:r>
              <a:rPr lang="en-US" dirty="0"/>
              <a:t>To run an AMPI job, specify the # of virtual processes (+vp)</a:t>
            </a:r>
          </a:p>
          <a:p>
            <a:pPr lvl="1"/>
            <a:r>
              <a:rPr lang="en-US" dirty="0"/>
              <a:t>./charmrun +p 1024 ./pgm</a:t>
            </a:r>
          </a:p>
          <a:p>
            <a:pPr lvl="1"/>
            <a:r>
              <a:rPr lang="en-US" dirty="0"/>
              <a:t>./charmrun +p 1024 ./pgm +vp 16384</a:t>
            </a:r>
          </a:p>
          <a:p>
            <a:pPr lvl="1"/>
            <a:r>
              <a:rPr lang="en-US" dirty="0"/>
              <a:t>./charmrun +p 1024 ./pgm +vp 16384 +balancer RefineLB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F8E5EB-EFC6-4C22-A368-B354514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039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LULESH proxy-application (LLNL)</a:t>
            </a:r>
          </a:p>
          <a:p>
            <a:pPr lvl="1"/>
            <a:r>
              <a:rPr lang="en-US" dirty="0"/>
              <a:t>Shock hydrodynamics on an unstructured mesh</a:t>
            </a:r>
          </a:p>
          <a:p>
            <a:pPr lvl="1"/>
            <a:r>
              <a:rPr lang="en-US" dirty="0"/>
              <a:t>With artificial load imbalance included to test runtimes</a:t>
            </a:r>
          </a:p>
          <a:p>
            <a:pPr lvl="1"/>
            <a:endParaRPr lang="en-US" sz="1600" dirty="0"/>
          </a:p>
          <a:p>
            <a:r>
              <a:rPr lang="en-US" dirty="0"/>
              <a:t>No mutable global/static variables: can run on AMPI as 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 </a:t>
            </a:r>
            <a:r>
              <a:rPr lang="en-US" i="1" dirty="0"/>
              <a:t>mpicc</a:t>
            </a:r>
            <a:r>
              <a:rPr lang="en-US" dirty="0"/>
              <a:t> with </a:t>
            </a:r>
            <a:r>
              <a:rPr lang="en-US" i="1" dirty="0"/>
              <a:t>ampicc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Link with “-module CommonLBs –memory isomalloc”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with # of virtual processes and a load balancing strategy:</a:t>
            </a:r>
          </a:p>
          <a:p>
            <a:pPr lvl="2"/>
            <a:r>
              <a:rPr lang="en-US" dirty="0"/>
              <a:t>./charmrun  +p 2048  ./lulesh2.0  +vp 16384  +balancer GreedyLB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F8E5EB-EFC6-4C22-A368-B354514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9913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AMPI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AMPI provides the dynamic RTS support of Charm++ with the familiar API of MPI</a:t>
            </a:r>
          </a:p>
          <a:p>
            <a:pPr lvl="1"/>
            <a:r>
              <a:rPr lang="en-US" dirty="0"/>
              <a:t>Communication optimizations</a:t>
            </a:r>
          </a:p>
          <a:p>
            <a:pPr lvl="1"/>
            <a:r>
              <a:rPr lang="en-US" dirty="0"/>
              <a:t>Dynamic load balancing</a:t>
            </a:r>
          </a:p>
          <a:p>
            <a:pPr lvl="1"/>
            <a:r>
              <a:rPr lang="en-US" dirty="0"/>
              <a:t>Automatic fault tolerance</a:t>
            </a:r>
          </a:p>
          <a:p>
            <a:pPr lvl="1"/>
            <a:r>
              <a:rPr lang="en-US" dirty="0"/>
              <a:t>Checkpoint/restart</a:t>
            </a:r>
          </a:p>
          <a:p>
            <a:pPr lvl="1"/>
            <a:r>
              <a:rPr lang="en-US" dirty="0"/>
              <a:t>OpenMP runtime integration</a:t>
            </a:r>
          </a:p>
          <a:p>
            <a:endParaRPr lang="en-US" dirty="0"/>
          </a:p>
          <a:p>
            <a:r>
              <a:rPr lang="en-US" dirty="0"/>
              <a:t>See the AMPI Manual for more info</a:t>
            </a:r>
          </a:p>
          <a:p>
            <a:pPr lvl="1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F8E5EB-EFC6-4C22-A368-B354514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070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5261</TotalTime>
  <Words>490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Lato Medium</vt:lpstr>
      <vt:lpstr>MCS-DS_PPT_template_final</vt:lpstr>
      <vt:lpstr>Adaptive MPI</vt:lpstr>
      <vt:lpstr>What Is Adaptive MPI?</vt:lpstr>
      <vt:lpstr>Process Virtualization</vt:lpstr>
      <vt:lpstr>Dynamic Load Balancing</vt:lpstr>
      <vt:lpstr>Fault Tolerance</vt:lpstr>
      <vt:lpstr>Compiling &amp; Running AMPI Programs</vt:lpstr>
      <vt:lpstr>Case Study</vt:lpstr>
      <vt:lpstr>AMPI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Microsoft Office User</cp:lastModifiedBy>
  <cp:revision>89</cp:revision>
  <dcterms:created xsi:type="dcterms:W3CDTF">2016-08-22T20:19:20Z</dcterms:created>
  <dcterms:modified xsi:type="dcterms:W3CDTF">2018-11-04T23:34:28Z</dcterms:modified>
</cp:coreProperties>
</file>