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5" r:id="rId4"/>
    <p:sldId id="260" r:id="rId5"/>
    <p:sldId id="272" r:id="rId6"/>
    <p:sldId id="261" r:id="rId7"/>
    <p:sldId id="262" r:id="rId8"/>
    <p:sldId id="263" r:id="rId9"/>
    <p:sldId id="264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574"/>
  </p:normalViewPr>
  <p:slideViewPr>
    <p:cSldViewPr>
      <p:cViewPr varScale="1">
        <p:scale>
          <a:sx n="68" d="100"/>
          <a:sy n="68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812DD-10A8-9E47-AB11-CDB7DFBD7DB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79D7A-3C62-324B-8BC2-97206EE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6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2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0994DF-60F2-403F-B6BA-F46540EC29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(</a:t>
            </a:r>
            <a:r>
              <a:rPr lang="en-US" dirty="0" err="1"/>
              <a:t>extendinng</a:t>
            </a:r>
            <a:r>
              <a:rPr lang="en-US" dirty="0"/>
              <a:t>)</a:t>
            </a:r>
            <a:r>
              <a:rPr lang="en-US" baseline="0" dirty="0"/>
              <a:t> 2009 class lecture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D02685-CA7F-49E9-BC58-E6D9DC56CE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211714-2235-4B63-A8CA-DFAD9A409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72C81A-5A1E-4C6C-A152-E4F0621794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905623-3FD7-4BF9-BB87-706097618F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AB8D04-6138-4B2B-A228-C754E1D47C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43118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6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Algorithms: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8FD35-6E1B-4FF8-A009-A41EBA36A4FB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Sequential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pivot (say, the first value)</a:t>
            </a:r>
          </a:p>
          <a:p>
            <a:r>
              <a:rPr lang="en-US" dirty="0"/>
              <a:t>Partition the data into two sub-arrays</a:t>
            </a:r>
          </a:p>
          <a:p>
            <a:pPr lvl="1"/>
            <a:r>
              <a:rPr lang="en-US" dirty="0"/>
              <a:t>One contains values smaller than the pivot</a:t>
            </a:r>
          </a:p>
          <a:p>
            <a:pPr lvl="1"/>
            <a:r>
              <a:rPr lang="en-US" dirty="0"/>
              <a:t>The other contains value larger than or equal to pivot</a:t>
            </a:r>
          </a:p>
          <a:p>
            <a:pPr lvl="1"/>
            <a:r>
              <a:rPr lang="en-US" dirty="0"/>
              <a:t>The sizes of those may be unequal</a:t>
            </a:r>
          </a:p>
          <a:p>
            <a:r>
              <a:rPr lang="en-US" dirty="0"/>
              <a:t>Sort each sub-array separately, using the same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Parallelization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distributed</a:t>
            </a:r>
          </a:p>
          <a:p>
            <a:pPr lvl="1"/>
            <a:r>
              <a:rPr lang="en-US" dirty="0"/>
              <a:t>So each processor has M keys </a:t>
            </a:r>
          </a:p>
          <a:p>
            <a:pPr lvl="2"/>
            <a:r>
              <a:rPr lang="en-US" dirty="0"/>
              <a:t>lets assume equal distribution</a:t>
            </a:r>
          </a:p>
          <a:p>
            <a:pPr lvl="2"/>
            <a:r>
              <a:rPr lang="en-US" dirty="0"/>
              <a:t>But if not, spend some time equalizing it: one scan and one all-to-all</a:t>
            </a:r>
          </a:p>
          <a:p>
            <a:r>
              <a:rPr lang="en-US" dirty="0"/>
              <a:t>Recursive formulation:</a:t>
            </a:r>
          </a:p>
          <a:p>
            <a:pPr lvl="1"/>
            <a:r>
              <a:rPr lang="en-US" dirty="0"/>
              <a:t>A group of processes, with ranks </a:t>
            </a:r>
            <a:r>
              <a:rPr lang="en-US" i="1" dirty="0"/>
              <a:t>[min, ..max] </a:t>
            </a:r>
            <a:r>
              <a:rPr lang="en-US" dirty="0"/>
              <a:t>will sort the data that</a:t>
            </a:r>
            <a:r>
              <a:rPr lang="fr-FR" dirty="0"/>
              <a:t>’</a:t>
            </a:r>
            <a:r>
              <a:rPr lang="en-US" dirty="0"/>
              <a:t>s available on the same set of processes</a:t>
            </a:r>
          </a:p>
          <a:p>
            <a:pPr lvl="1"/>
            <a:r>
              <a:rPr lang="en-US" dirty="0"/>
              <a:t>We have to make sure this is true in each recursive call</a:t>
            </a:r>
          </a:p>
          <a:p>
            <a:r>
              <a:rPr lang="en-US" dirty="0"/>
              <a:t>A good pivot is useful</a:t>
            </a:r>
          </a:p>
          <a:p>
            <a:pPr lvl="1"/>
            <a:r>
              <a:rPr lang="en-US" dirty="0"/>
              <a:t>Lets assume its selected somehow by one processor (say min)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quicksort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Broadcast </a:t>
            </a:r>
            <a:r>
              <a:rPr lang="en-US" dirty="0"/>
              <a:t>pivot to everyone in the set [</a:t>
            </a:r>
            <a:r>
              <a:rPr lang="en-US" dirty="0" err="1"/>
              <a:t>min..max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Make a communicator? Or do point-to-point sends?</a:t>
            </a:r>
          </a:p>
          <a:p>
            <a:r>
              <a:rPr lang="en-US" dirty="0"/>
              <a:t>Partitioning </a:t>
            </a:r>
            <a:r>
              <a:rPr lang="en-US" dirty="0" err="1"/>
              <a:t>wrt</a:t>
            </a:r>
            <a:r>
              <a:rPr lang="en-US" dirty="0"/>
              <a:t> the pivot: every processor </a:t>
            </a:r>
            <a:r>
              <a:rPr lang="en-US" dirty="0" err="1"/>
              <a:t>i</a:t>
            </a:r>
            <a:r>
              <a:rPr lang="en-US" dirty="0"/>
              <a:t> partitions its data into 2 sets: </a:t>
            </a:r>
            <a:r>
              <a:rPr lang="en-US" dirty="0" err="1"/>
              <a:t>Smaller</a:t>
            </a:r>
            <a:r>
              <a:rPr lang="en-US" baseline="-25000" dirty="0" err="1"/>
              <a:t>i</a:t>
            </a:r>
            <a:r>
              <a:rPr lang="en-US" dirty="0"/>
              <a:t> , </a:t>
            </a:r>
            <a:r>
              <a:rPr lang="en-US" dirty="0" err="1"/>
              <a:t>Larger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We have to find a processor </a:t>
            </a:r>
            <a:r>
              <a:rPr lang="en-US" i="1" dirty="0"/>
              <a:t>mid </a:t>
            </a:r>
            <a:r>
              <a:rPr lang="en-US" dirty="0"/>
              <a:t>, such that [</a:t>
            </a:r>
            <a:r>
              <a:rPr lang="en-US" dirty="0" err="1"/>
              <a:t>min..mid</a:t>
            </a:r>
            <a:r>
              <a:rPr lang="en-US" dirty="0"/>
              <a:t>] and [mid+1.. Max] will do the recursive work at the next level.</a:t>
            </a:r>
          </a:p>
          <a:p>
            <a:pPr lvl="1"/>
            <a:r>
              <a:rPr lang="en-US" i="1" dirty="0"/>
              <a:t>Calculate Sum of sizes of </a:t>
            </a:r>
            <a:r>
              <a:rPr lang="en-US" i="1" dirty="0" err="1"/>
              <a:t>smaller</a:t>
            </a:r>
            <a:r>
              <a:rPr lang="en-US" i="1" baseline="-25000" dirty="0" err="1"/>
              <a:t>i</a:t>
            </a:r>
            <a:r>
              <a:rPr lang="en-US" i="1" dirty="0"/>
              <a:t> and  </a:t>
            </a:r>
            <a:r>
              <a:rPr lang="en-US" i="1" dirty="0" err="1"/>
              <a:t>larger</a:t>
            </a:r>
            <a:r>
              <a:rPr lang="en-US" i="1" baseline="-25000" dirty="0" err="1"/>
              <a:t>i</a:t>
            </a:r>
            <a:r>
              <a:rPr lang="en-US" i="1" dirty="0"/>
              <a:t> , and calculate mid to divide processors in the same ratio</a:t>
            </a:r>
          </a:p>
          <a:p>
            <a:pPr lvl="1"/>
            <a:r>
              <a:rPr lang="en-US" i="1" dirty="0"/>
              <a:t>Use prefix-sum (twice) to decide where to sent all my data</a:t>
            </a:r>
          </a:p>
          <a:p>
            <a:endParaRPr lang="en-US" dirty="0"/>
          </a:p>
          <a:p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Each processor has some records, for a total of N records</a:t>
            </a:r>
          </a:p>
          <a:p>
            <a:pPr lvl="1"/>
            <a:r>
              <a:rPr lang="en-US" dirty="0"/>
              <a:t>Let us assume each record has a 64 bit integer key, K</a:t>
            </a:r>
          </a:p>
          <a:p>
            <a:pPr lvl="2"/>
            <a:r>
              <a:rPr lang="en-US" dirty="0"/>
              <a:t>Plus some data, of B bytes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At the end, we want processor 0 to hold M = N/P records with the smallest keys, and so on.</a:t>
            </a:r>
          </a:p>
          <a:p>
            <a:pPr lvl="2"/>
            <a:r>
              <a:rPr lang="en-US" dirty="0"/>
              <a:t>Relaxation: approximately N/P keys on each processor at the end i.e. allow a few percent over or under N/P</a:t>
            </a:r>
          </a:p>
          <a:p>
            <a:pPr lvl="1"/>
            <a:r>
              <a:rPr lang="en-US" dirty="0"/>
              <a:t>Operations allowed:</a:t>
            </a:r>
          </a:p>
          <a:p>
            <a:pPr lvl="2"/>
            <a:r>
              <a:rPr lang="en-US" dirty="0"/>
              <a:t>Comparison, or also breaking down the key</a:t>
            </a:r>
          </a:p>
          <a:p>
            <a:pPr lvl="2"/>
            <a:r>
              <a:rPr lang="en-US" dirty="0"/>
              <a:t>Generalization: keys are strings, with a large length limit (100?)</a:t>
            </a:r>
          </a:p>
          <a:p>
            <a:pPr lvl="2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423F9-DA4C-436D-84D1-AA2BAD04D1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sorting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sorting be useful?</a:t>
            </a:r>
          </a:p>
          <a:p>
            <a:r>
              <a:rPr lang="en-US" dirty="0"/>
              <a:t>Cosmology: N particles spread across processors</a:t>
            </a:r>
          </a:p>
          <a:p>
            <a:pPr lvl="1"/>
            <a:r>
              <a:rPr lang="en-US" dirty="0"/>
              <a:t>Partitioning: combine the x, y and z coordinates of the particles by some trickery and sort by this number</a:t>
            </a:r>
          </a:p>
          <a:p>
            <a:pPr lvl="1"/>
            <a:r>
              <a:rPr lang="en-US" dirty="0"/>
              <a:t>Piano-Hilbert space filling curves</a:t>
            </a:r>
          </a:p>
          <a:p>
            <a:r>
              <a:rPr lang="en-US" dirty="0"/>
              <a:t>Distributed storage of data: simple lookup to find the home processor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1: Radix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16 bit buckets (arbitrary choice), and 4 phases </a:t>
            </a:r>
          </a:p>
          <a:p>
            <a:pPr lvl="1"/>
            <a:r>
              <a:rPr lang="en-US" dirty="0"/>
              <a:t>Why 4 phases?</a:t>
            </a:r>
          </a:p>
          <a:p>
            <a:r>
              <a:rPr lang="en-US" dirty="0"/>
              <a:t>In the first phase, sort data based on </a:t>
            </a:r>
            <a:r>
              <a:rPr lang="en-US" i="1" dirty="0">
                <a:solidFill>
                  <a:srgbClr val="FF0000"/>
                </a:solidFill>
              </a:rPr>
              <a:t>least significant</a:t>
            </a:r>
            <a:r>
              <a:rPr lang="en-US" dirty="0"/>
              <a:t> 16 bits: which 16 bits are least significant?</a:t>
            </a:r>
          </a:p>
          <a:p>
            <a:r>
              <a:rPr lang="en-US" dirty="0"/>
              <a:t>Re-distribute data to processors, keeping the load balanced</a:t>
            </a:r>
          </a:p>
          <a:p>
            <a:r>
              <a:rPr lang="en-US" dirty="0"/>
              <a:t>Repeat for next 3 phases using the next 16 bits</a:t>
            </a:r>
          </a:p>
          <a:p>
            <a:r>
              <a:rPr lang="en-US" dirty="0"/>
              <a:t>We may return to this algorithm later, but notice:</a:t>
            </a:r>
          </a:p>
          <a:p>
            <a:pPr lvl="1"/>
            <a:r>
              <a:rPr lang="en-US" dirty="0"/>
              <a:t>In each phase, each processor has to partition its data and send some portions to each other processor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C283EE-4532-4217-A227-6D7297C333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CB0D9A-4F91-41D5-A989-4C165A6C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2972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Example using 10 bins (Radix 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24100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858294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3200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0083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5425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74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6941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2283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32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379911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914105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99011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0657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5999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848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53894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288088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72994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4373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9715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64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1231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6573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422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8089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83431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280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84947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90289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38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16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26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08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98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818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2324100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858294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43200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008312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542506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27412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3694112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228306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13212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379911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4914105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99011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5065712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599906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84812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5753894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6288088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172994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6437312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6971506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56412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7123112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7657306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542212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7808912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8343106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28012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8494712" y="4526920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9028906" y="4526126"/>
            <a:ext cx="8382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913812" y="4946020"/>
            <a:ext cx="5334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390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F82FA3B-698B-4A27-A8B9-C063DD2117F7}"/>
              </a:ext>
            </a:extLst>
          </p:cNvPr>
          <p:cNvCxnSpPr/>
          <p:nvPr/>
        </p:nvCxnSpPr>
        <p:spPr>
          <a:xfrm rot="5400000">
            <a:off x="2324100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D1F29F-39A3-49DC-81E1-F550828ACB07}"/>
              </a:ext>
            </a:extLst>
          </p:cNvPr>
          <p:cNvCxnSpPr/>
          <p:nvPr/>
        </p:nvCxnSpPr>
        <p:spPr>
          <a:xfrm rot="5400000">
            <a:off x="2858294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DA44248-F403-4674-82DB-9DD01765C3F8}"/>
              </a:ext>
            </a:extLst>
          </p:cNvPr>
          <p:cNvCxnSpPr/>
          <p:nvPr/>
        </p:nvCxnSpPr>
        <p:spPr>
          <a:xfrm>
            <a:off x="2743200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B142C6-8117-4456-B0F7-15EB54CEAD99}"/>
              </a:ext>
            </a:extLst>
          </p:cNvPr>
          <p:cNvCxnSpPr/>
          <p:nvPr/>
        </p:nvCxnSpPr>
        <p:spPr>
          <a:xfrm rot="5400000">
            <a:off x="30083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1575A2-D7BC-4C77-A513-B2F48CD4894C}"/>
              </a:ext>
            </a:extLst>
          </p:cNvPr>
          <p:cNvCxnSpPr/>
          <p:nvPr/>
        </p:nvCxnSpPr>
        <p:spPr>
          <a:xfrm rot="5400000">
            <a:off x="35425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3C2891-9E09-43FB-B390-B46CFB8F02E2}"/>
              </a:ext>
            </a:extLst>
          </p:cNvPr>
          <p:cNvCxnSpPr/>
          <p:nvPr/>
        </p:nvCxnSpPr>
        <p:spPr>
          <a:xfrm>
            <a:off x="34274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1319EF-7FCD-4F95-BD2D-555B417E17C6}"/>
              </a:ext>
            </a:extLst>
          </p:cNvPr>
          <p:cNvCxnSpPr/>
          <p:nvPr/>
        </p:nvCxnSpPr>
        <p:spPr>
          <a:xfrm rot="5400000">
            <a:off x="36941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0306F9-8EE6-47E0-B113-4BE6C43507AC}"/>
              </a:ext>
            </a:extLst>
          </p:cNvPr>
          <p:cNvCxnSpPr/>
          <p:nvPr/>
        </p:nvCxnSpPr>
        <p:spPr>
          <a:xfrm rot="5400000">
            <a:off x="42283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9C65487-17DC-4EDE-8046-8705F7F1A2A6}"/>
              </a:ext>
            </a:extLst>
          </p:cNvPr>
          <p:cNvCxnSpPr/>
          <p:nvPr/>
        </p:nvCxnSpPr>
        <p:spPr>
          <a:xfrm>
            <a:off x="41132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E5438F-2263-4C45-BD18-5F088EEC515C}"/>
              </a:ext>
            </a:extLst>
          </p:cNvPr>
          <p:cNvCxnSpPr/>
          <p:nvPr/>
        </p:nvCxnSpPr>
        <p:spPr>
          <a:xfrm rot="5400000">
            <a:off x="4379911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6BFB8B-2DAE-41FB-9F62-D1ACB77A9751}"/>
              </a:ext>
            </a:extLst>
          </p:cNvPr>
          <p:cNvCxnSpPr/>
          <p:nvPr/>
        </p:nvCxnSpPr>
        <p:spPr>
          <a:xfrm rot="5400000">
            <a:off x="4914105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DE8788E-43AA-43CB-9D0E-7655D3C363A6}"/>
              </a:ext>
            </a:extLst>
          </p:cNvPr>
          <p:cNvCxnSpPr/>
          <p:nvPr/>
        </p:nvCxnSpPr>
        <p:spPr>
          <a:xfrm>
            <a:off x="4799011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C02F632-82F5-4362-B4F5-15D2722B4F67}"/>
              </a:ext>
            </a:extLst>
          </p:cNvPr>
          <p:cNvCxnSpPr/>
          <p:nvPr/>
        </p:nvCxnSpPr>
        <p:spPr>
          <a:xfrm rot="5400000">
            <a:off x="50657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6453FDB-DBBC-45F9-9170-BACEA7B46BD2}"/>
              </a:ext>
            </a:extLst>
          </p:cNvPr>
          <p:cNvCxnSpPr/>
          <p:nvPr/>
        </p:nvCxnSpPr>
        <p:spPr>
          <a:xfrm rot="5400000">
            <a:off x="55999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C8D384-B99B-4CF9-A283-E05F022B7B8B}"/>
              </a:ext>
            </a:extLst>
          </p:cNvPr>
          <p:cNvCxnSpPr/>
          <p:nvPr/>
        </p:nvCxnSpPr>
        <p:spPr>
          <a:xfrm>
            <a:off x="54848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FD7DBED-28DA-4452-8469-2CF169AF34A2}"/>
              </a:ext>
            </a:extLst>
          </p:cNvPr>
          <p:cNvCxnSpPr/>
          <p:nvPr/>
        </p:nvCxnSpPr>
        <p:spPr>
          <a:xfrm rot="5400000">
            <a:off x="5753894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489B157-ACBF-4688-928A-3270D52AE0CD}"/>
              </a:ext>
            </a:extLst>
          </p:cNvPr>
          <p:cNvCxnSpPr/>
          <p:nvPr/>
        </p:nvCxnSpPr>
        <p:spPr>
          <a:xfrm rot="5400000">
            <a:off x="6288088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E4C6BDF-5583-4A0A-8C7E-87EECC0A030D}"/>
              </a:ext>
            </a:extLst>
          </p:cNvPr>
          <p:cNvCxnSpPr/>
          <p:nvPr/>
        </p:nvCxnSpPr>
        <p:spPr>
          <a:xfrm>
            <a:off x="6172994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DFB4AE-5B68-451D-BBB5-76D40421ED62}"/>
              </a:ext>
            </a:extLst>
          </p:cNvPr>
          <p:cNvCxnSpPr/>
          <p:nvPr/>
        </p:nvCxnSpPr>
        <p:spPr>
          <a:xfrm rot="5400000">
            <a:off x="64373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65915A-138D-481B-9813-A5EAD55B14F4}"/>
              </a:ext>
            </a:extLst>
          </p:cNvPr>
          <p:cNvCxnSpPr/>
          <p:nvPr/>
        </p:nvCxnSpPr>
        <p:spPr>
          <a:xfrm rot="5400000">
            <a:off x="69715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23D01C-AC6C-4DA4-9904-82EB8C487316}"/>
              </a:ext>
            </a:extLst>
          </p:cNvPr>
          <p:cNvCxnSpPr/>
          <p:nvPr/>
        </p:nvCxnSpPr>
        <p:spPr>
          <a:xfrm>
            <a:off x="68564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EF6D906-E569-4A0F-8981-DFF9914B45E6}"/>
              </a:ext>
            </a:extLst>
          </p:cNvPr>
          <p:cNvCxnSpPr/>
          <p:nvPr/>
        </p:nvCxnSpPr>
        <p:spPr>
          <a:xfrm rot="5400000">
            <a:off x="71231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0C0B8D3-95BA-4BFC-B542-EB0832BB2BE6}"/>
              </a:ext>
            </a:extLst>
          </p:cNvPr>
          <p:cNvCxnSpPr/>
          <p:nvPr/>
        </p:nvCxnSpPr>
        <p:spPr>
          <a:xfrm rot="5400000">
            <a:off x="76573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92680E-EA7B-4596-8D3D-442A61B957C3}"/>
              </a:ext>
            </a:extLst>
          </p:cNvPr>
          <p:cNvCxnSpPr/>
          <p:nvPr/>
        </p:nvCxnSpPr>
        <p:spPr>
          <a:xfrm>
            <a:off x="75422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8D02A0E-818D-4C3A-8A26-78BCFAF91A39}"/>
              </a:ext>
            </a:extLst>
          </p:cNvPr>
          <p:cNvCxnSpPr/>
          <p:nvPr/>
        </p:nvCxnSpPr>
        <p:spPr>
          <a:xfrm rot="5400000">
            <a:off x="78089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561187B-8FF7-41E7-AD27-9FC570062C7A}"/>
              </a:ext>
            </a:extLst>
          </p:cNvPr>
          <p:cNvCxnSpPr/>
          <p:nvPr/>
        </p:nvCxnSpPr>
        <p:spPr>
          <a:xfrm rot="5400000">
            <a:off x="83431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6B0611-581E-43D9-9A93-881CCF9850EB}"/>
              </a:ext>
            </a:extLst>
          </p:cNvPr>
          <p:cNvCxnSpPr/>
          <p:nvPr/>
        </p:nvCxnSpPr>
        <p:spPr>
          <a:xfrm>
            <a:off x="82280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53D83B-F0D6-42CC-801C-C4C0F838F582}"/>
              </a:ext>
            </a:extLst>
          </p:cNvPr>
          <p:cNvCxnSpPr/>
          <p:nvPr/>
        </p:nvCxnSpPr>
        <p:spPr>
          <a:xfrm rot="5400000">
            <a:off x="8494712" y="3009900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9595205-9494-41A9-81F5-7EFF3BB006C8}"/>
              </a:ext>
            </a:extLst>
          </p:cNvPr>
          <p:cNvCxnSpPr/>
          <p:nvPr/>
        </p:nvCxnSpPr>
        <p:spPr>
          <a:xfrm rot="5400000">
            <a:off x="9028906" y="3009106"/>
            <a:ext cx="838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C088A95-2D5B-45F1-806A-92123B4312AD}"/>
              </a:ext>
            </a:extLst>
          </p:cNvPr>
          <p:cNvCxnSpPr/>
          <p:nvPr/>
        </p:nvCxnSpPr>
        <p:spPr>
          <a:xfrm>
            <a:off x="8913812" y="3429000"/>
            <a:ext cx="5334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9FC9C1-D2F0-4E5C-AD6B-851E5732C8F9}"/>
              </a:ext>
            </a:extLst>
          </p:cNvPr>
          <p:cNvSpPr txBox="1"/>
          <p:nvPr/>
        </p:nvSpPr>
        <p:spPr>
          <a:xfrm>
            <a:off x="3582194" y="3504498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2FB045-26EF-4746-9EF6-4C469E8EB939}"/>
              </a:ext>
            </a:extLst>
          </p:cNvPr>
          <p:cNvSpPr txBox="1"/>
          <p:nvPr/>
        </p:nvSpPr>
        <p:spPr>
          <a:xfrm>
            <a:off x="2897982" y="3504498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9FA821-BCD6-4CD7-B73F-779D96A6C5A0}"/>
              </a:ext>
            </a:extLst>
          </p:cNvPr>
          <p:cNvSpPr txBox="1"/>
          <p:nvPr/>
        </p:nvSpPr>
        <p:spPr>
          <a:xfrm>
            <a:off x="4288434" y="3504498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8B1054-099E-47F6-BDB8-BAFF726769FE}"/>
              </a:ext>
            </a:extLst>
          </p:cNvPr>
          <p:cNvSpPr txBox="1"/>
          <p:nvPr/>
        </p:nvSpPr>
        <p:spPr>
          <a:xfrm>
            <a:off x="4993086" y="3504498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A051F-B386-42B6-BB2A-19030C0B8BED}"/>
              </a:ext>
            </a:extLst>
          </p:cNvPr>
          <p:cNvSpPr txBox="1"/>
          <p:nvPr/>
        </p:nvSpPr>
        <p:spPr>
          <a:xfrm>
            <a:off x="5660034" y="3504498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64ECD59-4B24-4DB4-A874-2CF8253D741E}"/>
              </a:ext>
            </a:extLst>
          </p:cNvPr>
          <p:cNvSpPr txBox="1"/>
          <p:nvPr/>
        </p:nvSpPr>
        <p:spPr>
          <a:xfrm>
            <a:off x="6345834" y="3504498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EC1D2B-34AC-44E9-8E6B-5ACA21367E6A}"/>
              </a:ext>
            </a:extLst>
          </p:cNvPr>
          <p:cNvSpPr txBox="1"/>
          <p:nvPr/>
        </p:nvSpPr>
        <p:spPr>
          <a:xfrm>
            <a:off x="7008749" y="3504498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D7ABA7-6F3F-47E7-9363-FBB33A394B87}"/>
              </a:ext>
            </a:extLst>
          </p:cNvPr>
          <p:cNvSpPr txBox="1"/>
          <p:nvPr/>
        </p:nvSpPr>
        <p:spPr>
          <a:xfrm>
            <a:off x="7708337" y="3498881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8E58A66-05E8-4FAD-B55F-B36B23BD2982}"/>
              </a:ext>
            </a:extLst>
          </p:cNvPr>
          <p:cNvSpPr txBox="1"/>
          <p:nvPr/>
        </p:nvSpPr>
        <p:spPr>
          <a:xfrm>
            <a:off x="8382794" y="3498881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6A9D90A-79F9-436A-B567-0A4CF79BD6E7}"/>
              </a:ext>
            </a:extLst>
          </p:cNvPr>
          <p:cNvSpPr txBox="1"/>
          <p:nvPr/>
        </p:nvSpPr>
        <p:spPr>
          <a:xfrm>
            <a:off x="9079937" y="3492293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5E4E842-6EBB-49F6-8EC5-6FFF0C332A91}"/>
              </a:ext>
            </a:extLst>
          </p:cNvPr>
          <p:cNvSpPr txBox="1"/>
          <p:nvPr/>
        </p:nvSpPr>
        <p:spPr>
          <a:xfrm>
            <a:off x="3582194" y="5019930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067954-BAAE-4079-84D9-15A4D7E7E498}"/>
              </a:ext>
            </a:extLst>
          </p:cNvPr>
          <p:cNvSpPr txBox="1"/>
          <p:nvPr/>
        </p:nvSpPr>
        <p:spPr>
          <a:xfrm>
            <a:off x="2897982" y="5019930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D54D0C-2DAA-4DFF-8E12-F4F4E40910B2}"/>
              </a:ext>
            </a:extLst>
          </p:cNvPr>
          <p:cNvSpPr txBox="1"/>
          <p:nvPr/>
        </p:nvSpPr>
        <p:spPr>
          <a:xfrm>
            <a:off x="4277239" y="5019930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5978941-D257-40DE-B60D-EE184C252CEF}"/>
              </a:ext>
            </a:extLst>
          </p:cNvPr>
          <p:cNvSpPr txBox="1"/>
          <p:nvPr/>
        </p:nvSpPr>
        <p:spPr>
          <a:xfrm>
            <a:off x="4953793" y="5019930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D8664-35FF-4C90-9184-FC12A90E3CDD}"/>
              </a:ext>
            </a:extLst>
          </p:cNvPr>
          <p:cNvSpPr txBox="1"/>
          <p:nvPr/>
        </p:nvSpPr>
        <p:spPr>
          <a:xfrm>
            <a:off x="5627621" y="5019930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7A0E5F-C270-4531-8126-5CD5B00D6626}"/>
              </a:ext>
            </a:extLst>
          </p:cNvPr>
          <p:cNvSpPr txBox="1"/>
          <p:nvPr/>
        </p:nvSpPr>
        <p:spPr>
          <a:xfrm>
            <a:off x="6340545" y="5008450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90394BC-2BCC-447D-B6A7-E04BCF8A2822}"/>
              </a:ext>
            </a:extLst>
          </p:cNvPr>
          <p:cNvSpPr txBox="1"/>
          <p:nvPr/>
        </p:nvSpPr>
        <p:spPr>
          <a:xfrm>
            <a:off x="7010315" y="5008450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69369E-9A43-4CF5-8366-01B225E22CA5}"/>
              </a:ext>
            </a:extLst>
          </p:cNvPr>
          <p:cNvSpPr txBox="1"/>
          <p:nvPr/>
        </p:nvSpPr>
        <p:spPr>
          <a:xfrm>
            <a:off x="7696994" y="5015779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E4FE1F3-C584-4A24-B6A1-6A00866B94C3}"/>
              </a:ext>
            </a:extLst>
          </p:cNvPr>
          <p:cNvSpPr txBox="1"/>
          <p:nvPr/>
        </p:nvSpPr>
        <p:spPr>
          <a:xfrm>
            <a:off x="8403851" y="5015779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05DD07-B607-41CC-AC22-4A423D185E0D}"/>
              </a:ext>
            </a:extLst>
          </p:cNvPr>
          <p:cNvSpPr txBox="1"/>
          <p:nvPr/>
        </p:nvSpPr>
        <p:spPr>
          <a:xfrm>
            <a:off x="9085266" y="5015779"/>
            <a:ext cx="2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902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0.00416 0.08565 0.00911 0.17176 0.01185 0.206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0.14062 0.02778 0.28177 0.05625 0.32448 0.09051 C 0.36732 0.125 0.31172 0.16598 0.25651 0.2071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9 -4.07407E-6 C 0.05677 0.0301 0.10963 0.06065 0.11849 0.09514 C 0.12721 0.12987 0.09192 0.16875 0.05677 0.20811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-0.06498 0.08588 -0.12956 0.17315 -0.15469 0.208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-0.00482 0.06528 -0.00912 0.13079 -0.01029 0.157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C -0.08959 0.02176 -0.17865 0.04445 -0.21459 0.07061 C -0.25039 0.09723 -0.21537 0.14399 -0.21563 0.15996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C 0.05768 0.02037 0.11575 0.04167 0.13008 0.06737 C 0.14453 0.09306 0.11536 0.12385 0.08607 0.155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63 0.15996 L -0.26862 0.4398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0.20857 L 0.2431 0.439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9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0.20648 L -0.04531 0.4395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9 0.15718 L -0.23568 0.391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6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0.2081 L -0.00039 0.4391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07 0.1551 L -0.13724 0.3902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51 0.20718 L -0.13646 0.352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82" grpId="0"/>
      <p:bldP spid="8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2: </a:t>
            </a:r>
            <a:r>
              <a:rPr lang="en-US" dirty="0" err="1"/>
              <a:t>Histogramming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Comparison based (doesn’t assume keys are 64 bits)</a:t>
            </a:r>
          </a:p>
          <a:p>
            <a:r>
              <a:rPr lang="en-US" dirty="0"/>
              <a:t>Let us consider a 1 phase algorithm first</a:t>
            </a:r>
          </a:p>
          <a:p>
            <a:r>
              <a:rPr lang="en-US" dirty="0"/>
              <a:t>Processor 0 creates an initial separator keys (lets say P-1) keys</a:t>
            </a:r>
          </a:p>
          <a:p>
            <a:pPr lvl="1"/>
            <a:r>
              <a:rPr lang="en-US" dirty="0"/>
              <a:t>How? </a:t>
            </a:r>
          </a:p>
          <a:p>
            <a:pPr lvl="1"/>
            <a:r>
              <a:rPr lang="en-US" dirty="0"/>
              <a:t>Let us say uniformly dividing the name space in P parts</a:t>
            </a:r>
          </a:p>
          <a:p>
            <a:r>
              <a:rPr lang="en-US" dirty="0"/>
              <a:t>Broadcasts to everyone</a:t>
            </a:r>
          </a:p>
          <a:p>
            <a:r>
              <a:rPr lang="en-US" dirty="0"/>
              <a:t>Everyone calculates how many keys they own are in each partition</a:t>
            </a:r>
          </a:p>
          <a:p>
            <a:r>
              <a:rPr lang="en-US" dirty="0"/>
              <a:t>Reduction brings totals to PE 0</a:t>
            </a:r>
          </a:p>
          <a:p>
            <a:r>
              <a:rPr lang="en-US" dirty="0"/>
              <a:t>Adjust keys and Repeat until correct separators found.</a:t>
            </a:r>
          </a:p>
          <a:p>
            <a:r>
              <a:rPr lang="en-US" dirty="0"/>
              <a:t>Then: </a:t>
            </a:r>
          </a:p>
          <a:p>
            <a:pPr lvl="1"/>
            <a:r>
              <a:rPr lang="en-US" dirty="0"/>
              <a:t>Each processor partitions its data based on the final separators, and sends each partition to its correct destination processor (keeping one set for itself).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E02DE-5ECF-4C49-82D1-DE444791C1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3: Sorting by Regular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 keys on p processors</a:t>
            </a:r>
          </a:p>
          <a:p>
            <a:pPr lvl="1"/>
            <a:r>
              <a:rPr lang="en-US" sz="2200" dirty="0"/>
              <a:t>So, each processor has n/p items</a:t>
            </a:r>
          </a:p>
          <a:p>
            <a:r>
              <a:rPr lang="en-US" sz="2400" dirty="0"/>
              <a:t>Phase I: each processor sorts its own data</a:t>
            </a:r>
          </a:p>
          <a:p>
            <a:pPr lvl="1"/>
            <a:r>
              <a:rPr lang="en-US" sz="2200" dirty="0"/>
              <a:t>And identifies elements at p regular intervals (i.e. at index 0, n/p</a:t>
            </a:r>
            <a:r>
              <a:rPr lang="en-US" sz="2200" baseline="30000" dirty="0"/>
              <a:t>2</a:t>
            </a:r>
            <a:r>
              <a:rPr lang="en-US" sz="2200" dirty="0"/>
              <a:t>, ..)</a:t>
            </a:r>
          </a:p>
          <a:p>
            <a:pPr lvl="2"/>
            <a:r>
              <a:rPr lang="en-US" dirty="0"/>
              <a:t>I.e. finds p-1 equally spaced “pivots” that partition its data into p equal parts</a:t>
            </a:r>
          </a:p>
          <a:p>
            <a:pPr lvl="1"/>
            <a:r>
              <a:rPr lang="en-US" sz="2200" dirty="0"/>
              <a:t>This is the “regular sample” of its data</a:t>
            </a:r>
          </a:p>
          <a:p>
            <a:r>
              <a:rPr lang="en-US" sz="2400" dirty="0"/>
              <a:t>Phase II:</a:t>
            </a:r>
          </a:p>
          <a:p>
            <a:pPr lvl="1"/>
            <a:r>
              <a:rPr lang="en-US" sz="2200" dirty="0"/>
              <a:t>All (p</a:t>
            </a:r>
            <a:r>
              <a:rPr lang="en-US" sz="2200" baseline="30000" dirty="0"/>
              <a:t>2</a:t>
            </a:r>
            <a:r>
              <a:rPr lang="en-US" sz="2200" dirty="0"/>
              <a:t>) regular samples  are sent to one process, which sorts them</a:t>
            </a:r>
          </a:p>
          <a:p>
            <a:pPr lvl="1"/>
            <a:r>
              <a:rPr lang="en-US" sz="2200" dirty="0"/>
              <a:t>Selects p-1 equally spaced pivots again, and broadcasts to everyone</a:t>
            </a:r>
          </a:p>
          <a:p>
            <a:r>
              <a:rPr lang="en-US" sz="2400" dirty="0"/>
              <a:t>Phase III: </a:t>
            </a:r>
          </a:p>
          <a:p>
            <a:pPr lvl="1"/>
            <a:r>
              <a:rPr lang="en-US" sz="2200" dirty="0"/>
              <a:t>Each processor partitions its data in p buckets based on the pivots</a:t>
            </a:r>
          </a:p>
          <a:p>
            <a:pPr lvl="1"/>
            <a:r>
              <a:rPr lang="en-US" sz="2200" dirty="0"/>
              <a:t>Sends </a:t>
            </a:r>
            <a:r>
              <a:rPr lang="en-US" sz="2200" dirty="0" err="1"/>
              <a:t>j’th</a:t>
            </a:r>
            <a:r>
              <a:rPr lang="en-US" sz="2200" dirty="0"/>
              <a:t> partition to processor j.</a:t>
            </a:r>
          </a:p>
          <a:p>
            <a:r>
              <a:rPr lang="en-US" sz="2400" dirty="0"/>
              <a:t>Phase IV: Each processor “merges” the data it received.</a:t>
            </a:r>
          </a:p>
          <a:p>
            <a:pPr lvl="1"/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5884575"/>
            <a:ext cx="77724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NOT required reading: Li et al. “On the versatility of Parallel Sorting by Regular Sampling” Parallel Computing 19:1079-1193, 1993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the code: Phase 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137165-F37D-47D7-B4A4-D2BC4B14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982049"/>
            <a:ext cx="8305800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n/p;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sort(A, m);</a:t>
            </a:r>
          </a:p>
          <a:p>
            <a:pPr>
              <a:defRPr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 i&lt;m; i*m/p &lt;m)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*m/p);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8*p, BYTE, 0, TAG, ..)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 am 0) </a:t>
            </a:r>
          </a:p>
          <a:p>
            <a:pPr>
              <a:defRPr/>
            </a:pP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 for (i = 0; i&lt;p; i++)</a:t>
            </a:r>
          </a:p>
          <a:p>
            <a:pPr>
              <a:defRPr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recv(&amp; (buf[i*p], 8*p, BYTE, i, TAG, ..)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sort(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p*p);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copy sample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“sample”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broadcast sample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call broadcast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sample.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me 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copy data from A between two samples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meant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send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messages and “merge”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Sampling: Attributes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of the issues?</a:t>
            </a:r>
          </a:p>
          <a:p>
            <a:pPr lvl="1"/>
            <a:r>
              <a:rPr lang="en-US" dirty="0"/>
              <a:t>Does it work? (What does that mean)</a:t>
            </a:r>
          </a:p>
          <a:p>
            <a:pPr lvl="2"/>
            <a:r>
              <a:rPr lang="en-US" dirty="0"/>
              <a:t>Is the data sorted at the end?</a:t>
            </a:r>
          </a:p>
          <a:p>
            <a:pPr lvl="2"/>
            <a:r>
              <a:rPr lang="en-US" dirty="0"/>
              <a:t>n/p keys on each </a:t>
            </a:r>
            <a:r>
              <a:rPr lang="en-US" dirty="0" err="1"/>
              <a:t>prcoessor</a:t>
            </a:r>
            <a:r>
              <a:rPr lang="en-US" dirty="0"/>
              <a:t> at the end? </a:t>
            </a:r>
          </a:p>
          <a:p>
            <a:pPr lvl="3"/>
            <a:r>
              <a:rPr lang="en-US" dirty="0"/>
              <a:t>Not quite.. But bounded by 2n/p</a:t>
            </a:r>
          </a:p>
          <a:p>
            <a:pPr lvl="2"/>
            <a:r>
              <a:rPr lang="en-US" dirty="0"/>
              <a:t>Does it fit within memory at other times? (Transient memory)?</a:t>
            </a:r>
          </a:p>
          <a:p>
            <a:pPr lvl="3"/>
            <a:r>
              <a:rPr lang="en-US" dirty="0"/>
              <a:t>Sending messages while receiving them</a:t>
            </a:r>
          </a:p>
          <a:p>
            <a:pPr lvl="3"/>
            <a:r>
              <a:rPr lang="en-US" dirty="0"/>
              <a:t>Memory at the “root”</a:t>
            </a:r>
          </a:p>
          <a:p>
            <a:pPr lvl="1"/>
            <a:r>
              <a:rPr lang="en-US" dirty="0"/>
              <a:t>How efficient it is?</a:t>
            </a:r>
          </a:p>
          <a:p>
            <a:pPr lvl="1"/>
            <a:r>
              <a:rPr lang="en-US" dirty="0"/>
              <a:t>Scalable? </a:t>
            </a:r>
            <a:r>
              <a:rPr lang="en-US" dirty="0" err="1"/>
              <a:t>Isoefficiency</a:t>
            </a:r>
            <a:r>
              <a:rPr lang="en-US" dirty="0"/>
              <a:t>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459</TotalTime>
  <Words>1169</Words>
  <Application>Microsoft Office PowerPoint</Application>
  <PresentationFormat>Widescreen</PresentationFormat>
  <Paragraphs>167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Lato Medium</vt:lpstr>
      <vt:lpstr>Times New Roman</vt:lpstr>
      <vt:lpstr>MCS-DS_PPT_template_final</vt:lpstr>
      <vt:lpstr>Parallel Algorithms: Sorting</vt:lpstr>
      <vt:lpstr>Sorting</vt:lpstr>
      <vt:lpstr>Uses of sorting</vt:lpstr>
      <vt:lpstr>Algorithm 1: Radix sort</vt:lpstr>
      <vt:lpstr> Example using 10 bins (Radix 10)</vt:lpstr>
      <vt:lpstr>Algorithm 2: Histogramming</vt:lpstr>
      <vt:lpstr>Algorithm 3: Sorting by Regular Sampling</vt:lpstr>
      <vt:lpstr>Beginning of the code: Phase I</vt:lpstr>
      <vt:lpstr>Regular Sampling: Attributes</vt:lpstr>
      <vt:lpstr>Quicksort: Sequential algorithm</vt:lpstr>
      <vt:lpstr>Quicksort: Parallelization</vt:lpstr>
      <vt:lpstr>Parallel quicksort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Salunke, Abhilasha Anil</cp:lastModifiedBy>
  <cp:revision>60</cp:revision>
  <dcterms:created xsi:type="dcterms:W3CDTF">2006-08-16T00:00:00Z</dcterms:created>
  <dcterms:modified xsi:type="dcterms:W3CDTF">2018-11-07T22:48:40Z</dcterms:modified>
</cp:coreProperties>
</file>