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263" r:id="rId6"/>
    <p:sldId id="271" r:id="rId7"/>
    <p:sldId id="265" r:id="rId8"/>
    <p:sldId id="268" r:id="rId9"/>
    <p:sldId id="266" r:id="rId10"/>
    <p:sldId id="278" r:id="rId11"/>
    <p:sldId id="279" r:id="rId12"/>
    <p:sldId id="272" r:id="rId13"/>
    <p:sldId id="275" r:id="rId14"/>
    <p:sldId id="27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9" autoAdjust="0"/>
    <p:restoredTop sz="94643" autoAdjust="0"/>
  </p:normalViewPr>
  <p:slideViewPr>
    <p:cSldViewPr>
      <p:cViewPr varScale="1">
        <p:scale>
          <a:sx n="70" d="100"/>
          <a:sy n="70" d="100"/>
        </p:scale>
        <p:origin x="24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A7524-177E-4947-8E47-9348C8683AE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2416-4753-DC4B-BBC9-77303089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4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F9286-71A6-4A98-B3D1-B36A5D2B39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F6B98-9522-4F29-995B-27164102D53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C0B5D-0745-49D8-8F88-3FEA270E32F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0FF8F-6A8A-4ADE-AD90-67BB59B6F9D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65F58-D922-4853-A3ED-025579099B36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EDCA2-DBD6-4105-BB76-371A5C786301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B0714-1338-4F7E-A5EA-0DE342527C3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697C3-B433-4F06-9927-3A39249D7E1F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63B3-D5C3-42AF-863F-01A768AC3C9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63B3-D5C3-42AF-863F-01A768AC3C9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63B3-D5C3-42AF-863F-01A768AC3C9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4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8239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50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50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50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>
            <a:noAutofit/>
          </a:bodyPr>
          <a:lstStyle>
            <a:lvl1pPr>
              <a:defRPr sz="50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50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50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50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0066"/>
            <a:ext cx="9144000" cy="1725896"/>
          </a:xfrm>
        </p:spPr>
        <p:txBody>
          <a:bodyPr>
            <a:normAutofit/>
          </a:bodyPr>
          <a:lstStyle/>
          <a:p>
            <a:r>
              <a:rPr lang="en-US" dirty="0"/>
              <a:t>Implementing Reductions and Broadcasts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Laxmikant V. Kale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A6FD3-396C-41FA-BF61-BE4CD81B46D4}"/>
              </a:ext>
            </a:extLst>
          </p:cNvPr>
          <p:cNvSpPr/>
          <p:nvPr/>
        </p:nvSpPr>
        <p:spPr>
          <a:xfrm>
            <a:off x="3505200" y="6172200"/>
            <a:ext cx="5475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Hypercube topology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definition</a:t>
            </a:r>
          </a:p>
          <a:p>
            <a:pPr lvl="1"/>
            <a:r>
              <a:rPr lang="en-US" sz="2000" dirty="0"/>
              <a:t>A hypercube of dimension K includes 2^K nodes, each with a serial number between 0 and (2^k  - 1)</a:t>
            </a:r>
          </a:p>
          <a:p>
            <a:pPr lvl="1"/>
            <a:r>
              <a:rPr lang="en-US" sz="2000" dirty="0"/>
              <a:t>Each node is connected to K neighbors, identified by changing exactly one bit in the k-bit representation of the node’s serial number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40E229-CA97-4235-B38B-3789FD1D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60DC6-C362-4DEA-9E68-3E0F14CDBED6}" type="slidenum">
              <a:rPr lang="en-US"/>
              <a:pPr/>
              <a:t>10</a:t>
            </a:fld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6510" y="4724400"/>
            <a:ext cx="49872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7671" y="4495800"/>
            <a:ext cx="19426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61828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Hypercube topology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69895"/>
            <a:ext cx="10439400" cy="2182906"/>
          </a:xfrm>
        </p:spPr>
        <p:txBody>
          <a:bodyPr>
            <a:normAutofit/>
          </a:bodyPr>
          <a:lstStyle/>
          <a:p>
            <a:r>
              <a:rPr lang="en-US" dirty="0"/>
              <a:t>Alternative definition</a:t>
            </a:r>
          </a:p>
          <a:p>
            <a:pPr lvl="1"/>
            <a:r>
              <a:rPr lang="en-US" sz="2000" dirty="0"/>
              <a:t>A hypercube of dimension K includes 2^K nodes, each with a serial number between 0 and (2^k  - 1)</a:t>
            </a:r>
          </a:p>
          <a:p>
            <a:pPr lvl="1"/>
            <a:r>
              <a:rPr lang="en-US" sz="2000" dirty="0"/>
              <a:t>Each node is connected to K neighbors, identified by changing exactly one bit in the k-bit representation of the node’s serial number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40E229-CA97-4235-B38B-3789FD1D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60DC6-C362-4DEA-9E68-3E0F14CDBED6}" type="slidenum">
              <a:rPr lang="en-US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DFC23-B0D6-2342-9F4E-001E367B1EB6}"/>
              </a:ext>
            </a:extLst>
          </p:cNvPr>
          <p:cNvSpPr txBox="1"/>
          <p:nvPr/>
        </p:nvSpPr>
        <p:spPr>
          <a:xfrm>
            <a:off x="7924800" y="3389055"/>
            <a:ext cx="38100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2</a:t>
            </a:r>
          </a:p>
          <a:p>
            <a:r>
              <a:rPr lang="en-US" sz="2000" dirty="0">
                <a:solidFill>
                  <a:srgbClr val="0070C0"/>
                </a:solidFill>
              </a:rPr>
              <a:t>3</a:t>
            </a:r>
          </a:p>
          <a:p>
            <a:r>
              <a:rPr lang="en-US" sz="2000" dirty="0">
                <a:solidFill>
                  <a:srgbClr val="0070C0"/>
                </a:solidFill>
              </a:rPr>
              <a:t>4</a:t>
            </a:r>
          </a:p>
          <a:p>
            <a:r>
              <a:rPr lang="en-US" sz="2000" dirty="0">
                <a:solidFill>
                  <a:srgbClr val="0070C0"/>
                </a:solidFill>
              </a:rPr>
              <a:t>5</a:t>
            </a:r>
          </a:p>
          <a:p>
            <a:r>
              <a:rPr lang="en-US" sz="2000" dirty="0">
                <a:solidFill>
                  <a:srgbClr val="0070C0"/>
                </a:solidFill>
              </a:rPr>
              <a:t>6</a:t>
            </a:r>
          </a:p>
          <a:p>
            <a:r>
              <a:rPr lang="en-US" sz="20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8F0E0-4C6F-6B4E-BFBA-459FDD11C1A7}"/>
              </a:ext>
            </a:extLst>
          </p:cNvPr>
          <p:cNvSpPr txBox="1"/>
          <p:nvPr/>
        </p:nvSpPr>
        <p:spPr>
          <a:xfrm>
            <a:off x="9067800" y="3389055"/>
            <a:ext cx="6858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000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001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010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011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100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101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110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111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847D1-2EF1-654B-AA2E-C9503CB73B53}"/>
              </a:ext>
            </a:extLst>
          </p:cNvPr>
          <p:cNvCxnSpPr>
            <a:cxnSpLocks/>
          </p:cNvCxnSpPr>
          <p:nvPr/>
        </p:nvCxnSpPr>
        <p:spPr>
          <a:xfrm>
            <a:off x="8153400" y="3581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3843C3-1736-CE4F-99BD-8F100A82115D}"/>
              </a:ext>
            </a:extLst>
          </p:cNvPr>
          <p:cNvCxnSpPr>
            <a:cxnSpLocks/>
          </p:cNvCxnSpPr>
          <p:nvPr/>
        </p:nvCxnSpPr>
        <p:spPr>
          <a:xfrm>
            <a:off x="8153400" y="3886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93658B-F537-E242-82D9-BD9B6295813D}"/>
              </a:ext>
            </a:extLst>
          </p:cNvPr>
          <p:cNvCxnSpPr>
            <a:cxnSpLocks/>
          </p:cNvCxnSpPr>
          <p:nvPr/>
        </p:nvCxnSpPr>
        <p:spPr>
          <a:xfrm>
            <a:off x="8171329" y="4191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5FE2F-BB5F-9D4A-937E-F73B41B2BA3A}"/>
              </a:ext>
            </a:extLst>
          </p:cNvPr>
          <p:cNvCxnSpPr>
            <a:cxnSpLocks/>
          </p:cNvCxnSpPr>
          <p:nvPr/>
        </p:nvCxnSpPr>
        <p:spPr>
          <a:xfrm>
            <a:off x="8220635" y="4495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C1EB08-F9E3-F947-903E-496D85DDB269}"/>
              </a:ext>
            </a:extLst>
          </p:cNvPr>
          <p:cNvCxnSpPr>
            <a:cxnSpLocks/>
          </p:cNvCxnSpPr>
          <p:nvPr/>
        </p:nvCxnSpPr>
        <p:spPr>
          <a:xfrm>
            <a:off x="8171329" y="48006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42AACE-B3A4-2F4F-907F-D8468D59B64E}"/>
              </a:ext>
            </a:extLst>
          </p:cNvPr>
          <p:cNvCxnSpPr>
            <a:cxnSpLocks/>
          </p:cNvCxnSpPr>
          <p:nvPr/>
        </p:nvCxnSpPr>
        <p:spPr>
          <a:xfrm>
            <a:off x="8171329" y="5105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961744-0993-7A41-990D-93F63F7FF8C7}"/>
              </a:ext>
            </a:extLst>
          </p:cNvPr>
          <p:cNvCxnSpPr>
            <a:cxnSpLocks/>
          </p:cNvCxnSpPr>
          <p:nvPr/>
        </p:nvCxnSpPr>
        <p:spPr>
          <a:xfrm>
            <a:off x="8153400" y="5410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75AD5-3811-BB41-8B6C-7EE2AE56730C}"/>
              </a:ext>
            </a:extLst>
          </p:cNvPr>
          <p:cNvCxnSpPr>
            <a:cxnSpLocks/>
          </p:cNvCxnSpPr>
          <p:nvPr/>
        </p:nvCxnSpPr>
        <p:spPr>
          <a:xfrm>
            <a:off x="8220635" y="5715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DCA55-EA9C-AA48-AB35-81A6D76E7854}"/>
              </a:ext>
            </a:extLst>
          </p:cNvPr>
          <p:cNvGrpSpPr/>
          <p:nvPr/>
        </p:nvGrpSpPr>
        <p:grpSpPr>
          <a:xfrm>
            <a:off x="1766047" y="3886200"/>
            <a:ext cx="2348753" cy="2362200"/>
            <a:chOff x="1766047" y="3886200"/>
            <a:chExt cx="2348753" cy="2362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B8908F-A74D-1F49-9FD3-2A3B5F01A633}"/>
                </a:ext>
              </a:extLst>
            </p:cNvPr>
            <p:cNvGrpSpPr/>
            <p:nvPr/>
          </p:nvGrpSpPr>
          <p:grpSpPr>
            <a:xfrm>
              <a:off x="1766047" y="5784055"/>
              <a:ext cx="2348753" cy="464345"/>
              <a:chOff x="1676400" y="5712618"/>
              <a:chExt cx="2348753" cy="46434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6C933D-BB1E-1B45-8270-6708055D4741}"/>
                  </a:ext>
                </a:extLst>
              </p:cNvPr>
              <p:cNvSpPr/>
              <p:nvPr/>
            </p:nvSpPr>
            <p:spPr>
              <a:xfrm>
                <a:off x="1676400" y="5715000"/>
                <a:ext cx="457200" cy="4619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BED199-5424-7D4B-A2EB-D11D45574F34}"/>
                  </a:ext>
                </a:extLst>
              </p:cNvPr>
              <p:cNvSpPr/>
              <p:nvPr/>
            </p:nvSpPr>
            <p:spPr>
              <a:xfrm>
                <a:off x="3567953" y="5712618"/>
                <a:ext cx="457200" cy="4619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871DA70-C623-7B4A-885E-9C45247C56CF}"/>
                  </a:ext>
                </a:extLst>
              </p:cNvPr>
              <p:cNvCxnSpPr>
                <a:stCxn id="3" idx="6"/>
                <a:endCxn id="23" idx="2"/>
              </p:cNvCxnSpPr>
              <p:nvPr/>
            </p:nvCxnSpPr>
            <p:spPr>
              <a:xfrm flipV="1">
                <a:off x="2133600" y="5943600"/>
                <a:ext cx="1434353" cy="23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0A834E-ECE8-9143-A832-CEAEDD57F734}"/>
                </a:ext>
              </a:extLst>
            </p:cNvPr>
            <p:cNvSpPr/>
            <p:nvPr/>
          </p:nvSpPr>
          <p:spPr>
            <a:xfrm>
              <a:off x="1766047" y="3888582"/>
              <a:ext cx="457200" cy="4619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3F06D3D-6E96-9042-A640-EAC7D12EC3AC}"/>
                </a:ext>
              </a:extLst>
            </p:cNvPr>
            <p:cNvSpPr/>
            <p:nvPr/>
          </p:nvSpPr>
          <p:spPr>
            <a:xfrm>
              <a:off x="3657600" y="3886200"/>
              <a:ext cx="457200" cy="4619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5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6AE16F-352F-B34B-B76B-0F5B93C1F561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 flipV="1">
              <a:off x="2223247" y="4117182"/>
              <a:ext cx="1434353" cy="2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D3793-8B7A-8C4A-9C24-42FF178AF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7753" y="4348163"/>
              <a:ext cx="0" cy="14522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6CE6CE-7CC9-1B4B-A38D-AB4F0B83C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200" y="4331773"/>
              <a:ext cx="0" cy="14522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F5D29B-026C-2545-9347-C3597CA69DB6}"/>
              </a:ext>
            </a:extLst>
          </p:cNvPr>
          <p:cNvGrpSpPr/>
          <p:nvPr/>
        </p:nvGrpSpPr>
        <p:grpSpPr>
          <a:xfrm>
            <a:off x="764241" y="3228344"/>
            <a:ext cx="2348753" cy="2362200"/>
            <a:chOff x="1766047" y="3886200"/>
            <a:chExt cx="2348753" cy="2362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D94F68-8155-2B43-908C-488673772A9F}"/>
                </a:ext>
              </a:extLst>
            </p:cNvPr>
            <p:cNvGrpSpPr/>
            <p:nvPr/>
          </p:nvGrpSpPr>
          <p:grpSpPr>
            <a:xfrm>
              <a:off x="1766047" y="5784055"/>
              <a:ext cx="2348753" cy="464345"/>
              <a:chOff x="1676400" y="5712618"/>
              <a:chExt cx="2348753" cy="46434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557B105-A433-204E-9BF4-E13D40F5B47F}"/>
                  </a:ext>
                </a:extLst>
              </p:cNvPr>
              <p:cNvSpPr/>
              <p:nvPr/>
            </p:nvSpPr>
            <p:spPr>
              <a:xfrm>
                <a:off x="1676400" y="5715000"/>
                <a:ext cx="457200" cy="4619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D823751-3688-4F41-83CB-6E467D5BB78C}"/>
                  </a:ext>
                </a:extLst>
              </p:cNvPr>
              <p:cNvSpPr/>
              <p:nvPr/>
            </p:nvSpPr>
            <p:spPr>
              <a:xfrm>
                <a:off x="3567953" y="5712618"/>
                <a:ext cx="457200" cy="4619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DC7E4A9-7D59-9B48-9540-4D2D9516E146}"/>
                  </a:ext>
                </a:extLst>
              </p:cNvPr>
              <p:cNvCxnSpPr>
                <a:stCxn id="50" idx="6"/>
                <a:endCxn id="51" idx="2"/>
              </p:cNvCxnSpPr>
              <p:nvPr/>
            </p:nvCxnSpPr>
            <p:spPr>
              <a:xfrm flipV="1">
                <a:off x="2133600" y="5943600"/>
                <a:ext cx="1434353" cy="23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B2AB0A-B6E5-EF45-A7EA-EF3026AB5913}"/>
                </a:ext>
              </a:extLst>
            </p:cNvPr>
            <p:cNvSpPr/>
            <p:nvPr/>
          </p:nvSpPr>
          <p:spPr>
            <a:xfrm>
              <a:off x="1766047" y="3888582"/>
              <a:ext cx="457200" cy="4619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F920811-7314-CB4E-B440-EC1CD6DDAFD8}"/>
                </a:ext>
              </a:extLst>
            </p:cNvPr>
            <p:cNvSpPr/>
            <p:nvPr/>
          </p:nvSpPr>
          <p:spPr>
            <a:xfrm>
              <a:off x="3657600" y="3886200"/>
              <a:ext cx="457200" cy="46196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EA211B-0437-8C4D-BC8E-82BAC6E14A44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2223247" y="4117182"/>
              <a:ext cx="1434353" cy="23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9BB64AB-B30E-874B-BC07-D07598893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7753" y="4348163"/>
              <a:ext cx="0" cy="14522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F8CB828-D4A0-3E44-8D4A-43AAAB589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6200" y="4331773"/>
              <a:ext cx="0" cy="14522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E0EBC1-62DB-9148-8189-F188311F628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64854" y="5516642"/>
            <a:ext cx="668148" cy="3374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DC366C-DC4F-3241-8D69-F5A6AAC54FD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143000" y="3614023"/>
            <a:ext cx="690002" cy="3422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1A2618-B63F-9548-A2F3-FE655BF31EC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048000" y="5442823"/>
            <a:ext cx="676555" cy="4088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F5FD67-FE79-5448-8126-6DC8FD893786}"/>
              </a:ext>
            </a:extLst>
          </p:cNvPr>
          <p:cNvCxnSpPr>
            <a:cxnSpLocks/>
          </p:cNvCxnSpPr>
          <p:nvPr/>
        </p:nvCxnSpPr>
        <p:spPr>
          <a:xfrm>
            <a:off x="3112994" y="3581400"/>
            <a:ext cx="620806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177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Hypercube based 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phase </a:t>
            </a:r>
            <a:r>
              <a:rPr lang="en-US" dirty="0" err="1"/>
              <a:t>i</a:t>
            </a:r>
            <a:r>
              <a:rPr lang="en-US" dirty="0"/>
              <a:t>, send data to neighbor in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 if its serial number is smaller than mine</a:t>
            </a:r>
          </a:p>
          <a:p>
            <a:r>
              <a:rPr lang="en-US" dirty="0"/>
              <a:t>Accumulate data from neighbors until it is my turn to send</a:t>
            </a:r>
          </a:p>
          <a:p>
            <a:r>
              <a:rPr lang="en-US" dirty="0"/>
              <a:t>log P phases, with at most one receive per processor per phase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D4DC9-527D-4AAC-87D2-62E2F59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76" y="3429001"/>
            <a:ext cx="25241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951146" y="3559076"/>
            <a:ext cx="1459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	000</a:t>
            </a:r>
          </a:p>
          <a:p>
            <a:r>
              <a:rPr lang="en-US" dirty="0"/>
              <a:t>1	001</a:t>
            </a:r>
          </a:p>
          <a:p>
            <a:r>
              <a:rPr lang="en-US" dirty="0"/>
              <a:t>2	010</a:t>
            </a:r>
          </a:p>
          <a:p>
            <a:r>
              <a:rPr lang="en-US" dirty="0"/>
              <a:t>3	011</a:t>
            </a:r>
          </a:p>
          <a:p>
            <a:r>
              <a:rPr lang="en-US" dirty="0"/>
              <a:t>4	100</a:t>
            </a:r>
          </a:p>
          <a:p>
            <a:r>
              <a:rPr lang="en-US" dirty="0"/>
              <a:t>5	101</a:t>
            </a:r>
          </a:p>
          <a:p>
            <a:r>
              <a:rPr lang="en-US" dirty="0"/>
              <a:t>6	110</a:t>
            </a:r>
          </a:p>
          <a:p>
            <a:r>
              <a:rPr lang="en-US" dirty="0"/>
              <a:t>7	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11582400" cy="914400"/>
          </a:xfrm>
        </p:spPr>
        <p:txBody>
          <a:bodyPr>
            <a:normAutofit/>
          </a:bodyPr>
          <a:lstStyle/>
          <a:p>
            <a:r>
              <a:rPr lang="en-US" sz="4200" dirty="0"/>
              <a:t>How will you use a virtual hypercube for </a:t>
            </a:r>
            <a:r>
              <a:rPr lang="en-US" sz="4200" dirty="0" err="1"/>
              <a:t>AllReduce</a:t>
            </a:r>
            <a:r>
              <a:rPr lang="en-US" sz="42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9283"/>
            <a:ext cx="10515600" cy="5007069"/>
          </a:xfrm>
        </p:spPr>
        <p:txBody>
          <a:bodyPr/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Send your data to your neighbor in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dimension, receive from it, and add up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This is called dimensional exchange</a:t>
            </a:r>
          </a:p>
          <a:p>
            <a:r>
              <a:rPr lang="en-US" dirty="0"/>
              <a:t>It works because it partitions the hypercube in two parts in each step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2676-A398-4BA8-A58A-3B4F83A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50E66DC3-5E3F-4337-98AC-EC188E552C07}"/>
              </a:ext>
            </a:extLst>
          </p:cNvPr>
          <p:cNvSpPr txBox="1"/>
          <p:nvPr/>
        </p:nvSpPr>
        <p:spPr>
          <a:xfrm>
            <a:off x="2229913" y="5763677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D4DC9-527D-4AAC-87D2-62E2F59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7CF1FE-B945-4EBA-A315-3DF84E0857B1}"/>
              </a:ext>
            </a:extLst>
          </p:cNvPr>
          <p:cNvGrpSpPr/>
          <p:nvPr/>
        </p:nvGrpSpPr>
        <p:grpSpPr>
          <a:xfrm>
            <a:off x="2667000" y="685800"/>
            <a:ext cx="6096000" cy="5486400"/>
            <a:chOff x="2667000" y="762000"/>
            <a:chExt cx="5486400" cy="46482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C4FF4FC2-F9B3-4D7B-A7E7-15F864668B68}"/>
                </a:ext>
              </a:extLst>
            </p:cNvPr>
            <p:cNvSpPr/>
            <p:nvPr/>
          </p:nvSpPr>
          <p:spPr>
            <a:xfrm>
              <a:off x="2667000" y="762000"/>
              <a:ext cx="5486400" cy="4648200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73E812-865B-413C-95A8-5A9C6E6B945F}"/>
                </a:ext>
              </a:extLst>
            </p:cNvPr>
            <p:cNvCxnSpPr>
              <a:cxnSpLocks/>
            </p:cNvCxnSpPr>
            <p:nvPr/>
          </p:nvCxnSpPr>
          <p:spPr>
            <a:xfrm>
              <a:off x="3901440" y="762000"/>
              <a:ext cx="0" cy="35004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90F7F7-3EF3-47CB-92CF-933EA7D6E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4262434"/>
              <a:ext cx="1166812" cy="11477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22F245-6FDF-425A-B58B-289AF7817B53}"/>
                </a:ext>
              </a:extLst>
            </p:cNvPr>
            <p:cNvCxnSpPr>
              <a:cxnSpLocks/>
            </p:cNvCxnSpPr>
            <p:nvPr/>
          </p:nvCxnSpPr>
          <p:spPr>
            <a:xfrm>
              <a:off x="3833812" y="4257668"/>
              <a:ext cx="431958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4C80C66-9B49-45E4-8CE4-E41328949E1E}"/>
              </a:ext>
            </a:extLst>
          </p:cNvPr>
          <p:cNvCxnSpPr>
            <a:cxnSpLocks/>
          </p:cNvCxnSpPr>
          <p:nvPr/>
        </p:nvCxnSpPr>
        <p:spPr>
          <a:xfrm>
            <a:off x="2937355" y="2055177"/>
            <a:ext cx="4408459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009D4BC-E10A-47ED-8843-3AB8990D8BB2}"/>
              </a:ext>
            </a:extLst>
          </p:cNvPr>
          <p:cNvCxnSpPr>
            <a:cxnSpLocks/>
          </p:cNvCxnSpPr>
          <p:nvPr/>
        </p:nvCxnSpPr>
        <p:spPr>
          <a:xfrm>
            <a:off x="4159892" y="685800"/>
            <a:ext cx="4408459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D393449-F2B8-4B56-9C73-D79B6A1D5AC0}"/>
              </a:ext>
            </a:extLst>
          </p:cNvPr>
          <p:cNvCxnSpPr>
            <a:cxnSpLocks/>
          </p:cNvCxnSpPr>
          <p:nvPr/>
        </p:nvCxnSpPr>
        <p:spPr>
          <a:xfrm flipV="1">
            <a:off x="2798238" y="594933"/>
            <a:ext cx="1296458" cy="1354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FD8DD69-154F-44BC-A675-3120486411D3}"/>
              </a:ext>
            </a:extLst>
          </p:cNvPr>
          <p:cNvCxnSpPr>
            <a:cxnSpLocks/>
          </p:cNvCxnSpPr>
          <p:nvPr/>
        </p:nvCxnSpPr>
        <p:spPr>
          <a:xfrm>
            <a:off x="3870954" y="4811834"/>
            <a:ext cx="4408459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B7E773-781F-43E2-9465-64454E898EB7}"/>
              </a:ext>
            </a:extLst>
          </p:cNvPr>
          <p:cNvCxnSpPr>
            <a:cxnSpLocks/>
          </p:cNvCxnSpPr>
          <p:nvPr/>
        </p:nvCxnSpPr>
        <p:spPr>
          <a:xfrm>
            <a:off x="2866814" y="6172200"/>
            <a:ext cx="4408459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74BD04C-48F1-442D-B78B-1A818DE53E74}"/>
              </a:ext>
            </a:extLst>
          </p:cNvPr>
          <p:cNvCxnSpPr/>
          <p:nvPr/>
        </p:nvCxnSpPr>
        <p:spPr>
          <a:xfrm>
            <a:off x="2657872" y="2299515"/>
            <a:ext cx="0" cy="363744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28F3AAE-4B8E-479F-B080-3BD9FB3B45B9}"/>
              </a:ext>
            </a:extLst>
          </p:cNvPr>
          <p:cNvGrpSpPr/>
          <p:nvPr/>
        </p:nvGrpSpPr>
        <p:grpSpPr>
          <a:xfrm>
            <a:off x="2145482" y="1630788"/>
            <a:ext cx="1073769" cy="937043"/>
            <a:chOff x="7086599" y="5912808"/>
            <a:chExt cx="814388" cy="75501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981F6A4-AB1B-47A0-A575-369A80566E5B}"/>
                </a:ext>
              </a:extLst>
            </p:cNvPr>
            <p:cNvSpPr/>
            <p:nvPr/>
          </p:nvSpPr>
          <p:spPr>
            <a:xfrm>
              <a:off x="7086599" y="5912808"/>
              <a:ext cx="814388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B92F00B-1432-42C2-95E1-8228B4D29B65}"/>
                </a:ext>
              </a:extLst>
            </p:cNvPr>
            <p:cNvSpPr txBox="1"/>
            <p:nvPr/>
          </p:nvSpPr>
          <p:spPr>
            <a:xfrm>
              <a:off x="7367137" y="6246241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17124C7-E28A-4340-BBE6-ACDC0446E19C}"/>
              </a:ext>
            </a:extLst>
          </p:cNvPr>
          <p:cNvCxnSpPr/>
          <p:nvPr/>
        </p:nvCxnSpPr>
        <p:spPr>
          <a:xfrm>
            <a:off x="7388772" y="2165419"/>
            <a:ext cx="0" cy="363744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C42F840-9692-48C6-A140-01486130D99D}"/>
              </a:ext>
            </a:extLst>
          </p:cNvPr>
          <p:cNvCxnSpPr/>
          <p:nvPr/>
        </p:nvCxnSpPr>
        <p:spPr>
          <a:xfrm>
            <a:off x="8758373" y="932910"/>
            <a:ext cx="0" cy="363744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07794F-148D-4698-A873-3E03E03B4EE6}"/>
              </a:ext>
            </a:extLst>
          </p:cNvPr>
          <p:cNvCxnSpPr/>
          <p:nvPr/>
        </p:nvCxnSpPr>
        <p:spPr>
          <a:xfrm>
            <a:off x="4032286" y="932910"/>
            <a:ext cx="0" cy="363744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B3D4D84-537F-42C9-AD26-1413666E7FBC}"/>
              </a:ext>
            </a:extLst>
          </p:cNvPr>
          <p:cNvCxnSpPr>
            <a:cxnSpLocks/>
          </p:cNvCxnSpPr>
          <p:nvPr/>
        </p:nvCxnSpPr>
        <p:spPr>
          <a:xfrm flipV="1">
            <a:off x="7531339" y="590569"/>
            <a:ext cx="1296458" cy="1354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0C3C8DC-944D-4FA5-A4B2-713E9AD2B887}"/>
              </a:ext>
            </a:extLst>
          </p:cNvPr>
          <p:cNvCxnSpPr>
            <a:cxnSpLocks/>
          </p:cNvCxnSpPr>
          <p:nvPr/>
        </p:nvCxnSpPr>
        <p:spPr>
          <a:xfrm flipV="1">
            <a:off x="2598240" y="4881681"/>
            <a:ext cx="1296458" cy="1354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31C17E0-DC3C-4DC2-BB36-BBD2C6B81BD4}"/>
              </a:ext>
            </a:extLst>
          </p:cNvPr>
          <p:cNvSpPr/>
          <p:nvPr/>
        </p:nvSpPr>
        <p:spPr>
          <a:xfrm>
            <a:off x="3451853" y="4402242"/>
            <a:ext cx="1045345" cy="8248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823DAE1-D58F-4EBC-8AA4-68DCE8A15740}"/>
              </a:ext>
            </a:extLst>
          </p:cNvPr>
          <p:cNvCxnSpPr>
            <a:cxnSpLocks/>
          </p:cNvCxnSpPr>
          <p:nvPr/>
        </p:nvCxnSpPr>
        <p:spPr>
          <a:xfrm flipV="1">
            <a:off x="7418784" y="4824542"/>
            <a:ext cx="1296458" cy="13547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7C3D9D0-B64D-49C6-A716-C1E1D4DDD66C}"/>
              </a:ext>
            </a:extLst>
          </p:cNvPr>
          <p:cNvSpPr/>
          <p:nvPr/>
        </p:nvSpPr>
        <p:spPr>
          <a:xfrm>
            <a:off x="2108598" y="5743034"/>
            <a:ext cx="1059858" cy="7869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E887A8-F91A-4CC0-B3F2-73B80A9D05B4}"/>
              </a:ext>
            </a:extLst>
          </p:cNvPr>
          <p:cNvSpPr txBox="1"/>
          <p:nvPr/>
        </p:nvSpPr>
        <p:spPr>
          <a:xfrm>
            <a:off x="3811058" y="4826689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A2C954-A0C8-49D2-B51E-DB76151AD137}"/>
              </a:ext>
            </a:extLst>
          </p:cNvPr>
          <p:cNvSpPr txBox="1"/>
          <p:nvPr/>
        </p:nvSpPr>
        <p:spPr>
          <a:xfrm>
            <a:off x="2445187" y="6052396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B7F5F1-49AA-4AFD-9D99-48BFED420B39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3451853" y="4814648"/>
            <a:ext cx="1045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628A37-3237-4695-B836-D18984D7E252}"/>
              </a:ext>
            </a:extLst>
          </p:cNvPr>
          <p:cNvCxnSpPr>
            <a:cxnSpLocks/>
            <a:stCxn id="30" idx="2"/>
            <a:endCxn id="30" idx="6"/>
          </p:cNvCxnSpPr>
          <p:nvPr/>
        </p:nvCxnSpPr>
        <p:spPr>
          <a:xfrm>
            <a:off x="2108598" y="6136516"/>
            <a:ext cx="10598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B75AD2-4125-494B-ADD3-B898D909ED72}"/>
              </a:ext>
            </a:extLst>
          </p:cNvPr>
          <p:cNvSpPr txBox="1"/>
          <p:nvPr/>
        </p:nvSpPr>
        <p:spPr>
          <a:xfrm>
            <a:off x="3700235" y="4393953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4FD7A-96A0-4161-90F7-3FB9E9ACAD85}"/>
              </a:ext>
            </a:extLst>
          </p:cNvPr>
          <p:cNvSpPr txBox="1"/>
          <p:nvPr/>
        </p:nvSpPr>
        <p:spPr>
          <a:xfrm>
            <a:off x="2399553" y="571373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</a:t>
            </a:r>
          </a:p>
        </p:txBody>
      </p:sp>
      <p:sp>
        <p:nvSpPr>
          <p:cNvPr id="32777" name="TextBox 32776">
            <a:extLst>
              <a:ext uri="{FF2B5EF4-FFF2-40B4-BE49-F238E27FC236}">
                <a16:creationId xmlns:a16="http://schemas.microsoft.com/office/drawing/2014/main" id="{DF0BE9FF-8CCB-4EDF-831C-DE977F177ECD}"/>
              </a:ext>
            </a:extLst>
          </p:cNvPr>
          <p:cNvSpPr txBox="1"/>
          <p:nvPr/>
        </p:nvSpPr>
        <p:spPr>
          <a:xfrm>
            <a:off x="3707808" y="4405230"/>
            <a:ext cx="58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E525A1-FB47-46B7-965B-2A7AFAE6E5BC}"/>
              </a:ext>
            </a:extLst>
          </p:cNvPr>
          <p:cNvSpPr txBox="1"/>
          <p:nvPr/>
        </p:nvSpPr>
        <p:spPr>
          <a:xfrm>
            <a:off x="2442080" y="5709011"/>
            <a:ext cx="31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B0BAB8-E551-4B9D-AEC3-A70754C7705C}"/>
              </a:ext>
            </a:extLst>
          </p:cNvPr>
          <p:cNvSpPr txBox="1"/>
          <p:nvPr/>
        </p:nvSpPr>
        <p:spPr>
          <a:xfrm>
            <a:off x="2380070" y="5727348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E336E0F-77CF-44F0-AD76-E99DE27C0650}"/>
              </a:ext>
            </a:extLst>
          </p:cNvPr>
          <p:cNvSpPr txBox="1"/>
          <p:nvPr/>
        </p:nvSpPr>
        <p:spPr>
          <a:xfrm>
            <a:off x="3758482" y="4391889"/>
            <a:ext cx="508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E3FA80-DB40-48A2-815C-B2E1C1EC70D3}"/>
              </a:ext>
            </a:extLst>
          </p:cNvPr>
          <p:cNvSpPr txBox="1"/>
          <p:nvPr/>
        </p:nvSpPr>
        <p:spPr>
          <a:xfrm>
            <a:off x="2111928" y="5727778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3F983F-D92F-4412-B132-EE7B2720C49A}"/>
              </a:ext>
            </a:extLst>
          </p:cNvPr>
          <p:cNvSpPr txBox="1"/>
          <p:nvPr/>
        </p:nvSpPr>
        <p:spPr>
          <a:xfrm>
            <a:off x="3409478" y="4427100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B8341C-38D8-4174-B12D-961C05EC74F5}"/>
              </a:ext>
            </a:extLst>
          </p:cNvPr>
          <p:cNvSpPr txBox="1"/>
          <p:nvPr/>
        </p:nvSpPr>
        <p:spPr>
          <a:xfrm>
            <a:off x="2401816" y="5720755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03E9A90-3F14-4471-8ED6-DE788C45EBA3}"/>
              </a:ext>
            </a:extLst>
          </p:cNvPr>
          <p:cNvGrpSpPr/>
          <p:nvPr/>
        </p:nvGrpSpPr>
        <p:grpSpPr>
          <a:xfrm>
            <a:off x="6977441" y="5726280"/>
            <a:ext cx="1073769" cy="1105879"/>
            <a:chOff x="7086600" y="5912809"/>
            <a:chExt cx="814388" cy="89105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58E6245-8663-4799-8EA0-1DEC387736CF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B3D0A7B-75ED-43E6-920B-F430099D8F04}"/>
                </a:ext>
              </a:extLst>
            </p:cNvPr>
            <p:cNvSpPr txBox="1"/>
            <p:nvPr/>
          </p:nvSpPr>
          <p:spPr>
            <a:xfrm>
              <a:off x="7367124" y="6280639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F52C5C-5E62-490D-9D5A-A38AA1991A73}"/>
              </a:ext>
            </a:extLst>
          </p:cNvPr>
          <p:cNvCxnSpPr>
            <a:cxnSpLocks/>
            <a:endCxn id="103" idx="6"/>
          </p:cNvCxnSpPr>
          <p:nvPr/>
        </p:nvCxnSpPr>
        <p:spPr>
          <a:xfrm flipV="1">
            <a:off x="6981014" y="6151852"/>
            <a:ext cx="1070196" cy="1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B585B09-C4B7-49DA-A333-2F78F7AB20A4}"/>
              </a:ext>
            </a:extLst>
          </p:cNvPr>
          <p:cNvSpPr txBox="1"/>
          <p:nvPr/>
        </p:nvSpPr>
        <p:spPr>
          <a:xfrm>
            <a:off x="7214660" y="571373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DA99F4E-7783-41EE-835D-EAE3D97D5E88}"/>
              </a:ext>
            </a:extLst>
          </p:cNvPr>
          <p:cNvGrpSpPr/>
          <p:nvPr/>
        </p:nvGrpSpPr>
        <p:grpSpPr>
          <a:xfrm>
            <a:off x="8187547" y="4301898"/>
            <a:ext cx="1073769" cy="937042"/>
            <a:chOff x="7086600" y="5912809"/>
            <a:chExt cx="814388" cy="75501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256CC68-EAC4-4307-A6AF-D195E62B98B3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4552DF1-7B49-44B9-86EA-8EA2137847AE}"/>
                </a:ext>
              </a:extLst>
            </p:cNvPr>
            <p:cNvSpPr txBox="1"/>
            <p:nvPr/>
          </p:nvSpPr>
          <p:spPr>
            <a:xfrm>
              <a:off x="7367137" y="6246241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D988DE-E14D-4ED5-B023-DF5CA747DFFB}"/>
              </a:ext>
            </a:extLst>
          </p:cNvPr>
          <p:cNvCxnSpPr>
            <a:cxnSpLocks/>
            <a:endCxn id="119" idx="6"/>
          </p:cNvCxnSpPr>
          <p:nvPr/>
        </p:nvCxnSpPr>
        <p:spPr>
          <a:xfrm flipV="1">
            <a:off x="8187547" y="4727470"/>
            <a:ext cx="1073769" cy="1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888125-C856-4291-9912-A7CA4A55B3BA}"/>
              </a:ext>
            </a:extLst>
          </p:cNvPr>
          <p:cNvSpPr txBox="1"/>
          <p:nvPr/>
        </p:nvSpPr>
        <p:spPr>
          <a:xfrm>
            <a:off x="8456419" y="4215819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7213B5C-04B4-4F48-87BF-6FAE40EAD767}"/>
              </a:ext>
            </a:extLst>
          </p:cNvPr>
          <p:cNvSpPr txBox="1"/>
          <p:nvPr/>
        </p:nvSpPr>
        <p:spPr>
          <a:xfrm>
            <a:off x="7227735" y="5712183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D19CF2-C937-47D0-8941-19A75EFA9E4A}"/>
              </a:ext>
            </a:extLst>
          </p:cNvPr>
          <p:cNvSpPr txBox="1"/>
          <p:nvPr/>
        </p:nvSpPr>
        <p:spPr>
          <a:xfrm>
            <a:off x="6966571" y="571798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30343-CEBC-4EF7-A050-866DFA89CAAD}"/>
              </a:ext>
            </a:extLst>
          </p:cNvPr>
          <p:cNvSpPr txBox="1"/>
          <p:nvPr/>
        </p:nvSpPr>
        <p:spPr>
          <a:xfrm>
            <a:off x="8188923" y="4293644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BAEEBC-3223-4FAB-A0A7-7C561B5C81CE}"/>
              </a:ext>
            </a:extLst>
          </p:cNvPr>
          <p:cNvSpPr txBox="1"/>
          <p:nvPr/>
        </p:nvSpPr>
        <p:spPr>
          <a:xfrm>
            <a:off x="8541630" y="4303469"/>
            <a:ext cx="32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9BF64D-55F7-4F9F-8696-365F655FA0EB}"/>
              </a:ext>
            </a:extLst>
          </p:cNvPr>
          <p:cNvSpPr txBox="1"/>
          <p:nvPr/>
        </p:nvSpPr>
        <p:spPr>
          <a:xfrm>
            <a:off x="7291514" y="5717982"/>
            <a:ext cx="34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095FD32-CAF3-4BB2-9B9C-BAEABDA746DA}"/>
              </a:ext>
            </a:extLst>
          </p:cNvPr>
          <p:cNvGrpSpPr/>
          <p:nvPr/>
        </p:nvGrpSpPr>
        <p:grpSpPr>
          <a:xfrm>
            <a:off x="6921651" y="1629605"/>
            <a:ext cx="1073769" cy="931520"/>
            <a:chOff x="7086600" y="5912809"/>
            <a:chExt cx="814388" cy="750562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C0C7894-95E1-4AD5-BA47-25B0AFABD1E5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3B2F743-D131-4518-9879-1C6B712EDFEF}"/>
                </a:ext>
              </a:extLst>
            </p:cNvPr>
            <p:cNvSpPr txBox="1"/>
            <p:nvPr/>
          </p:nvSpPr>
          <p:spPr>
            <a:xfrm>
              <a:off x="7354801" y="6241792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7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7E9DA8-F3E6-40EA-9690-3C38C83AEA23}"/>
              </a:ext>
            </a:extLst>
          </p:cNvPr>
          <p:cNvCxnSpPr>
            <a:cxnSpLocks/>
            <a:stCxn id="132" idx="2"/>
            <a:endCxn id="132" idx="6"/>
          </p:cNvCxnSpPr>
          <p:nvPr/>
        </p:nvCxnSpPr>
        <p:spPr>
          <a:xfrm>
            <a:off x="6921651" y="2055177"/>
            <a:ext cx="1073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3C46B0F-7558-432D-A533-ABE310B2590B}"/>
              </a:ext>
            </a:extLst>
          </p:cNvPr>
          <p:cNvSpPr txBox="1"/>
          <p:nvPr/>
        </p:nvSpPr>
        <p:spPr>
          <a:xfrm>
            <a:off x="7171947" y="158068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89543A4-1498-4CC5-B2CB-35882A5F1F68}"/>
              </a:ext>
            </a:extLst>
          </p:cNvPr>
          <p:cNvGrpSpPr/>
          <p:nvPr/>
        </p:nvGrpSpPr>
        <p:grpSpPr>
          <a:xfrm>
            <a:off x="8359415" y="253690"/>
            <a:ext cx="1073769" cy="937042"/>
            <a:chOff x="7086600" y="5912809"/>
            <a:chExt cx="814388" cy="75501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124BB17-30BA-4E52-BD87-15022EFAC13F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8CD313-737F-4222-9141-A4F106D65B4C}"/>
                </a:ext>
              </a:extLst>
            </p:cNvPr>
            <p:cNvSpPr txBox="1"/>
            <p:nvPr/>
          </p:nvSpPr>
          <p:spPr>
            <a:xfrm>
              <a:off x="7367137" y="6246241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585CA8-6B02-4780-AD18-DD13F8C8DF8B}"/>
              </a:ext>
            </a:extLst>
          </p:cNvPr>
          <p:cNvCxnSpPr>
            <a:cxnSpLocks/>
            <a:stCxn id="135" idx="2"/>
            <a:endCxn id="135" idx="6"/>
          </p:cNvCxnSpPr>
          <p:nvPr/>
        </p:nvCxnSpPr>
        <p:spPr>
          <a:xfrm>
            <a:off x="8359415" y="679262"/>
            <a:ext cx="1073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8F42C-D1FE-463D-9B9B-D9E45A0FB824}"/>
              </a:ext>
            </a:extLst>
          </p:cNvPr>
          <p:cNvSpPr txBox="1"/>
          <p:nvPr/>
        </p:nvSpPr>
        <p:spPr>
          <a:xfrm>
            <a:off x="8679847" y="247845"/>
            <a:ext cx="651706" cy="53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446D45-2075-4007-9013-616E81495DBB}"/>
              </a:ext>
            </a:extLst>
          </p:cNvPr>
          <p:cNvSpPr txBox="1"/>
          <p:nvPr/>
        </p:nvSpPr>
        <p:spPr>
          <a:xfrm>
            <a:off x="6903033" y="1618649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7A44FBF-A997-46EA-833D-E2AB3F296042}"/>
              </a:ext>
            </a:extLst>
          </p:cNvPr>
          <p:cNvSpPr txBox="1"/>
          <p:nvPr/>
        </p:nvSpPr>
        <p:spPr>
          <a:xfrm>
            <a:off x="7176010" y="1576090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FD4F0F-B3A7-44AD-9BAF-8BDFDB71FECB}"/>
              </a:ext>
            </a:extLst>
          </p:cNvPr>
          <p:cNvSpPr txBox="1"/>
          <p:nvPr/>
        </p:nvSpPr>
        <p:spPr>
          <a:xfrm>
            <a:off x="7235237" y="1613124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02F904D-EB68-499F-981F-E767354E62DA}"/>
              </a:ext>
            </a:extLst>
          </p:cNvPr>
          <p:cNvSpPr txBox="1"/>
          <p:nvPr/>
        </p:nvSpPr>
        <p:spPr>
          <a:xfrm>
            <a:off x="8486422" y="253349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BCA1BE-C566-4E44-82AF-B973FB66EB07}"/>
              </a:ext>
            </a:extLst>
          </p:cNvPr>
          <p:cNvSpPr txBox="1"/>
          <p:nvPr/>
        </p:nvSpPr>
        <p:spPr>
          <a:xfrm>
            <a:off x="8671779" y="264738"/>
            <a:ext cx="37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4BACF6E-1EC3-460A-82E0-A67CE60962B6}"/>
              </a:ext>
            </a:extLst>
          </p:cNvPr>
          <p:cNvSpPr txBox="1"/>
          <p:nvPr/>
        </p:nvSpPr>
        <p:spPr>
          <a:xfrm>
            <a:off x="8588363" y="29711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7EB39F9-AA92-475A-89E2-08077127ACED}"/>
              </a:ext>
            </a:extLst>
          </p:cNvPr>
          <p:cNvGrpSpPr/>
          <p:nvPr/>
        </p:nvGrpSpPr>
        <p:grpSpPr>
          <a:xfrm>
            <a:off x="3549870" y="251820"/>
            <a:ext cx="1073769" cy="937042"/>
            <a:chOff x="7086600" y="5912809"/>
            <a:chExt cx="814388" cy="75501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64DB6C0-B902-4E58-81D6-4EC093257620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7D60F31-F625-4CB2-BCF2-7592CA8DED68}"/>
                </a:ext>
              </a:extLst>
            </p:cNvPr>
            <p:cNvSpPr txBox="1"/>
            <p:nvPr/>
          </p:nvSpPr>
          <p:spPr>
            <a:xfrm>
              <a:off x="7367137" y="6246241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EEFE74A-B7EF-4892-870E-2F1016785329}"/>
              </a:ext>
            </a:extLst>
          </p:cNvPr>
          <p:cNvSpPr txBox="1"/>
          <p:nvPr/>
        </p:nvSpPr>
        <p:spPr>
          <a:xfrm>
            <a:off x="3770077" y="4398707"/>
            <a:ext cx="31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ADACEA-3199-4707-896B-B0CDBFA99E07}"/>
              </a:ext>
            </a:extLst>
          </p:cNvPr>
          <p:cNvCxnSpPr>
            <a:cxnSpLocks/>
            <a:stCxn id="159" idx="2"/>
            <a:endCxn id="159" idx="6"/>
          </p:cNvCxnSpPr>
          <p:nvPr/>
        </p:nvCxnSpPr>
        <p:spPr>
          <a:xfrm>
            <a:off x="2145482" y="2056360"/>
            <a:ext cx="10737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B654A9-51BD-4D8E-8445-4697DAEC7546}"/>
              </a:ext>
            </a:extLst>
          </p:cNvPr>
          <p:cNvSpPr txBox="1"/>
          <p:nvPr/>
        </p:nvSpPr>
        <p:spPr>
          <a:xfrm>
            <a:off x="2404775" y="1589194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32779" name="TextBox 32778">
            <a:extLst>
              <a:ext uri="{FF2B5EF4-FFF2-40B4-BE49-F238E27FC236}">
                <a16:creationId xmlns:a16="http://schemas.microsoft.com/office/drawing/2014/main" id="{A1F8E5B6-3F61-41B8-8488-78A80EE45920}"/>
              </a:ext>
            </a:extLst>
          </p:cNvPr>
          <p:cNvSpPr txBox="1"/>
          <p:nvPr/>
        </p:nvSpPr>
        <p:spPr>
          <a:xfrm>
            <a:off x="2484416" y="1611577"/>
            <a:ext cx="35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BDD29B1-295F-41DD-BB94-2E6076C8DAF2}"/>
              </a:ext>
            </a:extLst>
          </p:cNvPr>
          <p:cNvSpPr txBox="1"/>
          <p:nvPr/>
        </p:nvSpPr>
        <p:spPr>
          <a:xfrm>
            <a:off x="2120247" y="1624344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B0C68BE-2EB8-4492-B05F-2B887E90B44D}"/>
              </a:ext>
            </a:extLst>
          </p:cNvPr>
          <p:cNvSpPr txBox="1"/>
          <p:nvPr/>
        </p:nvSpPr>
        <p:spPr>
          <a:xfrm>
            <a:off x="2403744" y="1592304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B23FF9-EAD0-4EEF-93E6-094F1A677D45}"/>
              </a:ext>
            </a:extLst>
          </p:cNvPr>
          <p:cNvCxnSpPr>
            <a:cxnSpLocks/>
            <a:endCxn id="144" idx="6"/>
          </p:cNvCxnSpPr>
          <p:nvPr/>
        </p:nvCxnSpPr>
        <p:spPr>
          <a:xfrm flipV="1">
            <a:off x="3544495" y="677392"/>
            <a:ext cx="1079144" cy="3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F8168BC-F230-4F28-9A62-BF2960B04B5B}"/>
              </a:ext>
            </a:extLst>
          </p:cNvPr>
          <p:cNvSpPr txBox="1"/>
          <p:nvPr/>
        </p:nvSpPr>
        <p:spPr>
          <a:xfrm>
            <a:off x="3557446" y="247845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1135D9-2C80-4D7C-9A0F-9E7F0819D1C4}"/>
              </a:ext>
            </a:extLst>
          </p:cNvPr>
          <p:cNvSpPr txBox="1"/>
          <p:nvPr/>
        </p:nvSpPr>
        <p:spPr>
          <a:xfrm>
            <a:off x="3833162" y="231764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9C16A80-89BC-43D8-951C-124A71CBDA0E}"/>
              </a:ext>
            </a:extLst>
          </p:cNvPr>
          <p:cNvSpPr txBox="1"/>
          <p:nvPr/>
        </p:nvSpPr>
        <p:spPr>
          <a:xfrm>
            <a:off x="3896377" y="245100"/>
            <a:ext cx="27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3E8728A-951A-446C-A5F5-52E577EA37F9}"/>
              </a:ext>
            </a:extLst>
          </p:cNvPr>
          <p:cNvSpPr txBox="1"/>
          <p:nvPr/>
        </p:nvSpPr>
        <p:spPr>
          <a:xfrm>
            <a:off x="2403744" y="161353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F44FE5-52DD-47BC-A32D-3E3C3F342AA4}"/>
              </a:ext>
            </a:extLst>
          </p:cNvPr>
          <p:cNvSpPr txBox="1"/>
          <p:nvPr/>
        </p:nvSpPr>
        <p:spPr>
          <a:xfrm>
            <a:off x="3817840" y="23359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78C64D-FE50-425B-9DCA-CC9184761006}"/>
              </a:ext>
            </a:extLst>
          </p:cNvPr>
          <p:cNvSpPr txBox="1"/>
          <p:nvPr/>
        </p:nvSpPr>
        <p:spPr>
          <a:xfrm>
            <a:off x="2113897" y="5739566"/>
            <a:ext cx="77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25</a:t>
            </a:r>
            <a:r>
              <a:rPr lang="en-US" sz="2800" dirty="0"/>
              <a:t>+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7B76963-C57B-42BB-A28F-CDA3CFF970D2}"/>
              </a:ext>
            </a:extLst>
          </p:cNvPr>
          <p:cNvSpPr txBox="1"/>
          <p:nvPr/>
        </p:nvSpPr>
        <p:spPr>
          <a:xfrm>
            <a:off x="3561864" y="258271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E2EAF3-C022-4654-9A71-B4833C68EE06}"/>
              </a:ext>
            </a:extLst>
          </p:cNvPr>
          <p:cNvSpPr txBox="1"/>
          <p:nvPr/>
        </p:nvSpPr>
        <p:spPr>
          <a:xfrm>
            <a:off x="2129247" y="1620084"/>
            <a:ext cx="74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26</a:t>
            </a:r>
            <a:r>
              <a:rPr lang="en-US" sz="2800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976FEDF-69B1-4F41-94B1-45F739E7A9DA}"/>
              </a:ext>
            </a:extLst>
          </p:cNvPr>
          <p:cNvSpPr txBox="1"/>
          <p:nvPr/>
        </p:nvSpPr>
        <p:spPr>
          <a:xfrm>
            <a:off x="3829268" y="254199"/>
            <a:ext cx="5731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D8E8ACB-C610-415F-80D9-A8FA7275A0A3}"/>
              </a:ext>
            </a:extLst>
          </p:cNvPr>
          <p:cNvSpPr txBox="1"/>
          <p:nvPr/>
        </p:nvSpPr>
        <p:spPr>
          <a:xfrm>
            <a:off x="3460124" y="441776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F93D3B7-2582-488A-83C1-648714D8E9BB}"/>
              </a:ext>
            </a:extLst>
          </p:cNvPr>
          <p:cNvSpPr txBox="1"/>
          <p:nvPr/>
        </p:nvSpPr>
        <p:spPr>
          <a:xfrm>
            <a:off x="3698647" y="4391889"/>
            <a:ext cx="5731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6B9C5C3-851E-46B7-ABC3-784AE5A210E8}"/>
              </a:ext>
            </a:extLst>
          </p:cNvPr>
          <p:cNvSpPr txBox="1"/>
          <p:nvPr/>
        </p:nvSpPr>
        <p:spPr>
          <a:xfrm>
            <a:off x="2404874" y="5722627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78F92A8-AB22-4F5A-9F7D-628353A320AE}"/>
              </a:ext>
            </a:extLst>
          </p:cNvPr>
          <p:cNvSpPr txBox="1"/>
          <p:nvPr/>
        </p:nvSpPr>
        <p:spPr>
          <a:xfrm>
            <a:off x="2424551" y="1590769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1B3FA9C-3658-4CF0-B990-C3D78D137691}"/>
              </a:ext>
            </a:extLst>
          </p:cNvPr>
          <p:cNvSpPr txBox="1"/>
          <p:nvPr/>
        </p:nvSpPr>
        <p:spPr>
          <a:xfrm>
            <a:off x="3394183" y="4421160"/>
            <a:ext cx="60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2B7C12D-7F8B-4198-90C2-A79869022983}"/>
              </a:ext>
            </a:extLst>
          </p:cNvPr>
          <p:cNvSpPr txBox="1"/>
          <p:nvPr/>
        </p:nvSpPr>
        <p:spPr>
          <a:xfrm>
            <a:off x="8364932" y="288573"/>
            <a:ext cx="73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20</a:t>
            </a:r>
            <a:r>
              <a:rPr lang="en-US" sz="2800" dirty="0"/>
              <a:t>+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5142F1A-C3C7-4208-B751-9A4E29456919}"/>
              </a:ext>
            </a:extLst>
          </p:cNvPr>
          <p:cNvSpPr txBox="1"/>
          <p:nvPr/>
        </p:nvSpPr>
        <p:spPr>
          <a:xfrm>
            <a:off x="8559490" y="271458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949B268-AF8B-4F42-B159-AC0192978413}"/>
              </a:ext>
            </a:extLst>
          </p:cNvPr>
          <p:cNvSpPr txBox="1"/>
          <p:nvPr/>
        </p:nvSpPr>
        <p:spPr>
          <a:xfrm>
            <a:off x="8216180" y="4316994"/>
            <a:ext cx="75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33</a:t>
            </a:r>
            <a:r>
              <a:rPr lang="en-US" sz="2800" dirty="0"/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1F3B50-DE78-4446-B294-05238FBD2087}"/>
              </a:ext>
            </a:extLst>
          </p:cNvPr>
          <p:cNvSpPr txBox="1"/>
          <p:nvPr/>
        </p:nvSpPr>
        <p:spPr>
          <a:xfrm>
            <a:off x="8448025" y="4303469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77008C4-F9F3-4E8C-88AD-E24D7E17CD75}"/>
              </a:ext>
            </a:extLst>
          </p:cNvPr>
          <p:cNvSpPr txBox="1"/>
          <p:nvPr/>
        </p:nvSpPr>
        <p:spPr>
          <a:xfrm>
            <a:off x="8463625" y="4297811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D804A45-ED38-44DF-B98D-61A3B8479FF7}"/>
              </a:ext>
            </a:extLst>
          </p:cNvPr>
          <p:cNvSpPr txBox="1"/>
          <p:nvPr/>
        </p:nvSpPr>
        <p:spPr>
          <a:xfrm>
            <a:off x="6977439" y="5720481"/>
            <a:ext cx="74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33</a:t>
            </a:r>
            <a:r>
              <a:rPr lang="en-US" sz="2800" dirty="0"/>
              <a:t>+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14E7755-8148-4A30-ACED-4BFADDD868CE}"/>
              </a:ext>
            </a:extLst>
          </p:cNvPr>
          <p:cNvSpPr txBox="1"/>
          <p:nvPr/>
        </p:nvSpPr>
        <p:spPr>
          <a:xfrm>
            <a:off x="6954722" y="1624344"/>
            <a:ext cx="741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20</a:t>
            </a:r>
            <a:r>
              <a:rPr lang="en-US" sz="2800" dirty="0"/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2DA9A5F-87D7-4D85-8A53-D590ED9F1CAE}"/>
              </a:ext>
            </a:extLst>
          </p:cNvPr>
          <p:cNvSpPr txBox="1"/>
          <p:nvPr/>
        </p:nvSpPr>
        <p:spPr>
          <a:xfrm>
            <a:off x="7192647" y="571798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4E1A45-D7DD-4A0D-B968-45A6C1D4D2D0}"/>
              </a:ext>
            </a:extLst>
          </p:cNvPr>
          <p:cNvSpPr txBox="1"/>
          <p:nvPr/>
        </p:nvSpPr>
        <p:spPr>
          <a:xfrm>
            <a:off x="7160608" y="1608532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8B64D87-DABF-45B7-BD02-6E6145887D11}"/>
              </a:ext>
            </a:extLst>
          </p:cNvPr>
          <p:cNvSpPr txBox="1"/>
          <p:nvPr/>
        </p:nvSpPr>
        <p:spPr>
          <a:xfrm>
            <a:off x="7178323" y="1601755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1EAD5AE-A6CC-4488-A74B-14737EEE3F2D}"/>
              </a:ext>
            </a:extLst>
          </p:cNvPr>
          <p:cNvSpPr txBox="1"/>
          <p:nvPr/>
        </p:nvSpPr>
        <p:spPr>
          <a:xfrm>
            <a:off x="7190868" y="5703389"/>
            <a:ext cx="5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2A7377D-4BF1-4CAF-97F4-F52BDEE4111F}"/>
              </a:ext>
            </a:extLst>
          </p:cNvPr>
          <p:cNvSpPr txBox="1"/>
          <p:nvPr/>
        </p:nvSpPr>
        <p:spPr>
          <a:xfrm>
            <a:off x="8480552" y="293620"/>
            <a:ext cx="72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FDE4E7F-941E-4E8F-80D9-52A38CBDB75C}"/>
              </a:ext>
            </a:extLst>
          </p:cNvPr>
          <p:cNvSpPr txBox="1"/>
          <p:nvPr/>
        </p:nvSpPr>
        <p:spPr>
          <a:xfrm>
            <a:off x="3488618" y="4420573"/>
            <a:ext cx="7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  <a:r>
              <a:rPr lang="en-US" sz="2800" dirty="0"/>
              <a:t>+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6ACF4B3-D757-46A7-B903-BADAD85885E9}"/>
              </a:ext>
            </a:extLst>
          </p:cNvPr>
          <p:cNvSpPr txBox="1"/>
          <p:nvPr/>
        </p:nvSpPr>
        <p:spPr>
          <a:xfrm>
            <a:off x="2131698" y="5718022"/>
            <a:ext cx="7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  <a:r>
              <a:rPr lang="en-US" sz="2800" dirty="0"/>
              <a:t>+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6138021-B4EB-4744-9E5E-19963F159024}"/>
              </a:ext>
            </a:extLst>
          </p:cNvPr>
          <p:cNvSpPr txBox="1"/>
          <p:nvPr/>
        </p:nvSpPr>
        <p:spPr>
          <a:xfrm>
            <a:off x="7000478" y="5732712"/>
            <a:ext cx="7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  <a:r>
              <a:rPr lang="en-US" sz="2800" dirty="0"/>
              <a:t>+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4D0502E-4A3C-49D6-8F49-1604D961FC64}"/>
              </a:ext>
            </a:extLst>
          </p:cNvPr>
          <p:cNvSpPr txBox="1"/>
          <p:nvPr/>
        </p:nvSpPr>
        <p:spPr>
          <a:xfrm>
            <a:off x="8278976" y="4308663"/>
            <a:ext cx="80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  <a:r>
              <a:rPr lang="en-US" sz="2800" dirty="0"/>
              <a:t>+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447B4FD-2AAA-4562-BE74-FD76B9416C09}"/>
              </a:ext>
            </a:extLst>
          </p:cNvPr>
          <p:cNvSpPr txBox="1"/>
          <p:nvPr/>
        </p:nvSpPr>
        <p:spPr>
          <a:xfrm>
            <a:off x="2249801" y="5717747"/>
            <a:ext cx="82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4184503-5E71-43BF-914B-0905A0B911F9}"/>
              </a:ext>
            </a:extLst>
          </p:cNvPr>
          <p:cNvSpPr txBox="1"/>
          <p:nvPr/>
        </p:nvSpPr>
        <p:spPr>
          <a:xfrm>
            <a:off x="3565105" y="4383227"/>
            <a:ext cx="76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D0E29DE-0E8C-42E5-B33C-108E0E821A5E}"/>
              </a:ext>
            </a:extLst>
          </p:cNvPr>
          <p:cNvSpPr txBox="1"/>
          <p:nvPr/>
        </p:nvSpPr>
        <p:spPr>
          <a:xfrm>
            <a:off x="7116780" y="5730797"/>
            <a:ext cx="82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AEE97D-B96F-4988-88C1-5557E43545EE}"/>
              </a:ext>
            </a:extLst>
          </p:cNvPr>
          <p:cNvGrpSpPr/>
          <p:nvPr/>
        </p:nvGrpSpPr>
        <p:grpSpPr>
          <a:xfrm>
            <a:off x="2111349" y="5741416"/>
            <a:ext cx="1060962" cy="874174"/>
            <a:chOff x="3948864" y="5136374"/>
            <a:chExt cx="1060962" cy="87417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7A847C-09ED-45C3-BA28-9423F4CEC6E3}"/>
                </a:ext>
              </a:extLst>
            </p:cNvPr>
            <p:cNvSpPr/>
            <p:nvPr/>
          </p:nvSpPr>
          <p:spPr>
            <a:xfrm>
              <a:off x="3948864" y="5136374"/>
              <a:ext cx="1060962" cy="8015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95DB6E-F5DC-4DE8-8335-208E0609C61B}"/>
                </a:ext>
              </a:extLst>
            </p:cNvPr>
            <p:cNvSpPr txBox="1"/>
            <p:nvPr/>
          </p:nvSpPr>
          <p:spPr>
            <a:xfrm>
              <a:off x="4313244" y="5399044"/>
              <a:ext cx="397085" cy="611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pSp>
        <p:nvGrpSpPr>
          <p:cNvPr id="32775" name="Group 32774">
            <a:extLst>
              <a:ext uri="{FF2B5EF4-FFF2-40B4-BE49-F238E27FC236}">
                <a16:creationId xmlns:a16="http://schemas.microsoft.com/office/drawing/2014/main" id="{D835336C-A9B9-41F4-ACFE-A723B8E7D914}"/>
              </a:ext>
            </a:extLst>
          </p:cNvPr>
          <p:cNvGrpSpPr/>
          <p:nvPr/>
        </p:nvGrpSpPr>
        <p:grpSpPr>
          <a:xfrm>
            <a:off x="6977441" y="5730071"/>
            <a:ext cx="1073769" cy="986081"/>
            <a:chOff x="7086600" y="5912809"/>
            <a:chExt cx="814388" cy="79452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03019FB-DF4B-486E-BD79-CB7A694FA79C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7E8A65-D9BA-4C2E-83E1-61789AE39D8F}"/>
                </a:ext>
              </a:extLst>
            </p:cNvPr>
            <p:cNvSpPr txBox="1"/>
            <p:nvPr/>
          </p:nvSpPr>
          <p:spPr>
            <a:xfrm>
              <a:off x="7365988" y="6184113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A43CF8CD-7518-46AC-B0B2-44DA01A096A3}"/>
              </a:ext>
            </a:extLst>
          </p:cNvPr>
          <p:cNvSpPr txBox="1"/>
          <p:nvPr/>
        </p:nvSpPr>
        <p:spPr>
          <a:xfrm>
            <a:off x="8327744" y="282915"/>
            <a:ext cx="80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  <a:r>
              <a:rPr lang="en-US" sz="2800" dirty="0"/>
              <a:t>+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A578670-5AF3-476B-A5F8-2315B0490A43}"/>
              </a:ext>
            </a:extLst>
          </p:cNvPr>
          <p:cNvSpPr txBox="1"/>
          <p:nvPr/>
        </p:nvSpPr>
        <p:spPr>
          <a:xfrm>
            <a:off x="2198149" y="1624099"/>
            <a:ext cx="80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53</a:t>
            </a:r>
            <a:r>
              <a:rPr lang="en-US" sz="2800" dirty="0"/>
              <a:t>+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AB16304-DBEF-4E7B-AB28-D7F070B66CFF}"/>
              </a:ext>
            </a:extLst>
          </p:cNvPr>
          <p:cNvSpPr txBox="1"/>
          <p:nvPr/>
        </p:nvSpPr>
        <p:spPr>
          <a:xfrm>
            <a:off x="3625208" y="264552"/>
            <a:ext cx="7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  <a:r>
              <a:rPr lang="en-US" sz="2800" dirty="0"/>
              <a:t>+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F168FEB-1A79-472B-96CF-4742D3161C3F}"/>
              </a:ext>
            </a:extLst>
          </p:cNvPr>
          <p:cNvSpPr txBox="1"/>
          <p:nvPr/>
        </p:nvSpPr>
        <p:spPr>
          <a:xfrm>
            <a:off x="6988396" y="1610053"/>
            <a:ext cx="7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51</a:t>
            </a:r>
            <a:r>
              <a:rPr lang="en-US" sz="2800" dirty="0"/>
              <a:t>+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A4C6293-A3D0-484E-BAAA-90A09DED5C6F}"/>
              </a:ext>
            </a:extLst>
          </p:cNvPr>
          <p:cNvSpPr txBox="1"/>
          <p:nvPr/>
        </p:nvSpPr>
        <p:spPr>
          <a:xfrm>
            <a:off x="8350558" y="4306401"/>
            <a:ext cx="76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grpSp>
        <p:nvGrpSpPr>
          <p:cNvPr id="32768" name="Group 32767">
            <a:extLst>
              <a:ext uri="{FF2B5EF4-FFF2-40B4-BE49-F238E27FC236}">
                <a16:creationId xmlns:a16="http://schemas.microsoft.com/office/drawing/2014/main" id="{68566DCC-12D4-4208-9DE1-C86042F32495}"/>
              </a:ext>
            </a:extLst>
          </p:cNvPr>
          <p:cNvGrpSpPr/>
          <p:nvPr/>
        </p:nvGrpSpPr>
        <p:grpSpPr>
          <a:xfrm>
            <a:off x="3429643" y="4378814"/>
            <a:ext cx="1062748" cy="931701"/>
            <a:chOff x="3559634" y="4434285"/>
            <a:chExt cx="814388" cy="74937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236DD14-A5BD-4BD4-96D5-35A02C706349}"/>
                </a:ext>
              </a:extLst>
            </p:cNvPr>
            <p:cNvSpPr/>
            <p:nvPr/>
          </p:nvSpPr>
          <p:spPr>
            <a:xfrm>
              <a:off x="3559634" y="4434285"/>
              <a:ext cx="814388" cy="68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18FF8-1665-4683-BB57-566A5EAD09BE}"/>
                </a:ext>
              </a:extLst>
            </p:cNvPr>
            <p:cNvSpPr txBox="1"/>
            <p:nvPr/>
          </p:nvSpPr>
          <p:spPr>
            <a:xfrm>
              <a:off x="3814427" y="4660436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65A1DA-2AE1-4C29-82DD-DDB96ED4E11C}"/>
              </a:ext>
            </a:extLst>
          </p:cNvPr>
          <p:cNvGrpSpPr/>
          <p:nvPr/>
        </p:nvGrpSpPr>
        <p:grpSpPr>
          <a:xfrm>
            <a:off x="8185352" y="4304823"/>
            <a:ext cx="1073769" cy="875515"/>
            <a:chOff x="7086600" y="5912809"/>
            <a:chExt cx="814388" cy="705436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19FE197-FB64-45EE-B7C1-3BAD2FEFE69E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37FFF8-93BA-4CDC-A64D-7646ABA0AC8F}"/>
                </a:ext>
              </a:extLst>
            </p:cNvPr>
            <p:cNvSpPr txBox="1"/>
            <p:nvPr/>
          </p:nvSpPr>
          <p:spPr>
            <a:xfrm>
              <a:off x="7363158" y="6196666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6A1FA0CB-0FD8-480C-AC8D-E073A954C233}"/>
              </a:ext>
            </a:extLst>
          </p:cNvPr>
          <p:cNvSpPr txBox="1"/>
          <p:nvPr/>
        </p:nvSpPr>
        <p:spPr>
          <a:xfrm>
            <a:off x="3676065" y="255458"/>
            <a:ext cx="72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D55A683-7452-49DC-8FED-FC5CFC8D4662}"/>
              </a:ext>
            </a:extLst>
          </p:cNvPr>
          <p:cNvSpPr txBox="1"/>
          <p:nvPr/>
        </p:nvSpPr>
        <p:spPr>
          <a:xfrm>
            <a:off x="2300847" y="1637201"/>
            <a:ext cx="72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9FCDFF8-C9DA-4A99-8E8C-020C48948268}"/>
              </a:ext>
            </a:extLst>
          </p:cNvPr>
          <p:cNvSpPr txBox="1"/>
          <p:nvPr/>
        </p:nvSpPr>
        <p:spPr>
          <a:xfrm>
            <a:off x="7084145" y="1618170"/>
            <a:ext cx="72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104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D1F7027-7ECC-4C32-B9C5-CD3FC7ABA054}"/>
              </a:ext>
            </a:extLst>
          </p:cNvPr>
          <p:cNvGrpSpPr/>
          <p:nvPr/>
        </p:nvGrpSpPr>
        <p:grpSpPr>
          <a:xfrm>
            <a:off x="6917273" y="1625397"/>
            <a:ext cx="1073769" cy="937042"/>
            <a:chOff x="7086600" y="5912809"/>
            <a:chExt cx="814388" cy="755011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FB869D8-7D20-4783-AF70-5AD17D89AB30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7AF4A7-BA49-47BD-99BE-C015F55AA8DA}"/>
                </a:ext>
              </a:extLst>
            </p:cNvPr>
            <p:cNvSpPr txBox="1"/>
            <p:nvPr/>
          </p:nvSpPr>
          <p:spPr>
            <a:xfrm>
              <a:off x="7367137" y="6246241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9A6D467-4470-4EC8-986A-6A3BA8B7E43E}"/>
              </a:ext>
            </a:extLst>
          </p:cNvPr>
          <p:cNvGrpSpPr/>
          <p:nvPr/>
        </p:nvGrpSpPr>
        <p:grpSpPr>
          <a:xfrm>
            <a:off x="8353539" y="253299"/>
            <a:ext cx="1073769" cy="937042"/>
            <a:chOff x="7086600" y="5912809"/>
            <a:chExt cx="814388" cy="755011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079F12E-46C3-4837-A1F9-0FEF991A6DA5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E7D908-E49A-461E-954C-D6DDDC30C2F1}"/>
                </a:ext>
              </a:extLst>
            </p:cNvPr>
            <p:cNvSpPr txBox="1"/>
            <p:nvPr/>
          </p:nvSpPr>
          <p:spPr>
            <a:xfrm>
              <a:off x="7367137" y="6246241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A8D71F8-4DCE-4D6F-97A5-2F4D4D1CA566}"/>
              </a:ext>
            </a:extLst>
          </p:cNvPr>
          <p:cNvGrpSpPr/>
          <p:nvPr/>
        </p:nvGrpSpPr>
        <p:grpSpPr>
          <a:xfrm>
            <a:off x="3552175" y="254577"/>
            <a:ext cx="1073769" cy="937035"/>
            <a:chOff x="6238055" y="5874456"/>
            <a:chExt cx="814388" cy="755005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09CFF6B-03B2-4662-96C7-55A0DC7DE1FB}"/>
                </a:ext>
              </a:extLst>
            </p:cNvPr>
            <p:cNvSpPr/>
            <p:nvPr/>
          </p:nvSpPr>
          <p:spPr>
            <a:xfrm>
              <a:off x="6238055" y="5874456"/>
              <a:ext cx="814388" cy="68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CEAA32C-FFCD-4C2E-9D95-DB67A641C7EC}"/>
                </a:ext>
              </a:extLst>
            </p:cNvPr>
            <p:cNvSpPr txBox="1"/>
            <p:nvPr/>
          </p:nvSpPr>
          <p:spPr>
            <a:xfrm>
              <a:off x="6518592" y="6207882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315FADE-BEDB-47C4-9F65-36257B6D9757}"/>
              </a:ext>
            </a:extLst>
          </p:cNvPr>
          <p:cNvGrpSpPr/>
          <p:nvPr/>
        </p:nvGrpSpPr>
        <p:grpSpPr>
          <a:xfrm>
            <a:off x="2142230" y="1632757"/>
            <a:ext cx="1073769" cy="937042"/>
            <a:chOff x="7086600" y="5912809"/>
            <a:chExt cx="814388" cy="75501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7BDD221-6556-48A5-8830-415C69BEB54B}"/>
                </a:ext>
              </a:extLst>
            </p:cNvPr>
            <p:cNvSpPr/>
            <p:nvPr/>
          </p:nvSpPr>
          <p:spPr>
            <a:xfrm>
              <a:off x="7086600" y="5912809"/>
              <a:ext cx="814388" cy="685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ABBAEDD-3310-41F6-8854-7019F7C21147}"/>
                </a:ext>
              </a:extLst>
            </p:cNvPr>
            <p:cNvSpPr txBox="1"/>
            <p:nvPr/>
          </p:nvSpPr>
          <p:spPr>
            <a:xfrm>
              <a:off x="7367137" y="6246241"/>
              <a:ext cx="304800" cy="421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65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6 L -0.08828 0.1939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969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9 -0.00046 L 0.12344 -0.1965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981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08529 0.2203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1101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12304 -0.2053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1027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1.38778E-17 L -0.09388 0.203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016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13906 -0.19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986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-0.09831 0.2048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2" y="1023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1362 -0.19977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406 0.60463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30231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05417 -0.60903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3046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2149 0.60046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3002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6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02891 -0.59537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29769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500"/>
                            </p:stCondLst>
                            <p:childTnLst>
                              <p:par>
                                <p:cTn id="260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0.03841 -0.59884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29954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01667 0.59375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9676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500"/>
                            </p:stCondLst>
                            <p:childTnLst>
                              <p:par>
                                <p:cTn id="27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500"/>
                            </p:stCondLst>
                            <p:childTnLst>
                              <p:par>
                                <p:cTn id="2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500"/>
                            </p:stCondLst>
                            <p:childTnLst>
                              <p:par>
                                <p:cTn id="28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000"/>
                            </p:stCondLst>
                            <p:childTnLst>
                              <p:par>
                                <p:cTn id="28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025 -0.6007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30046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3424 0.59745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29861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000"/>
                            </p:stCondLst>
                            <p:childTnLst>
                              <p:par>
                                <p:cTn id="298" presetID="1" presetClass="exit" presetSubtype="0" fill="hold" grpId="2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100"/>
                            </p:stCondLst>
                            <p:childTnLst>
                              <p:par>
                                <p:cTn id="3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100"/>
                            </p:stCondLst>
                            <p:childTnLst>
                              <p:par>
                                <p:cTn id="3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100"/>
                            </p:stCondLst>
                            <p:childTnLst>
                              <p:par>
                                <p:cTn id="3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42279 0.00116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33" y="46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37305 0.00209 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162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3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41563 -0.01528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764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36315 0.0176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880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000"/>
                            </p:stCondLst>
                            <p:childTnLst>
                              <p:par>
                                <p:cTn id="364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000"/>
                            </p:stCondLst>
                            <p:childTnLst>
                              <p:par>
                                <p:cTn id="3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000"/>
                            </p:stCondLst>
                            <p:childTnLst>
                              <p:par>
                                <p:cTn id="3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000"/>
                            </p:stCondLst>
                            <p:childTnLst>
                              <p:par>
                                <p:cTn id="3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000"/>
                            </p:stCondLst>
                            <p:childTnLst>
                              <p:par>
                                <p:cTn id="3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500"/>
                            </p:stCondLst>
                            <p:childTnLst>
                              <p:par>
                                <p:cTn id="3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36523 0.00486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68" y="231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41653 0.00301 " pathEditMode="relative" rAng="0" ptsTypes="AA">
                                      <p:cBhvr>
                                        <p:cTn id="38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20" y="139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500"/>
                            </p:stCondLst>
                            <p:childTnLst>
                              <p:par>
                                <p:cTn id="392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6500"/>
                            </p:stCondLst>
                            <p:childTnLst>
                              <p:par>
                                <p:cTn id="3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500"/>
                            </p:stCondLst>
                            <p:childTnLst>
                              <p:par>
                                <p:cTn id="39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6500"/>
                            </p:stCondLst>
                            <p:childTnLst>
                              <p:par>
                                <p:cTn id="4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6500"/>
                            </p:stCondLst>
                            <p:childTnLst>
                              <p:par>
                                <p:cTn id="4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7000"/>
                            </p:stCondLst>
                            <p:childTnLst>
                              <p:par>
                                <p:cTn id="4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7000"/>
                            </p:stCondLst>
                            <p:childTnLst>
                              <p:par>
                                <p:cTn id="4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0.40625 -0.00023 " pathEditMode="relative" rAng="0" ptsTypes="AA">
                                      <p:cBhvr>
                                        <p:cTn id="411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93" y="-93"/>
                                    </p:animMotion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36588 0.00231 " pathEditMode="relative" rAng="0" ptsTypes="AA">
                                      <p:cBhvr>
                                        <p:cTn id="41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116"/>
                                    </p:animMotion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9000"/>
                            </p:stCondLst>
                            <p:childTnLst>
                              <p:par>
                                <p:cTn id="42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8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/>
      <p:bldP spid="63" grpId="0"/>
      <p:bldP spid="63" grpId="1"/>
      <p:bldP spid="64" grpId="0"/>
      <p:bldP spid="32777" grpId="0"/>
      <p:bldP spid="32777" grpId="1"/>
      <p:bldP spid="106" grpId="0"/>
      <p:bldP spid="106" grpId="1"/>
      <p:bldP spid="109" grpId="0"/>
      <p:bldP spid="109" grpId="4"/>
      <p:bldP spid="109" grpId="5"/>
      <p:bldP spid="112" grpId="0"/>
      <p:bldP spid="112" grpId="1"/>
      <p:bldP spid="88" grpId="0"/>
      <p:bldP spid="88" grpId="1"/>
      <p:bldP spid="91" grpId="0"/>
      <p:bldP spid="91" grpId="1"/>
      <p:bldP spid="79" grpId="0"/>
      <p:bldP spid="79" grpId="1"/>
      <p:bldP spid="66" grpId="0"/>
      <p:bldP spid="65" grpId="0"/>
      <p:bldP spid="65" grpId="1"/>
      <p:bldP spid="124" grpId="0"/>
      <p:bldP spid="124" grpId="1"/>
      <p:bldP spid="125" grpId="0"/>
      <p:bldP spid="125" grpId="1"/>
      <p:bldP spid="127" grpId="0"/>
      <p:bldP spid="127" grpId="1"/>
      <p:bldP spid="115" grpId="0"/>
      <p:bldP spid="115" grpId="1"/>
      <p:bldP spid="123" grpId="0"/>
      <p:bldP spid="123" grpId="1"/>
      <p:bldP spid="70" grpId="0"/>
      <p:bldP spid="69" grpId="0"/>
      <p:bldP spid="69" grpId="1"/>
      <p:bldP spid="137" grpId="0"/>
      <p:bldP spid="137" grpId="1"/>
      <p:bldP spid="138" grpId="0"/>
      <p:bldP spid="138" grpId="1"/>
      <p:bldP spid="114" grpId="0"/>
      <p:bldP spid="114" grpId="1"/>
      <p:bldP spid="114" grpId="3"/>
      <p:bldP spid="142" grpId="0"/>
      <p:bldP spid="142" grpId="1"/>
      <p:bldP spid="116" grpId="0"/>
      <p:bldP spid="116" grpId="1"/>
      <p:bldP spid="121" grpId="0"/>
      <p:bldP spid="121" grpId="1"/>
      <p:bldP spid="121" grpId="2"/>
      <p:bldP spid="166" grpId="0"/>
      <p:bldP spid="166" grpId="1"/>
      <p:bldP spid="67" grpId="0"/>
      <p:bldP spid="32779" grpId="0"/>
      <p:bldP spid="32779" grpId="1"/>
      <p:bldP spid="162" grpId="0"/>
      <p:bldP spid="162" grpId="1"/>
      <p:bldP spid="163" grpId="0"/>
      <p:bldP spid="163" grpId="1"/>
      <p:bldP spid="68" grpId="0"/>
      <p:bldP spid="68" grpId="1"/>
      <p:bldP spid="164" grpId="0"/>
      <p:bldP spid="164" grpId="1"/>
      <p:bldP spid="167" grpId="0"/>
      <p:bldP spid="167" grpId="1"/>
      <p:bldP spid="167" grpId="2"/>
      <p:bldP spid="167" grpId="3"/>
      <p:bldP spid="126" grpId="0"/>
      <p:bldP spid="126" grpId="1"/>
      <p:bldP spid="126" grpId="2"/>
      <p:bldP spid="161" grpId="0"/>
      <p:bldP spid="161" grpId="1"/>
      <p:bldP spid="161" grpId="2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1" grpId="2"/>
      <p:bldP spid="182" grpId="0"/>
      <p:bldP spid="182" grpId="1"/>
      <p:bldP spid="182" grpId="2"/>
      <p:bldP spid="183" grpId="0"/>
      <p:bldP spid="183" grpId="1"/>
      <p:bldP spid="183" grpId="2"/>
      <p:bldP spid="184" grpId="0"/>
      <p:bldP spid="184" grpId="1"/>
      <p:bldP spid="184" grpId="2"/>
      <p:bldP spid="185" grpId="0"/>
      <p:bldP spid="185" grpId="1"/>
      <p:bldP spid="185" grpId="2"/>
      <p:bldP spid="187" grpId="0"/>
      <p:bldP spid="187" grpId="1"/>
      <p:bldP spid="188" grpId="0"/>
      <p:bldP spid="188" grpId="1"/>
      <p:bldP spid="190" grpId="0"/>
      <p:bldP spid="190" grpId="1"/>
      <p:bldP spid="190" grpId="2"/>
      <p:bldP spid="191" grpId="0"/>
      <p:bldP spid="191" grpId="1"/>
      <p:bldP spid="117" grpId="0"/>
      <p:bldP spid="117" grpId="1"/>
      <p:bldP spid="117" grpId="2"/>
      <p:bldP spid="189" grpId="0"/>
      <p:bldP spid="189" grpId="1"/>
      <p:bldP spid="189" grpId="2"/>
      <p:bldP spid="194" grpId="0"/>
      <p:bldP spid="194" grpId="1"/>
      <p:bldP spid="197" grpId="0"/>
      <p:bldP spid="197" grpId="1"/>
      <p:bldP spid="118" grpId="0"/>
      <p:bldP spid="118" grpId="1"/>
      <p:bldP spid="118" grpId="2"/>
      <p:bldP spid="120" grpId="0"/>
      <p:bldP spid="120" grpId="1"/>
      <p:bldP spid="120" grpId="2"/>
      <p:bldP spid="195" grpId="0"/>
      <p:bldP spid="195" grpId="1"/>
      <p:bldP spid="195" grpId="2"/>
      <p:bldP spid="196" grpId="0"/>
      <p:bldP spid="196" grpId="1"/>
      <p:bldP spid="196" grpId="2"/>
      <p:bldP spid="151" grpId="0"/>
      <p:bldP spid="152" grpId="0"/>
      <p:bldP spid="152" grpId="1"/>
      <p:bldP spid="153" grpId="0"/>
      <p:bldP spid="153" grpId="1"/>
      <p:bldP spid="154" grpId="0"/>
      <p:bldP spid="154" grpId="1"/>
      <p:bldP spid="165" grpId="0"/>
      <p:bldP spid="165" grpId="1"/>
      <p:bldP spid="168" grpId="0"/>
      <p:bldP spid="172" grpId="0"/>
      <p:bldP spid="175" grpId="0"/>
      <p:bldP spid="203" grpId="0"/>
      <p:bldP spid="203" grpId="1"/>
      <p:bldP spid="204" grpId="0"/>
      <p:bldP spid="204" grpId="1"/>
      <p:bldP spid="205" grpId="0"/>
      <p:bldP spid="205" grpId="1"/>
      <p:bldP spid="206" grpId="0"/>
      <p:bldP spid="206" grpId="1"/>
      <p:bldP spid="208" grpId="0"/>
      <p:bldP spid="210" grpId="0"/>
      <p:bldP spid="211" grpId="0"/>
      <p:bldP spid="2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6358"/>
            <a:ext cx="10515600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Reductions with large datasets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71061"/>
            <a:ext cx="10515600" cy="5007069"/>
          </a:xfrm>
        </p:spPr>
        <p:txBody>
          <a:bodyPr>
            <a:normAutofit/>
          </a:bodyPr>
          <a:lstStyle/>
          <a:p>
            <a:r>
              <a:rPr lang="en-US" dirty="0"/>
              <a:t>What if n is large? </a:t>
            </a:r>
          </a:p>
          <a:p>
            <a:pPr lvl="1"/>
            <a:r>
              <a:rPr lang="en-US" dirty="0"/>
              <a:t>Example: simpler formulation of molecular dynamics: </a:t>
            </a:r>
          </a:p>
          <a:p>
            <a:pPr lvl="2"/>
            <a:r>
              <a:rPr lang="en-US" dirty="0"/>
              <a:t>Each PE has an array of forces for all atoms</a:t>
            </a:r>
          </a:p>
          <a:p>
            <a:pPr lvl="2"/>
            <a:r>
              <a:rPr lang="en-US" dirty="0"/>
              <a:t>Each PE is assigned a subset of pairs of atoms</a:t>
            </a:r>
          </a:p>
          <a:p>
            <a:pPr lvl="2"/>
            <a:r>
              <a:rPr lang="en-US" dirty="0"/>
              <a:t>Accumulated forces must be summed up across PEs</a:t>
            </a:r>
          </a:p>
          <a:p>
            <a:r>
              <a:rPr lang="en-US" dirty="0"/>
              <a:t>New optimizations become possible with large n:</a:t>
            </a:r>
          </a:p>
          <a:p>
            <a:pPr lvl="1"/>
            <a:r>
              <a:rPr lang="en-US" dirty="0"/>
              <a:t>Essential idea: use multiple concurrent reductions to keep all levels of the tree busy</a:t>
            </a:r>
          </a:p>
          <a:p>
            <a:pPr lvl="1"/>
            <a:r>
              <a:rPr lang="en-US" dirty="0"/>
              <a:t>Divide data (n bytes) into m segments of n/m bytes each</a:t>
            </a:r>
          </a:p>
          <a:p>
            <a:pPr lvl="1"/>
            <a:r>
              <a:rPr lang="en-US" dirty="0"/>
              <a:t>Start reduction for each segment.</a:t>
            </a:r>
          </a:p>
          <a:p>
            <a:pPr lvl="2"/>
            <a:r>
              <a:rPr lang="en-US" dirty="0"/>
              <a:t>n/m </a:t>
            </a:r>
            <a:r>
              <a:rPr lang="en-US" i="1" u="sng" dirty="0"/>
              <a:t>pipelined</a:t>
            </a:r>
            <a:r>
              <a:rPr lang="en-US" dirty="0"/>
              <a:t> phases (I.e. phases overlap in time)</a:t>
            </a:r>
          </a:p>
          <a:p>
            <a:pPr lvl="2"/>
            <a:r>
              <a:rPr lang="en-US" dirty="0"/>
              <a:t>k: branching factor, as before</a:t>
            </a:r>
          </a:p>
          <a:p>
            <a:pPr lvl="2"/>
            <a:r>
              <a:rPr lang="en-US" dirty="0"/>
              <a:t>So, approximately: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A7FA7-5785-45CC-9677-80177105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5036B-59E6-43E5-9412-DB5E2E4371FD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65182"/>
              </p:ext>
            </p:extLst>
          </p:nvPr>
        </p:nvGraphicFramePr>
        <p:xfrm>
          <a:off x="3794124" y="5691189"/>
          <a:ext cx="22018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4" imgW="1130300" imgH="203200" progId="Equation.3">
                  <p:embed/>
                </p:oleObj>
              </mc:Choice>
              <mc:Fallback>
                <p:oleObj name="Equation" r:id="rId4" imgW="1130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4" y="5691189"/>
                        <a:ext cx="22018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643603"/>
              </p:ext>
            </p:extLst>
          </p:nvPr>
        </p:nvGraphicFramePr>
        <p:xfrm>
          <a:off x="7334249" y="5690196"/>
          <a:ext cx="18462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6" imgW="1016000" imgH="203200" progId="Equation.3">
                  <p:embed/>
                </p:oleObj>
              </mc:Choice>
              <mc:Fallback>
                <p:oleObj name="Equation" r:id="rId6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49" y="5690196"/>
                        <a:ext cx="184626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5995987" y="5675908"/>
            <a:ext cx="1295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/>
              <a:t>Instead 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uiExpand="1" build="p"/>
      <p:bldP spid="20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Concurrent reductions: load balancing!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Leaves of the spanning tree are doing little work</a:t>
            </a:r>
          </a:p>
          <a:p>
            <a:pPr lvl="1"/>
            <a:r>
              <a:rPr lang="en-US" dirty="0"/>
              <a:t>Use a different spanning tree for successive reductions in the pipeline</a:t>
            </a:r>
          </a:p>
          <a:p>
            <a:pPr lvl="2"/>
            <a:r>
              <a:rPr lang="en-US" sz="1800" dirty="0"/>
              <a:t>E.g. first reduction uses a normal spanning tree rooted at 0, while second reduction uses a mirror-image tree rooted at (P-1)</a:t>
            </a:r>
          </a:p>
          <a:p>
            <a:pPr lvl="2"/>
            <a:r>
              <a:rPr lang="en-US" sz="1800" dirty="0"/>
              <a:t>This load balancing improve performance considerably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B18DC-87F1-46D7-AEF4-0B255682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CBA90-7ED2-40A9-BA02-EAF38D5FFF2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Types of reductions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Scalar Reductions</a:t>
            </a:r>
          </a:p>
          <a:p>
            <a:r>
              <a:rPr lang="en-US" sz="2000" dirty="0"/>
              <a:t>Input: each processor holds a number</a:t>
            </a:r>
          </a:p>
          <a:p>
            <a:r>
              <a:rPr lang="en-US" sz="2000" dirty="0"/>
              <a:t>Output: at the end of the operation, one designated processor (say 0) has the </a:t>
            </a:r>
            <a:r>
              <a:rPr lang="en-US" sz="2000" b="1" dirty="0">
                <a:solidFill>
                  <a:srgbClr val="FF0000"/>
                </a:solidFill>
              </a:rPr>
              <a:t>sum</a:t>
            </a:r>
            <a:r>
              <a:rPr lang="en-US" sz="2000" dirty="0"/>
              <a:t> of all numbers</a:t>
            </a:r>
          </a:p>
          <a:p>
            <a:r>
              <a:rPr lang="en-US" sz="2000" dirty="0"/>
              <a:t>Instead of sum, one can use any commutative-associative operation</a:t>
            </a:r>
          </a:p>
          <a:p>
            <a:pPr lvl="1"/>
            <a:r>
              <a:rPr lang="en-US" sz="2000" dirty="0"/>
              <a:t>Such as Max, min, and, or, product, ..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A4039C-DC8B-47AD-89E7-D21D1607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A7C64-6F75-4A60-9D25-8F8F97E4E307}" type="slidenum">
              <a:rPr lang="en-US"/>
              <a:pPr/>
              <a:t>2</a:t>
            </a:fld>
            <a:endParaRPr lang="en-U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7232176" y="3069522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PE0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8267700" y="2949388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8267700" y="3760694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8267700" y="4572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8267700" y="5383306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7232176" y="3880828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PE1</a:t>
            </a:r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7210567" y="4692134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PE2</a:t>
            </a:r>
          </a:p>
        </p:txBody>
      </p: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7210567" y="550344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PE3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9299812" y="2949388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reductions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Vector Reduction</a:t>
            </a:r>
          </a:p>
          <a:p>
            <a:r>
              <a:rPr lang="en-US" sz="2000" dirty="0"/>
              <a:t>Input: each processor holds an array of numbers</a:t>
            </a:r>
          </a:p>
          <a:p>
            <a:r>
              <a:rPr lang="en-US" sz="2000" dirty="0"/>
              <a:t>Output: at the end of the operation, a designated  processor has the </a:t>
            </a:r>
            <a:r>
              <a:rPr lang="en-US" sz="2000" b="1" dirty="0">
                <a:solidFill>
                  <a:srgbClr val="FF0000"/>
                </a:solidFill>
              </a:rPr>
              <a:t>sum</a:t>
            </a:r>
            <a:r>
              <a:rPr lang="en-US" sz="2000" dirty="0"/>
              <a:t> of all numbers, respectively</a:t>
            </a:r>
          </a:p>
          <a:p>
            <a:pPr lvl="1"/>
            <a:r>
              <a:rPr lang="en-US" sz="2000" dirty="0"/>
              <a:t>i.e. Sum[</a:t>
            </a:r>
            <a:r>
              <a:rPr lang="en-US" sz="2000" dirty="0" err="1"/>
              <a:t>i</a:t>
            </a:r>
            <a:r>
              <a:rPr lang="en-US" sz="2000" dirty="0"/>
              <a:t>] = sum{A[</a:t>
            </a:r>
            <a:r>
              <a:rPr lang="en-US" sz="2000" dirty="0" err="1"/>
              <a:t>i</a:t>
            </a:r>
            <a:r>
              <a:rPr lang="en-US" sz="2000" dirty="0"/>
              <a:t>]}</a:t>
            </a:r>
          </a:p>
          <a:p>
            <a:r>
              <a:rPr lang="en-US" sz="2000" dirty="0"/>
              <a:t>Instead of sum, one can use any commutative-associative operation</a:t>
            </a:r>
          </a:p>
          <a:p>
            <a:pPr lvl="1"/>
            <a:r>
              <a:rPr lang="en-US" sz="2000" dirty="0"/>
              <a:t>Such as Max, min, and, or, product, ..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0345C-BF40-4CDE-8BFF-F2D2265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1ABBB-76F4-435D-B664-79F217C3022D}" type="slidenum">
              <a:rPr lang="en-US"/>
              <a:pPr/>
              <a:t>3</a:t>
            </a:fld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8382000" y="322532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PE0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9144000" y="3058653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[3,2,7]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9144000" y="381414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[1,2,3]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9144000" y="4573687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[4,5,6]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9144000" y="5312118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[7,8,9]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8382000" y="3934279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PE1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8401334" y="4693821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PE2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8382000" y="5453363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PE3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10706100" y="3065175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[15,17,25]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84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Types of reductions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Scalar (and Vector) All-Reduce </a:t>
            </a:r>
          </a:p>
          <a:p>
            <a:r>
              <a:rPr lang="en-US" sz="2000" dirty="0"/>
              <a:t>Each processor holds a number</a:t>
            </a:r>
          </a:p>
          <a:p>
            <a:r>
              <a:rPr lang="en-US" sz="2000" dirty="0"/>
              <a:t>At the end of the operation, all processors have the </a:t>
            </a:r>
            <a:r>
              <a:rPr lang="en-US" sz="2000" b="1" dirty="0">
                <a:solidFill>
                  <a:srgbClr val="FF0000"/>
                </a:solidFill>
              </a:rPr>
              <a:t>sum</a:t>
            </a:r>
            <a:r>
              <a:rPr lang="en-US" sz="2000" dirty="0"/>
              <a:t> of all numbers</a:t>
            </a:r>
          </a:p>
          <a:p>
            <a:r>
              <a:rPr lang="en-US" sz="2000" dirty="0"/>
              <a:t>Again, instead of sum, one can use any commutative-associative operation</a:t>
            </a:r>
          </a:p>
          <a:p>
            <a:pPr lvl="1"/>
            <a:r>
              <a:rPr lang="en-US" sz="2000" dirty="0"/>
              <a:t>Such as Max, min, and, or, product, ..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AC3606-5EDA-4870-9051-AF752D05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81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9561D-A8A1-4199-97EE-E40F0956FD05}" type="slidenum">
              <a:rPr lang="en-US"/>
              <a:pPr/>
              <a:t>4</a:t>
            </a:fld>
            <a:endParaRPr 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086600" y="16764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PE0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8077200" y="1600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8077200" y="2362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8077200" y="3124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8077200" y="3886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7086600" y="25146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7086600" y="32766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PE2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7086600" y="40386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PE3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9220200" y="1600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9220200" y="2362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9220200" y="3124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8208" name="Rectangle 15"/>
          <p:cNvSpPr>
            <a:spLocks noChangeArrowheads="1"/>
          </p:cNvSpPr>
          <p:nvPr/>
        </p:nvSpPr>
        <p:spPr bwMode="auto">
          <a:xfrm>
            <a:off x="9220200" y="3886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Optimizing Reductions and Broadcasts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Naïve  algorithm: all send to PE 0. ( O(P) 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Basic Spanning tree algorithm: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Organize processors in a k-</a:t>
            </a:r>
            <a:r>
              <a:rPr lang="en-US" sz="2200" dirty="0" err="1"/>
              <a:t>ary</a:t>
            </a:r>
            <a:r>
              <a:rPr lang="en-US" sz="2200" dirty="0"/>
              <a:t> tree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Leaves: send contributions to parent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Internal nodes: wait for data from all children, add mine,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Then, if I am not the root, send to my parent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What is a good value of k? Minimize the total time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 marL="594360" lvl="2" indent="0">
              <a:buNone/>
            </a:pPr>
            <a:endParaRPr lang="en-US" sz="2200" dirty="0"/>
          </a:p>
          <a:p>
            <a:pPr marL="594360" lvl="2" indent="0">
              <a:buNone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Broadcasts algorithms are similar to reductions, but in reverse direction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0951CF-3290-4028-B9A3-DFD0B142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8D1291-CA38-4715-9FC8-9CED271E10F4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04752"/>
              </p:ext>
            </p:extLst>
          </p:nvPr>
        </p:nvGraphicFramePr>
        <p:xfrm>
          <a:off x="2667000" y="4017962"/>
          <a:ext cx="1828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4" imgW="1091880" imgH="228600" progId="Equation.3">
                  <p:embed/>
                </p:oleObj>
              </mc:Choice>
              <mc:Fallback>
                <p:oleObj name="Equation" r:id="rId4" imgW="10918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17962"/>
                        <a:ext cx="1828800" cy="401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= 1024, K = 2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l-GR" dirty="0"/>
              <a:t>α</a:t>
            </a:r>
            <a:r>
              <a:rPr lang="en-US" dirty="0"/>
              <a:t> * 2 * log</a:t>
            </a:r>
            <a:r>
              <a:rPr lang="en-US" baseline="-25000" dirty="0"/>
              <a:t>2</a:t>
            </a:r>
            <a:r>
              <a:rPr lang="en-US" dirty="0"/>
              <a:t>(1024) = 20</a:t>
            </a:r>
            <a:r>
              <a:rPr lang="el-GR" dirty="0"/>
              <a:t>α</a:t>
            </a:r>
            <a:endParaRPr lang="en-US" dirty="0"/>
          </a:p>
          <a:p>
            <a:r>
              <a:rPr lang="en-US" dirty="0"/>
              <a:t>P = 1024, K = 4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l-GR" dirty="0"/>
              <a:t>α</a:t>
            </a:r>
            <a:r>
              <a:rPr lang="en-US" dirty="0"/>
              <a:t> * 4 * log</a:t>
            </a:r>
            <a:r>
              <a:rPr lang="en-US" baseline="-25000" dirty="0"/>
              <a:t>4</a:t>
            </a:r>
            <a:r>
              <a:rPr lang="en-US" dirty="0"/>
              <a:t>(1024) = 20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FDA01-A4E6-4D21-BF67-FC20F789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Better spanning trees: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Only 1 level of the tree is active at a time</a:t>
            </a:r>
          </a:p>
          <a:p>
            <a:pPr lvl="1"/>
            <a:r>
              <a:rPr lang="en-US" dirty="0"/>
              <a:t>Also, A PE can’t deal  with data from second child until it has finished “receive” of data from 1st.</a:t>
            </a:r>
          </a:p>
          <a:p>
            <a:pPr lvl="1"/>
            <a:r>
              <a:rPr lang="en-US" dirty="0"/>
              <a:t>So, second child could delay sending its data, with no impact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It can collect data from someone else in the meanwhile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AB1A47-D1CA-4C5C-A6AA-41B2B653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A0D1B-76B7-40D8-9CA0-18A34598C7FF}" type="slidenum">
              <a:rPr lang="en-US"/>
              <a:pPr/>
              <a:t>7</a:t>
            </a:fld>
            <a:endParaRPr lang="en-US"/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4213225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451225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4975225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38322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53562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29178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7870825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7413625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8251825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6880225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8556625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Oval 15"/>
          <p:cNvSpPr>
            <a:spLocks noChangeArrowheads="1"/>
          </p:cNvSpPr>
          <p:nvPr/>
        </p:nvSpPr>
        <p:spPr bwMode="auto">
          <a:xfrm>
            <a:off x="7794625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8861425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4594225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9" name="AutoShape 18"/>
          <p:cNvCxnSpPr>
            <a:cxnSpLocks noChangeShapeType="1"/>
            <a:stCxn id="10245" idx="3"/>
            <a:endCxn id="10246" idx="7"/>
          </p:cNvCxnSpPr>
          <p:nvPr/>
        </p:nvCxnSpPr>
        <p:spPr bwMode="auto">
          <a:xfrm flipH="1">
            <a:off x="3776664" y="4059239"/>
            <a:ext cx="4921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0" name="AutoShape 19"/>
          <p:cNvCxnSpPr>
            <a:cxnSpLocks noChangeShapeType="1"/>
            <a:stCxn id="10246" idx="3"/>
            <a:endCxn id="10250" idx="0"/>
          </p:cNvCxnSpPr>
          <p:nvPr/>
        </p:nvCxnSpPr>
        <p:spPr bwMode="auto">
          <a:xfrm flipH="1">
            <a:off x="3108326" y="4821238"/>
            <a:ext cx="3984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1" name="AutoShape 20"/>
          <p:cNvCxnSpPr>
            <a:cxnSpLocks noChangeShapeType="1"/>
            <a:stCxn id="10246" idx="5"/>
            <a:endCxn id="10248" idx="0"/>
          </p:cNvCxnSpPr>
          <p:nvPr/>
        </p:nvCxnSpPr>
        <p:spPr bwMode="auto">
          <a:xfrm>
            <a:off x="3776663" y="48212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2" name="AutoShape 21"/>
          <p:cNvCxnSpPr>
            <a:cxnSpLocks noChangeShapeType="1"/>
            <a:stCxn id="10245" idx="6"/>
            <a:endCxn id="10247" idx="1"/>
          </p:cNvCxnSpPr>
          <p:nvPr/>
        </p:nvCxnSpPr>
        <p:spPr bwMode="auto">
          <a:xfrm>
            <a:off x="4594226" y="3924301"/>
            <a:ext cx="436563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3" name="AutoShape 22"/>
          <p:cNvCxnSpPr>
            <a:cxnSpLocks noChangeShapeType="1"/>
            <a:stCxn id="10247" idx="3"/>
            <a:endCxn id="10258" idx="0"/>
          </p:cNvCxnSpPr>
          <p:nvPr/>
        </p:nvCxnSpPr>
        <p:spPr bwMode="auto">
          <a:xfrm flipH="1">
            <a:off x="4784726" y="4821238"/>
            <a:ext cx="2460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4" name="AutoShape 23"/>
          <p:cNvCxnSpPr>
            <a:cxnSpLocks noChangeShapeType="1"/>
            <a:stCxn id="10247" idx="5"/>
            <a:endCxn id="10249" idx="0"/>
          </p:cNvCxnSpPr>
          <p:nvPr/>
        </p:nvCxnSpPr>
        <p:spPr bwMode="auto">
          <a:xfrm>
            <a:off x="5300663" y="48212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5" name="AutoShape 24"/>
          <p:cNvCxnSpPr>
            <a:cxnSpLocks noChangeShapeType="1"/>
            <a:stCxn id="10251" idx="3"/>
            <a:endCxn id="10252" idx="0"/>
          </p:cNvCxnSpPr>
          <p:nvPr/>
        </p:nvCxnSpPr>
        <p:spPr bwMode="auto">
          <a:xfrm flipH="1">
            <a:off x="7604126" y="39068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6" name="AutoShape 25"/>
          <p:cNvCxnSpPr>
            <a:cxnSpLocks noChangeShapeType="1"/>
            <a:stCxn id="10251" idx="5"/>
            <a:endCxn id="10253" idx="0"/>
          </p:cNvCxnSpPr>
          <p:nvPr/>
        </p:nvCxnSpPr>
        <p:spPr bwMode="auto">
          <a:xfrm>
            <a:off x="8196263" y="3906838"/>
            <a:ext cx="246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7" name="Line 26"/>
          <p:cNvSpPr>
            <a:spLocks noChangeShapeType="1"/>
          </p:cNvSpPr>
          <p:nvPr/>
        </p:nvSpPr>
        <p:spPr bwMode="auto">
          <a:xfrm flipH="1">
            <a:off x="7124131" y="4613045"/>
            <a:ext cx="352936" cy="368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8" name="AutoShape 27"/>
          <p:cNvCxnSpPr>
            <a:cxnSpLocks noChangeShapeType="1"/>
            <a:stCxn id="10253" idx="5"/>
            <a:endCxn id="10255" idx="1"/>
          </p:cNvCxnSpPr>
          <p:nvPr/>
        </p:nvCxnSpPr>
        <p:spPr bwMode="auto">
          <a:xfrm rot="16200000" flipH="1">
            <a:off x="8386764" y="4783139"/>
            <a:ext cx="415925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9" name="AutoShape 28"/>
          <p:cNvCxnSpPr>
            <a:cxnSpLocks noChangeShapeType="1"/>
            <a:stCxn id="10253" idx="3"/>
            <a:endCxn id="10256" idx="0"/>
          </p:cNvCxnSpPr>
          <p:nvPr/>
        </p:nvCxnSpPr>
        <p:spPr bwMode="auto">
          <a:xfrm rot="5400000">
            <a:off x="7966076" y="4611688"/>
            <a:ext cx="3603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70" name="AutoShape 29"/>
          <p:cNvCxnSpPr>
            <a:cxnSpLocks noChangeShapeType="1"/>
            <a:stCxn id="10255" idx="5"/>
            <a:endCxn id="10257" idx="0"/>
          </p:cNvCxnSpPr>
          <p:nvPr/>
        </p:nvCxnSpPr>
        <p:spPr bwMode="auto">
          <a:xfrm rot="16200000" flipH="1">
            <a:off x="8786813" y="5373688"/>
            <a:ext cx="360362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7025421" y="451222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9150350" y="51435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7931150" y="45339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7557216" y="382391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8785225" y="4419601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0276" name="Text Box 35"/>
          <p:cNvSpPr txBox="1">
            <a:spLocks noChangeArrowheads="1"/>
          </p:cNvSpPr>
          <p:nvPr/>
        </p:nvSpPr>
        <p:spPr bwMode="auto">
          <a:xfrm>
            <a:off x="8350250" y="3878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3054350" y="49149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3908425" y="50292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279" name="Text Box 38"/>
          <p:cNvSpPr txBox="1">
            <a:spLocks noChangeArrowheads="1"/>
          </p:cNvSpPr>
          <p:nvPr/>
        </p:nvSpPr>
        <p:spPr bwMode="auto">
          <a:xfrm>
            <a:off x="3832225" y="403860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280" name="Text Box 39"/>
          <p:cNvSpPr txBox="1">
            <a:spLocks noChangeArrowheads="1"/>
          </p:cNvSpPr>
          <p:nvPr/>
        </p:nvSpPr>
        <p:spPr bwMode="auto">
          <a:xfrm>
            <a:off x="4746625" y="396240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67" grpId="0" animBg="1"/>
      <p:bldP spid="10271" grpId="0"/>
      <p:bldP spid="10273" grpId="0"/>
      <p:bldP spid="10274" grpId="0"/>
      <p:bldP spid="10275" grpId="0"/>
      <p:bldP spid="102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complex ideas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Only 1 level of the tree is active at a time</a:t>
            </a:r>
          </a:p>
          <a:p>
            <a:pPr lvl="1"/>
            <a:r>
              <a:rPr lang="en-US" dirty="0"/>
              <a:t>Exploit the actual values of  send overhead, latency, and receive overhead</a:t>
            </a:r>
          </a:p>
          <a:p>
            <a:pPr lvl="1"/>
            <a:r>
              <a:rPr lang="en-US" dirty="0"/>
              <a:t>The picture on the right is not necessarily optimal for all values of receive overhead and latency.. But you can make a more tuned spanning tree for that.</a:t>
            </a: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7B8011-3020-4DAA-8456-C34B3445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4D74E-5E33-40AA-B1C9-7EDCCCA7B563}" type="slidenum">
              <a:rPr lang="en-US"/>
              <a:pPr/>
              <a:t>8</a:t>
            </a:fld>
            <a:endParaRPr lang="en-US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3810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0480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45720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3429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4953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25146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7566025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1"/>
          <p:cNvSpPr>
            <a:spLocks noChangeArrowheads="1"/>
          </p:cNvSpPr>
          <p:nvPr/>
        </p:nvSpPr>
        <p:spPr bwMode="auto">
          <a:xfrm>
            <a:off x="7108825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2"/>
          <p:cNvSpPr>
            <a:spLocks noChangeArrowheads="1"/>
          </p:cNvSpPr>
          <p:nvPr/>
        </p:nvSpPr>
        <p:spPr bwMode="auto">
          <a:xfrm>
            <a:off x="7947025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6575425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8251825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7489825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8556625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4191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7" name="AutoShape 18"/>
          <p:cNvCxnSpPr>
            <a:cxnSpLocks noChangeShapeType="1"/>
            <a:stCxn id="12293" idx="3"/>
            <a:endCxn id="12294" idx="7"/>
          </p:cNvCxnSpPr>
          <p:nvPr/>
        </p:nvCxnSpPr>
        <p:spPr bwMode="auto">
          <a:xfrm flipH="1">
            <a:off x="3373439" y="4135439"/>
            <a:ext cx="4921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AutoShape 19"/>
          <p:cNvCxnSpPr>
            <a:cxnSpLocks noChangeShapeType="1"/>
            <a:stCxn id="12294" idx="3"/>
            <a:endCxn id="12298" idx="0"/>
          </p:cNvCxnSpPr>
          <p:nvPr/>
        </p:nvCxnSpPr>
        <p:spPr bwMode="auto">
          <a:xfrm flipH="1">
            <a:off x="2705101" y="4897438"/>
            <a:ext cx="3984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9" name="AutoShape 20"/>
          <p:cNvCxnSpPr>
            <a:cxnSpLocks noChangeShapeType="1"/>
            <a:stCxn id="12294" idx="5"/>
            <a:endCxn id="12296" idx="0"/>
          </p:cNvCxnSpPr>
          <p:nvPr/>
        </p:nvCxnSpPr>
        <p:spPr bwMode="auto">
          <a:xfrm>
            <a:off x="3373438" y="48974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0" name="AutoShape 21"/>
          <p:cNvCxnSpPr>
            <a:cxnSpLocks noChangeShapeType="1"/>
            <a:stCxn id="12293" idx="6"/>
            <a:endCxn id="12295" idx="1"/>
          </p:cNvCxnSpPr>
          <p:nvPr/>
        </p:nvCxnSpPr>
        <p:spPr bwMode="auto">
          <a:xfrm>
            <a:off x="4191001" y="4000501"/>
            <a:ext cx="436563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1" name="AutoShape 22"/>
          <p:cNvCxnSpPr>
            <a:cxnSpLocks noChangeShapeType="1"/>
            <a:stCxn id="12295" idx="3"/>
            <a:endCxn id="12306" idx="0"/>
          </p:cNvCxnSpPr>
          <p:nvPr/>
        </p:nvCxnSpPr>
        <p:spPr bwMode="auto">
          <a:xfrm flipH="1">
            <a:off x="4381501" y="4897438"/>
            <a:ext cx="246063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23"/>
          <p:cNvCxnSpPr>
            <a:cxnSpLocks noChangeShapeType="1"/>
            <a:stCxn id="12295" idx="5"/>
            <a:endCxn id="12297" idx="0"/>
          </p:cNvCxnSpPr>
          <p:nvPr/>
        </p:nvCxnSpPr>
        <p:spPr bwMode="auto">
          <a:xfrm>
            <a:off x="4897438" y="4897438"/>
            <a:ext cx="246062" cy="665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24"/>
          <p:cNvCxnSpPr>
            <a:cxnSpLocks noChangeShapeType="1"/>
            <a:stCxn id="12299" idx="3"/>
            <a:endCxn id="12300" idx="0"/>
          </p:cNvCxnSpPr>
          <p:nvPr/>
        </p:nvCxnSpPr>
        <p:spPr bwMode="auto">
          <a:xfrm flipH="1">
            <a:off x="7299326" y="40592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25"/>
          <p:cNvCxnSpPr>
            <a:cxnSpLocks noChangeShapeType="1"/>
            <a:stCxn id="12299" idx="5"/>
            <a:endCxn id="12301" idx="0"/>
          </p:cNvCxnSpPr>
          <p:nvPr/>
        </p:nvCxnSpPr>
        <p:spPr bwMode="auto">
          <a:xfrm>
            <a:off x="7891463" y="4059238"/>
            <a:ext cx="246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5" name="Line 26"/>
          <p:cNvSpPr>
            <a:spLocks noChangeShapeType="1"/>
          </p:cNvSpPr>
          <p:nvPr/>
        </p:nvSpPr>
        <p:spPr bwMode="auto">
          <a:xfrm flipH="1">
            <a:off x="6804025" y="4736068"/>
            <a:ext cx="342900" cy="3693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6" name="AutoShape 27"/>
          <p:cNvCxnSpPr>
            <a:cxnSpLocks noChangeShapeType="1"/>
            <a:stCxn id="12301" idx="5"/>
            <a:endCxn id="12303" idx="1"/>
          </p:cNvCxnSpPr>
          <p:nvPr/>
        </p:nvCxnSpPr>
        <p:spPr bwMode="auto">
          <a:xfrm rot="16200000" flipH="1">
            <a:off x="8081964" y="4935539"/>
            <a:ext cx="415925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7" name="AutoShape 28"/>
          <p:cNvCxnSpPr>
            <a:cxnSpLocks noChangeShapeType="1"/>
            <a:stCxn id="12301" idx="3"/>
            <a:endCxn id="12304" idx="0"/>
          </p:cNvCxnSpPr>
          <p:nvPr/>
        </p:nvCxnSpPr>
        <p:spPr bwMode="auto">
          <a:xfrm rot="5400000">
            <a:off x="7661276" y="4764088"/>
            <a:ext cx="3603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8" name="AutoShape 29"/>
          <p:cNvCxnSpPr>
            <a:cxnSpLocks noChangeShapeType="1"/>
            <a:stCxn id="12303" idx="5"/>
            <a:endCxn id="12305" idx="0"/>
          </p:cNvCxnSpPr>
          <p:nvPr/>
        </p:nvCxnSpPr>
        <p:spPr bwMode="auto">
          <a:xfrm rot="16200000" flipH="1">
            <a:off x="8482013" y="5526088"/>
            <a:ext cx="360362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6743984" y="46101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20" name="Text Box 31"/>
          <p:cNvSpPr txBox="1">
            <a:spLocks noChangeArrowheads="1"/>
          </p:cNvSpPr>
          <p:nvPr/>
        </p:nvSpPr>
        <p:spPr bwMode="auto">
          <a:xfrm>
            <a:off x="8845550" y="52959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321" name="Text Box 32"/>
          <p:cNvSpPr txBox="1">
            <a:spLocks noChangeArrowheads="1"/>
          </p:cNvSpPr>
          <p:nvPr/>
        </p:nvSpPr>
        <p:spPr bwMode="auto">
          <a:xfrm>
            <a:off x="7626350" y="46863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7221567" y="402760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8480425" y="4572001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8045450" y="4030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2651125" y="49911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326" name="Text Box 37"/>
          <p:cNvSpPr txBox="1">
            <a:spLocks noChangeArrowheads="1"/>
          </p:cNvSpPr>
          <p:nvPr/>
        </p:nvSpPr>
        <p:spPr bwMode="auto">
          <a:xfrm>
            <a:off x="3505200" y="51054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27" name="Text Box 38"/>
          <p:cNvSpPr txBox="1">
            <a:spLocks noChangeArrowheads="1"/>
          </p:cNvSpPr>
          <p:nvPr/>
        </p:nvSpPr>
        <p:spPr bwMode="auto">
          <a:xfrm>
            <a:off x="3429000" y="411480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28" name="Text Box 39"/>
          <p:cNvSpPr txBox="1">
            <a:spLocks noChangeArrowheads="1"/>
          </p:cNvSpPr>
          <p:nvPr/>
        </p:nvSpPr>
        <p:spPr bwMode="auto">
          <a:xfrm>
            <a:off x="4343400" y="403860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9368" name="Oval 40"/>
          <p:cNvSpPr>
            <a:spLocks noChangeArrowheads="1"/>
          </p:cNvSpPr>
          <p:nvPr/>
        </p:nvSpPr>
        <p:spPr bwMode="auto">
          <a:xfrm>
            <a:off x="6194425" y="42672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9369" name="AutoShape 41"/>
          <p:cNvCxnSpPr>
            <a:cxnSpLocks noChangeShapeType="1"/>
            <a:stCxn id="99368" idx="7"/>
            <a:endCxn id="12299" idx="2"/>
          </p:cNvCxnSpPr>
          <p:nvPr/>
        </p:nvCxnSpPr>
        <p:spPr bwMode="auto">
          <a:xfrm flipV="1">
            <a:off x="6519863" y="3924301"/>
            <a:ext cx="1046162" cy="3984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6804025" y="3850127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70749-A23C-C040-B030-0F6443CB0B57}"/>
              </a:ext>
            </a:extLst>
          </p:cNvPr>
          <p:cNvSpPr txBox="1"/>
          <p:nvPr/>
        </p:nvSpPr>
        <p:spPr>
          <a:xfrm>
            <a:off x="8912816" y="3667701"/>
            <a:ext cx="282474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 processes instead of 7,</a:t>
            </a:r>
          </a:p>
          <a:p>
            <a:r>
              <a:rPr lang="en-US" dirty="0"/>
              <a:t>But only 3 steps instead of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8" grpId="0" animBg="1"/>
      <p:bldP spid="993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Hypercube topology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definition:</a:t>
            </a:r>
          </a:p>
          <a:p>
            <a:pPr lvl="1"/>
            <a:r>
              <a:rPr lang="en-US" sz="2000" dirty="0"/>
              <a:t> a single node is a hypercube (of 0 dimensions)</a:t>
            </a:r>
          </a:p>
          <a:p>
            <a:pPr lvl="1"/>
            <a:r>
              <a:rPr lang="en-US" sz="2000" dirty="0"/>
              <a:t>Starting with 2 hypercubes,  and connecting the corresponding nodes of each to the other, gives you a hypercube (of higher dimension)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40E229-CA97-4235-B38B-3789FD1D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60DC6-C362-4DEA-9E68-3E0F14CDBED6}" type="slidenum">
              <a:rPr lang="en-US"/>
              <a:pPr/>
              <a:t>9</a:t>
            </a:fld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6510" y="4724400"/>
            <a:ext cx="498729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4278</TotalTime>
  <Words>1168</Words>
  <Application>Microsoft Office PowerPoint</Application>
  <PresentationFormat>Widescreen</PresentationFormat>
  <Paragraphs>302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Lato</vt:lpstr>
      <vt:lpstr>Lato Medium</vt:lpstr>
      <vt:lpstr>MCS-DS_PPT_template_final</vt:lpstr>
      <vt:lpstr>Equation</vt:lpstr>
      <vt:lpstr>Implementing Reductions and Broadcasts</vt:lpstr>
      <vt:lpstr>Types of reductions</vt:lpstr>
      <vt:lpstr>Types of reductions</vt:lpstr>
      <vt:lpstr>Types of reductions</vt:lpstr>
      <vt:lpstr>Optimizing Reductions and Broadcasts</vt:lpstr>
      <vt:lpstr>PowerPoint Presentation</vt:lpstr>
      <vt:lpstr>Better spanning trees:</vt:lpstr>
      <vt:lpstr>More complex ideas</vt:lpstr>
      <vt:lpstr>Hypercube topology</vt:lpstr>
      <vt:lpstr>Hypercube topology</vt:lpstr>
      <vt:lpstr>Hypercube topology</vt:lpstr>
      <vt:lpstr>Hypercube based spanning tree</vt:lpstr>
      <vt:lpstr>How will you use a virtual hypercube for AllReduce?</vt:lpstr>
      <vt:lpstr>PowerPoint Presentation</vt:lpstr>
      <vt:lpstr>Reductions with large datasets</vt:lpstr>
      <vt:lpstr>Concurrent reductions: load balancing!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Salunke, Abhilasha Anil</cp:lastModifiedBy>
  <cp:revision>104</cp:revision>
  <dcterms:created xsi:type="dcterms:W3CDTF">2006-08-16T00:00:00Z</dcterms:created>
  <dcterms:modified xsi:type="dcterms:W3CDTF">2018-11-12T18:23:43Z</dcterms:modified>
</cp:coreProperties>
</file>