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83" r:id="rId4"/>
    <p:sldId id="284" r:id="rId5"/>
    <p:sldId id="285" r:id="rId6"/>
    <p:sldId id="293" r:id="rId7"/>
    <p:sldId id="292" r:id="rId8"/>
    <p:sldId id="259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1" r:id="rId18"/>
    <p:sldId id="268" r:id="rId19"/>
    <p:sldId id="269" r:id="rId20"/>
    <p:sldId id="286" r:id="rId21"/>
    <p:sldId id="288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592"/>
    <a:srgbClr val="05B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>
      <p:cViewPr varScale="1">
        <p:scale>
          <a:sx n="114" d="100"/>
          <a:sy n="114" d="100"/>
        </p:scale>
        <p:origin x="192" y="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E721C-3E4C-FF4F-A323-CC9394865A2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6711-9895-FC4D-94F0-67A380F4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0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60134-C92D-4DBD-B61C-25F1253DDE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2304-BBBB-4D79-94B2-7950AE8C94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9E1C4-D1C5-4773-88F4-8BD51E802D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6BEC6-F334-4AEB-BF1D-F1588B39857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60134-C92D-4DBD-B61C-25F1253DDE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5EBCB-9781-4A6A-98BE-0BF84DDC89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FB5D1-C7C2-43E4-B04F-ABB5231A72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12D70-D4EE-4028-87A7-33E384795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7DFD-3C04-401D-81A3-002408B0B3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21387-1398-4A5E-8028-8B2070E5B4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4268D-B498-4AE5-AAA9-B5F3E79CBA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2304-BBBB-4D79-94B2-7950AE8C94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0361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A08B6E-AA71-467C-BCF4-B745466B9673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C317D2-DE78-41B7-9056-E0ECEC054E96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47D5-FA8F-43B0-901B-DC13FD1FB55A}" type="datetime1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A57EAD-857D-4A0B-B8BC-DB1AF463422B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CF93-D3CD-4F5A-9848-8B18A068F10A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FE1916-3AA3-43B8-A535-5CDE0C3C291D}" type="datetime1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2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F63EC3-23E9-4578-B12D-544C0A3E47D7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F9C9B7-AAE0-40D2-8E44-10DB0D1C7A76}" type="datetime1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0AE2A-EB24-494C-AA43-F4C663E82E40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E9EDB3-E925-4BC5-B3F1-2F7CD7884A12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2776-ECC2-4B6A-BC09-2A94A8B49A11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CS420: Fault Tolerance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Laxmikant V. Kale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B75B9-4CA7-4FD1-9DE5-C04136E87754}"/>
              </a:ext>
            </a:extLst>
          </p:cNvPr>
          <p:cNvSpPr/>
          <p:nvPr/>
        </p:nvSpPr>
        <p:spPr>
          <a:xfrm>
            <a:off x="3651067" y="6096000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Fault-Tolerance Solution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430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endParaRPr lang="en-US" sz="24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Tx/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9AE18-37BA-4DA5-BA33-B40C2C70DB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45" name="TextBox 8"/>
          <p:cNvSpPr txBox="1">
            <a:spLocks noChangeArrowheads="1"/>
          </p:cNvSpPr>
          <p:nvPr/>
        </p:nvSpPr>
        <p:spPr bwMode="auto">
          <a:xfrm>
            <a:off x="2362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3886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dump</a:t>
            </a:r>
          </a:p>
        </p:txBody>
      </p:sp>
      <p:sp>
        <p:nvSpPr>
          <p:cNvPr id="10247" name="TextBox 14"/>
          <p:cNvSpPr txBox="1">
            <a:spLocks noChangeArrowheads="1"/>
          </p:cNvSpPr>
          <p:nvPr/>
        </p:nvSpPr>
        <p:spPr bwMode="auto">
          <a:xfrm>
            <a:off x="4648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48" name="TextBox 15"/>
          <p:cNvSpPr txBox="1">
            <a:spLocks noChangeArrowheads="1"/>
          </p:cNvSpPr>
          <p:nvPr/>
        </p:nvSpPr>
        <p:spPr bwMode="auto">
          <a:xfrm>
            <a:off x="6172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49" name="TextBox 16"/>
          <p:cNvSpPr txBox="1">
            <a:spLocks noChangeArrowheads="1"/>
          </p:cNvSpPr>
          <p:nvPr/>
        </p:nvSpPr>
        <p:spPr bwMode="auto">
          <a:xfrm>
            <a:off x="6934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50" name="TextBox 17"/>
          <p:cNvSpPr txBox="1">
            <a:spLocks noChangeArrowheads="1"/>
          </p:cNvSpPr>
          <p:nvPr/>
        </p:nvSpPr>
        <p:spPr bwMode="auto">
          <a:xfrm>
            <a:off x="8458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51" name="TextBox 21"/>
          <p:cNvSpPr txBox="1">
            <a:spLocks noChangeArrowheads="1"/>
          </p:cNvSpPr>
          <p:nvPr/>
        </p:nvSpPr>
        <p:spPr bwMode="auto">
          <a:xfrm>
            <a:off x="9220200" y="16764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. . . </a:t>
            </a:r>
          </a:p>
        </p:txBody>
      </p:sp>
      <p:sp>
        <p:nvSpPr>
          <p:cNvPr id="10252" name="TextBox 22"/>
          <p:cNvSpPr txBox="1">
            <a:spLocks noChangeArrowheads="1"/>
          </p:cNvSpPr>
          <p:nvPr/>
        </p:nvSpPr>
        <p:spPr bwMode="auto">
          <a:xfrm>
            <a:off x="2362200" y="33909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10253" name="TextBox 23"/>
          <p:cNvSpPr txBox="1">
            <a:spLocks noChangeArrowheads="1"/>
          </p:cNvSpPr>
          <p:nvPr/>
        </p:nvSpPr>
        <p:spPr bwMode="auto">
          <a:xfrm>
            <a:off x="3886200" y="33909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dump</a:t>
            </a:r>
          </a:p>
        </p:txBody>
      </p:sp>
      <p:sp>
        <p:nvSpPr>
          <p:cNvPr id="10254" name="TextBox 24"/>
          <p:cNvSpPr txBox="1">
            <a:spLocks noChangeArrowheads="1"/>
          </p:cNvSpPr>
          <p:nvPr/>
        </p:nvSpPr>
        <p:spPr bwMode="auto">
          <a:xfrm>
            <a:off x="4648200" y="33909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comp</a:t>
            </a:r>
          </a:p>
        </p:txBody>
      </p:sp>
      <p:sp>
        <p:nvSpPr>
          <p:cNvPr id="10255" name="TextBox 25"/>
          <p:cNvSpPr txBox="1">
            <a:spLocks noChangeArrowheads="1"/>
          </p:cNvSpPr>
          <p:nvPr/>
        </p:nvSpPr>
        <p:spPr bwMode="auto">
          <a:xfrm>
            <a:off x="5410200" y="3790950"/>
            <a:ext cx="1066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restart</a:t>
            </a:r>
          </a:p>
        </p:txBody>
      </p:sp>
      <p:sp>
        <p:nvSpPr>
          <p:cNvPr id="10256" name="TextBox 26"/>
          <p:cNvSpPr txBox="1">
            <a:spLocks noChangeArrowheads="1"/>
          </p:cNvSpPr>
          <p:nvPr/>
        </p:nvSpPr>
        <p:spPr bwMode="auto">
          <a:xfrm>
            <a:off x="6477000" y="379095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57" name="TextBox 27"/>
          <p:cNvSpPr txBox="1">
            <a:spLocks noChangeArrowheads="1"/>
          </p:cNvSpPr>
          <p:nvPr/>
        </p:nvSpPr>
        <p:spPr bwMode="auto">
          <a:xfrm>
            <a:off x="8001000" y="379095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58" name="TextBox 28"/>
          <p:cNvSpPr txBox="1">
            <a:spLocks noChangeArrowheads="1"/>
          </p:cNvSpPr>
          <p:nvPr/>
        </p:nvSpPr>
        <p:spPr bwMode="auto">
          <a:xfrm>
            <a:off x="10134600" y="37147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. . . </a:t>
            </a:r>
          </a:p>
        </p:txBody>
      </p:sp>
      <p:sp>
        <p:nvSpPr>
          <p:cNvPr id="10259" name="TextBox 29"/>
          <p:cNvSpPr txBox="1">
            <a:spLocks noChangeArrowheads="1"/>
          </p:cNvSpPr>
          <p:nvPr/>
        </p:nvSpPr>
        <p:spPr bwMode="auto">
          <a:xfrm>
            <a:off x="1981200" y="1219200"/>
            <a:ext cx="472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Execution without failures: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5410200" y="2971800"/>
            <a:ext cx="46038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dirty="0"/>
          </a:p>
        </p:txBody>
      </p:sp>
      <p:sp>
        <p:nvSpPr>
          <p:cNvPr id="10261" name="TextBox 38"/>
          <p:cNvSpPr txBox="1">
            <a:spLocks noChangeArrowheads="1"/>
          </p:cNvSpPr>
          <p:nvPr/>
        </p:nvSpPr>
        <p:spPr bwMode="auto">
          <a:xfrm>
            <a:off x="8763000" y="379095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62" name="TextBox 40"/>
          <p:cNvSpPr txBox="1">
            <a:spLocks noChangeArrowheads="1"/>
          </p:cNvSpPr>
          <p:nvPr/>
        </p:nvSpPr>
        <p:spPr bwMode="auto">
          <a:xfrm>
            <a:off x="2057400" y="2509838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Execution with a failure:</a:t>
            </a:r>
          </a:p>
        </p:txBody>
      </p:sp>
      <p:sp>
        <p:nvSpPr>
          <p:cNvPr id="10263" name="TextBox 41"/>
          <p:cNvSpPr txBox="1">
            <a:spLocks noChangeArrowheads="1"/>
          </p:cNvSpPr>
          <p:nvPr/>
        </p:nvSpPr>
        <p:spPr bwMode="auto">
          <a:xfrm>
            <a:off x="2057400" y="4643439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Dump (Checkpoint) phase: save essential state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typically saving data to disk (checkpoint file) </a:t>
            </a:r>
          </a:p>
        </p:txBody>
      </p:sp>
      <p:sp>
        <p:nvSpPr>
          <p:cNvPr id="10264" name="TextBox 42"/>
          <p:cNvSpPr txBox="1">
            <a:spLocks noChangeArrowheads="1"/>
          </p:cNvSpPr>
          <p:nvPr/>
        </p:nvSpPr>
        <p:spPr bwMode="auto">
          <a:xfrm>
            <a:off x="2057400" y="5557838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Restart phase: recover essential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Checkpoint?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Tradeoffs in Dump Period Selection:</a:t>
            </a:r>
          </a:p>
          <a:p>
            <a:r>
              <a:rPr lang="en-US" sz="2400" dirty="0"/>
              <a:t>If  T(compute) &gt;&gt; T(dump)</a:t>
            </a:r>
          </a:p>
          <a:p>
            <a:pPr lvl="1"/>
            <a:r>
              <a:rPr lang="en-US" sz="2000" dirty="0"/>
              <a:t>Less overhead imposed by dumping data</a:t>
            </a:r>
          </a:p>
          <a:p>
            <a:pPr lvl="1"/>
            <a:r>
              <a:rPr lang="en-US" sz="2000" dirty="0"/>
              <a:t>More work likely to be lost when a failure occurs </a:t>
            </a:r>
          </a:p>
          <a:p>
            <a:r>
              <a:rPr lang="en-US" sz="2400" dirty="0"/>
              <a:t>If  T(compute) ≈ T(dump)</a:t>
            </a:r>
          </a:p>
          <a:p>
            <a:pPr lvl="1"/>
            <a:r>
              <a:rPr lang="en-US" sz="2000" dirty="0"/>
              <a:t>More overhead due to dumping data</a:t>
            </a:r>
          </a:p>
          <a:p>
            <a:pPr lvl="1"/>
            <a:r>
              <a:rPr lang="en-US" sz="2000" dirty="0"/>
              <a:t>Less work is lost in case of failure</a:t>
            </a:r>
          </a:p>
          <a:p>
            <a:r>
              <a:rPr lang="en-US" sz="2400" dirty="0"/>
              <a:t>Classical checkpoint decision:</a:t>
            </a:r>
          </a:p>
          <a:p>
            <a:r>
              <a:rPr lang="en-US" sz="2400" dirty="0"/>
              <a:t>What is the checkpoint period that will minimize the </a:t>
            </a:r>
            <a:r>
              <a:rPr lang="en-US" sz="2400" i="1" dirty="0"/>
              <a:t>total</a:t>
            </a:r>
            <a:r>
              <a:rPr lang="en-US" sz="2400" dirty="0"/>
              <a:t>  application execution time ?</a:t>
            </a:r>
          </a:p>
          <a:p>
            <a:r>
              <a:rPr lang="en-US" sz="2400" dirty="0"/>
              <a:t>Ref: </a:t>
            </a:r>
            <a:r>
              <a:rPr lang="en-US" sz="2400" dirty="0" err="1"/>
              <a:t>J.Daly</a:t>
            </a:r>
            <a:r>
              <a:rPr lang="en-US" sz="2400" dirty="0"/>
              <a:t> – </a:t>
            </a:r>
            <a:r>
              <a:rPr lang="en-US" sz="2400" i="1" dirty="0"/>
              <a:t>A higher order estimate of the optimum checkpoint interval for restart dumps. </a:t>
            </a:r>
            <a:r>
              <a:rPr lang="en-US" sz="2400" dirty="0"/>
              <a:t>Future Generation Computer Systems, 22(2006), pp.303-312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D5FFE-A1C1-4523-B197-F564658198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Fault-Tolerance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simple model</a:t>
            </a:r>
          </a:p>
          <a:p>
            <a:pPr lvl="1"/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: regular computation</a:t>
            </a:r>
          </a:p>
          <a:p>
            <a:pPr lvl="1"/>
            <a:r>
              <a:rPr lang="el-GR" sz="2000" dirty="0"/>
              <a:t>δ</a:t>
            </a:r>
            <a:r>
              <a:rPr lang="en-US" sz="2000" dirty="0"/>
              <a:t>: dump of checkpoint</a:t>
            </a:r>
          </a:p>
          <a:p>
            <a:pPr lvl="1"/>
            <a:r>
              <a:rPr lang="en-US" sz="2000" dirty="0"/>
              <a:t>X: failure,   R: recovery time,  M: MTBF</a:t>
            </a:r>
          </a:p>
          <a:p>
            <a:pPr lvl="1"/>
            <a:r>
              <a:rPr lang="en-US" sz="2000" dirty="0"/>
              <a:t>Ts: Total “useful” execution = N</a:t>
            </a:r>
            <a:r>
              <a:rPr lang="en-US" sz="2000" dirty="0">
                <a:sym typeface="Symbol" pitchFamily="18" charset="2"/>
              </a:rPr>
              <a:t> </a:t>
            </a:r>
          </a:p>
          <a:p>
            <a:pPr lvl="1"/>
            <a:r>
              <a:rPr lang="en-US" sz="2000" dirty="0" err="1"/>
              <a:t>Tw</a:t>
            </a:r>
            <a:r>
              <a:rPr lang="en-US" sz="2000" dirty="0"/>
              <a:t>: Total </a:t>
            </a:r>
            <a:r>
              <a:rPr lang="en-US" sz="2000" dirty="0" err="1"/>
              <a:t>walltime</a:t>
            </a:r>
            <a:r>
              <a:rPr lang="en-US" sz="2000" dirty="0"/>
              <a:t> of execution </a:t>
            </a:r>
          </a:p>
          <a:p>
            <a:pPr lvl="1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25901-86A5-45B6-ACAD-C1E74C88476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5448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Fault-Tolerance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/>
              <a:t>A simple model (cont.):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err="1"/>
              <a:t>T</a:t>
            </a:r>
            <a:r>
              <a:rPr lang="en-US" sz="2000" baseline="-25000" dirty="0" err="1"/>
              <a:t>w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) = computation time + dump time + rework time + recovery time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/>
              <a:t>         =    T</a:t>
            </a:r>
            <a:r>
              <a:rPr lang="en-US" sz="2000" baseline="-25000" dirty="0"/>
              <a:t>s</a:t>
            </a:r>
            <a:r>
              <a:rPr lang="en-US" sz="2000" dirty="0"/>
              <a:t>                     + (T</a:t>
            </a:r>
            <a:r>
              <a:rPr lang="en-US" sz="2000" baseline="-25000" dirty="0"/>
              <a:t>s</a:t>
            </a:r>
            <a:r>
              <a:rPr lang="en-US" sz="2000" dirty="0"/>
              <a:t>/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 – 1)</a:t>
            </a:r>
            <a:r>
              <a:rPr lang="en-US" sz="2000" dirty="0">
                <a:sym typeface="Symbol" pitchFamily="18" charset="2"/>
              </a:rPr>
              <a:t> </a:t>
            </a:r>
            <a:r>
              <a:rPr lang="en-US" sz="2000" dirty="0"/>
              <a:t> + [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+</a:t>
            </a:r>
            <a:r>
              <a:rPr lang="en-US" sz="2000" dirty="0">
                <a:sym typeface="Symbol" pitchFamily="18" charset="2"/>
              </a:rPr>
              <a:t>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</a:t>
            </a:r>
            <a:r>
              <a:rPr lang="el-GR" sz="2000" dirty="0"/>
              <a:t> </a:t>
            </a:r>
            <a:r>
              <a:rPr lang="en-US" sz="2000" dirty="0"/>
              <a:t>n(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)  +      R n(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/>
              <a:t>where: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/>
              <a:t>	</a:t>
            </a:r>
            <a:r>
              <a:rPr lang="en-US" sz="2000" dirty="0">
                <a:sym typeface="Symbol" pitchFamily="18" charset="2"/>
              </a:rPr>
              <a:t></a:t>
            </a:r>
            <a:r>
              <a:rPr lang="en-US" sz="2000" dirty="0"/>
              <a:t>: fraction of work lost, on average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/>
              <a:t>	n(</a:t>
            </a:r>
            <a:r>
              <a:rPr lang="en-US" sz="2000" dirty="0">
                <a:sym typeface="Symbol" pitchFamily="18" charset="2"/>
              </a:rPr>
              <a:t></a:t>
            </a:r>
            <a:r>
              <a:rPr lang="en-US" sz="2000" dirty="0"/>
              <a:t>): number of failures, on average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5BC6C-FE21-447E-BAAC-666B88F239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5448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Fault-Tolerance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simple model: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sz="2400" dirty="0"/>
              <a:t>Only one failure per compute segment</a:t>
            </a:r>
          </a:p>
          <a:p>
            <a:pPr lvl="1"/>
            <a:r>
              <a:rPr lang="en-US" sz="2400" dirty="0"/>
              <a:t>No failures during dump and recovery</a:t>
            </a:r>
          </a:p>
          <a:p>
            <a:r>
              <a:rPr lang="en-US" dirty="0"/>
              <a:t>Approximations (see reference):</a:t>
            </a:r>
          </a:p>
          <a:p>
            <a:pPr lvl="1"/>
            <a:r>
              <a:rPr lang="en-US" sz="2400" dirty="0">
                <a:sym typeface="Symbol" pitchFamily="18" charset="2"/>
              </a:rPr>
              <a:t></a:t>
            </a:r>
            <a:r>
              <a:rPr lang="en-US" sz="2400" dirty="0"/>
              <a:t> = ½</a:t>
            </a:r>
          </a:p>
          <a:p>
            <a:pPr lvl="1"/>
            <a:r>
              <a:rPr lang="en-US" sz="2400" dirty="0"/>
              <a:t>n(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≈ Ts [(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+</a:t>
            </a:r>
            <a:r>
              <a:rPr lang="el-GR" sz="2400" dirty="0"/>
              <a:t>δ</a:t>
            </a:r>
            <a:r>
              <a:rPr lang="en-US" sz="2400" dirty="0"/>
              <a:t>)/M]  / </a:t>
            </a:r>
            <a:r>
              <a:rPr lang="en-US" sz="2400" dirty="0">
                <a:sym typeface="Symbol" pitchFamily="18" charset="2"/>
              </a:rPr>
              <a:t></a:t>
            </a:r>
          </a:p>
          <a:p>
            <a:pPr lvl="1"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err="1"/>
              <a:t>Tw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) = Ts + (Ts/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 – 1)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 + [(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l-GR" sz="2400" dirty="0"/>
              <a:t> </a:t>
            </a:r>
            <a:r>
              <a:rPr lang="en-US" sz="2400" dirty="0"/>
              <a:t>+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)/2 + R] Ts/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+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) / 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endParaRPr lang="en-US" sz="2400" dirty="0"/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/>
              <a:t>To minimize </a:t>
            </a:r>
            <a:r>
              <a:rPr lang="en-US" sz="2400" dirty="0" err="1"/>
              <a:t>Tw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) :  d(</a:t>
            </a:r>
            <a:r>
              <a:rPr lang="en-US" sz="2400" dirty="0" err="1"/>
              <a:t>Tw</a:t>
            </a:r>
            <a:r>
              <a:rPr lang="en-US" sz="2400" dirty="0"/>
              <a:t>)/d</a:t>
            </a:r>
            <a:r>
              <a:rPr lang="en-US" sz="2400" dirty="0">
                <a:sym typeface="Symbol" pitchFamily="18" charset="2"/>
              </a:rPr>
              <a:t></a:t>
            </a:r>
            <a:r>
              <a:rPr lang="en-US" sz="2400" dirty="0"/>
              <a:t> = 0 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>
                <a:sym typeface="Symbol" pitchFamily="18" charset="2"/>
              </a:rPr>
              <a:t>		    </a:t>
            </a:r>
            <a:r>
              <a:rPr lang="en-US" sz="2400" dirty="0"/>
              <a:t>(opt)  = [ 2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dirty="0"/>
              <a:t> (M+R)] </a:t>
            </a:r>
            <a:r>
              <a:rPr lang="en-US" sz="2400" baseline="30000" dirty="0"/>
              <a:t>½     </a:t>
            </a:r>
            <a:r>
              <a:rPr lang="en-US" sz="2400" dirty="0"/>
              <a:t>for  (</a:t>
            </a:r>
            <a:r>
              <a:rPr lang="en-US" sz="2400" dirty="0">
                <a:sym typeface="Symbol" pitchFamily="18" charset="2"/>
              </a:rPr>
              <a:t>+) </a:t>
            </a:r>
            <a:r>
              <a:rPr lang="en-US" sz="2400" dirty="0"/>
              <a:t>&lt;&lt; 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endParaRPr lang="en-US" sz="2400" baseline="30000" dirty="0"/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/>
              <a:t>Example:  M=1 hour, R=</a:t>
            </a:r>
            <a:r>
              <a:rPr lang="en-US" sz="2400" dirty="0">
                <a:sym typeface="Symbol" pitchFamily="18" charset="2"/>
              </a:rPr>
              <a:t>=1 min.   </a:t>
            </a:r>
            <a:r>
              <a:rPr lang="en-US" sz="2400" dirty="0"/>
              <a:t>(opt) ≈ 11 min. , ≈ 9% overhead!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/>
              <a:t>But for checkpoints to disk, </a:t>
            </a:r>
            <a:r>
              <a:rPr lang="en-US" sz="2400" dirty="0">
                <a:sym typeface="Symbol" pitchFamily="18" charset="2"/>
              </a:rPr>
              <a:t> can be 10+ minutes (esp. if almost all memory is being dumped) </a:t>
            </a:r>
            <a:endParaRPr lang="en-US" sz="2400" dirty="0"/>
          </a:p>
          <a:p>
            <a:pPr>
              <a:buNone/>
            </a:pPr>
            <a:endParaRPr lang="en-US" sz="2700" dirty="0"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0950-DD02-48D5-938A-B0ED32809EC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Fault-Tolerance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 (ignore for the exam)</a:t>
            </a:r>
          </a:p>
          <a:p>
            <a:r>
              <a:rPr lang="en-US" dirty="0"/>
              <a:t>This comes from a simple, first order model</a:t>
            </a:r>
          </a:p>
          <a:p>
            <a:r>
              <a:rPr lang="en-US" dirty="0"/>
              <a:t>A higher order model (see Ref.):</a:t>
            </a:r>
          </a:p>
          <a:p>
            <a:pPr lvl="1"/>
            <a:r>
              <a:rPr lang="en-US" dirty="0">
                <a:sym typeface="Symbol" pitchFamily="18" charset="2"/>
              </a:rPr>
              <a:t> </a:t>
            </a:r>
            <a:r>
              <a:rPr lang="en-US" dirty="0"/>
              <a:t>(opt)  =  ( 2</a:t>
            </a:r>
            <a:r>
              <a:rPr lang="el-GR" dirty="0"/>
              <a:t> δ</a:t>
            </a:r>
            <a:r>
              <a:rPr lang="en-US" dirty="0"/>
              <a:t> M )</a:t>
            </a:r>
            <a:r>
              <a:rPr lang="en-US" baseline="30000" dirty="0"/>
              <a:t> ½</a:t>
            </a:r>
            <a:r>
              <a:rPr lang="en-US" dirty="0"/>
              <a:t>  – </a:t>
            </a:r>
            <a:r>
              <a:rPr lang="el-GR" dirty="0"/>
              <a:t>δ</a:t>
            </a:r>
            <a:r>
              <a:rPr lang="en-US" dirty="0"/>
              <a:t>    if 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</a:t>
            </a:r>
            <a:r>
              <a:rPr lang="en-US" dirty="0"/>
              <a:t>  M/2</a:t>
            </a:r>
          </a:p>
          <a:p>
            <a:pPr lvl="1"/>
            <a:r>
              <a:rPr lang="en-US" dirty="0">
                <a:sym typeface="Symbol" pitchFamily="18" charset="2"/>
              </a:rPr>
              <a:t> </a:t>
            </a:r>
            <a:r>
              <a:rPr lang="en-US" dirty="0"/>
              <a:t>(opt)  =  M                       if 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/>
              <a:t> M/2</a:t>
            </a:r>
          </a:p>
          <a:p>
            <a:r>
              <a:rPr lang="en-US" dirty="0"/>
              <a:t>In practice, checkpoint/restart is largely used by real applications</a:t>
            </a:r>
          </a:p>
          <a:p>
            <a:pPr lvl="1"/>
            <a:r>
              <a:rPr lang="en-US" dirty="0"/>
              <a:t>Tolerance to failures </a:t>
            </a:r>
            <a:r>
              <a:rPr lang="en-US" i="1" dirty="0"/>
              <a:t>and</a:t>
            </a:r>
            <a:r>
              <a:rPr lang="en-US" dirty="0"/>
              <a:t>  to execution scheduling</a:t>
            </a:r>
          </a:p>
          <a:p>
            <a:pPr lvl="1"/>
            <a:r>
              <a:rPr lang="en-US" dirty="0"/>
              <a:t>Job “failure” = Job is aborted by the system scheduler</a:t>
            </a:r>
          </a:p>
          <a:p>
            <a:pPr lvl="1"/>
            <a:r>
              <a:rPr lang="en-US" dirty="0"/>
              <a:t>New executions simply restart from last checkpoint</a:t>
            </a:r>
          </a:p>
          <a:p>
            <a:pPr lvl="1"/>
            <a:r>
              <a:rPr lang="en-US" dirty="0"/>
              <a:t>Dump phase can be accelerated with local disks/</a:t>
            </a:r>
            <a:r>
              <a:rPr lang="en-US" dirty="0" err="1"/>
              <a:t>filesystems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A267F-7917-4239-88BD-72D82020A8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57592"/>
                </a:solidFill>
                <a:ea typeface="宋体" pitchFamily="2" charset="-122"/>
              </a:rPr>
              <a:t>Fault Trends in Large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1600200" y="1424519"/>
            <a:ext cx="899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 matter how reliable the components are, a large system </a:t>
            </a:r>
            <a:r>
              <a:rPr lang="en-US" i="1" dirty="0"/>
              <a:t>will </a:t>
            </a:r>
            <a:r>
              <a:rPr lang="en-US" dirty="0"/>
              <a:t> be likely to suffer a failure </a:t>
            </a:r>
          </a:p>
        </p:txBody>
      </p:sp>
      <p:pic>
        <p:nvPicPr>
          <p:cNvPr id="3" name="Picture 2" descr="socke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7400"/>
            <a:ext cx="6781800" cy="4069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57592"/>
                </a:solidFill>
                <a:ea typeface="宋体" pitchFamily="2" charset="-122"/>
              </a:rPr>
              <a:t>Fault Trends in Large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1752600" y="145866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 matter how reliable the components are, a large system </a:t>
            </a:r>
            <a:r>
              <a:rPr lang="en-US" i="1" dirty="0"/>
              <a:t>will </a:t>
            </a:r>
            <a:r>
              <a:rPr lang="en-US" dirty="0"/>
              <a:t> be likely to suffer a failure </a:t>
            </a:r>
          </a:p>
        </p:txBody>
      </p:sp>
      <p:pic>
        <p:nvPicPr>
          <p:cNvPr id="2" name="Picture 1" descr="mtb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26" y="1905000"/>
            <a:ext cx="7290574" cy="4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39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57592"/>
                </a:solidFill>
                <a:ea typeface="宋体" pitchFamily="2" charset="-122"/>
              </a:rPr>
              <a:t>Fault Tolerance in Parallel Systems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341313" indent="-341313" defTabSz="457200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As machines grow in size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MTBF decreases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Applications have to tolerate faults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Checkpoint/Restart may not </a:t>
            </a:r>
            <a:r>
              <a:rPr lang="en-GB" dirty="0">
                <a:solidFill>
                  <a:srgbClr val="FF0000"/>
                </a:solidFill>
                <a:ea typeface="宋体" pitchFamily="2" charset="-122"/>
              </a:rPr>
              <a:t>scale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All nodes are rolled back just because one crashed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Even nodes independent of the crashed node are restarted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Typically requires same configuration for restart</a:t>
            </a:r>
          </a:p>
          <a:p>
            <a:pPr marL="341313" indent="-341313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ea typeface="宋体" pitchFamily="2" charset="-12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57592"/>
                </a:solidFill>
                <a:ea typeface="宋体" pitchFamily="2" charset="-122"/>
              </a:rPr>
              <a:t>Fault Tolerance References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 lnSpcReduction="10000"/>
          </a:bodyPr>
          <a:lstStyle/>
          <a:p>
            <a:pPr marL="341313" indent="-341313" defTabSz="457200">
              <a:lnSpc>
                <a:spcPct val="93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Checkpoint-based methods</a:t>
            </a:r>
          </a:p>
          <a:p>
            <a:pPr marL="668338" lvl="1" indent="-325438" defTabSz="457200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Coordinated – Blocking [Tamir84], Non-blocking [Chandy85] Co-check, Starfish, Clip – fault tolerant MPI</a:t>
            </a:r>
          </a:p>
          <a:p>
            <a:pPr marL="668338" lvl="1" indent="-325438" defTabSz="457200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Uncoordinated – suffers from rollback propagation</a:t>
            </a:r>
          </a:p>
          <a:p>
            <a:pPr marL="668338" lvl="1" indent="-325438" defTabSz="457200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Communication – [Briatico84], doesn’t scale well</a:t>
            </a:r>
          </a:p>
          <a:p>
            <a:pPr marL="341313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Message-Logging schemes</a:t>
            </a:r>
          </a:p>
          <a:p>
            <a:pPr marL="798513" lvl="1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Basic idea: only roll back the failed processors</a:t>
            </a:r>
          </a:p>
          <a:p>
            <a:pPr marL="798513" lvl="1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Pessimistic – MPICH-V1 and V2, SBML [Johnson87]</a:t>
            </a:r>
          </a:p>
          <a:p>
            <a:pPr marL="798513" lvl="1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Optimistic – [Strom85] unbounded rollback, complicated recovery</a:t>
            </a:r>
          </a:p>
          <a:p>
            <a:pPr marL="798513" lvl="1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Causal Logging – [Elnozahy93] Manetho, complicated causality tracking and recovery</a:t>
            </a:r>
          </a:p>
          <a:p>
            <a:pPr marL="798513" lvl="1" indent="-341313" defTabSz="457200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Charm++ based methods :</a:t>
            </a:r>
          </a:p>
          <a:p>
            <a:pPr marL="1125538" lvl="2" indent="-325438" defTabSz="457200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宋体" pitchFamily="2" charset="-122"/>
              </a:rPr>
              <a:t>Message-logging.. Actually benefits performance because you can parallelize the restart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57592"/>
                </a:solidFill>
              </a:rPr>
              <a:t>Faults</a:t>
            </a:r>
            <a:r>
              <a:rPr lang="en-US" dirty="0">
                <a:solidFill>
                  <a:srgbClr val="057592"/>
                </a:solidFill>
                <a:latin typeface="Calibri" pitchFamily="34" charset="0"/>
              </a:rPr>
              <a:t>, Errors and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</a:t>
            </a:r>
          </a:p>
          <a:p>
            <a:pPr lvl="1"/>
            <a:r>
              <a:rPr lang="en-US" dirty="0"/>
              <a:t>The cause of an error (e.g. a bug, stuck bit, alpha particle) 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The part of total state that </a:t>
            </a:r>
            <a:r>
              <a:rPr lang="en-US" i="1" dirty="0"/>
              <a:t>may </a:t>
            </a:r>
            <a:r>
              <a:rPr lang="en-US" dirty="0"/>
              <a:t>lead to a failure (e.g. a bad value) </a:t>
            </a:r>
          </a:p>
          <a:p>
            <a:r>
              <a:rPr lang="en-US" dirty="0"/>
              <a:t>Failure:</a:t>
            </a:r>
          </a:p>
          <a:p>
            <a:pPr lvl="1"/>
            <a:r>
              <a:rPr lang="en-US" sz="2500" dirty="0"/>
              <a:t>A transition to incorrect service (an event, e.g. the start of an unplanned service </a:t>
            </a:r>
            <a:r>
              <a:rPr lang="en-US" sz="2800" dirty="0"/>
              <a:t>outage, premature job termination)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F87A9-33C7-4657-AF9E-B40A8424E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6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Silent Data Corruption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Cosmic Rays from Outer Space! </a:t>
            </a:r>
            <a:endParaRPr lang="en-US" dirty="0"/>
          </a:p>
          <a:p>
            <a:pPr lvl="1"/>
            <a:r>
              <a:rPr lang="en-US" sz="2500" b="1" dirty="0" err="1"/>
              <a:t>Muons</a:t>
            </a:r>
            <a:r>
              <a:rPr lang="en-US" sz="2500" b="1" dirty="0"/>
              <a:t> (very heavy electrons) </a:t>
            </a:r>
            <a:endParaRPr lang="en-US" dirty="0"/>
          </a:p>
          <a:p>
            <a:pPr lvl="2"/>
            <a:r>
              <a:rPr lang="en-US" sz="2100" dirty="0"/>
              <a:t>Most abundant particle in shower </a:t>
            </a:r>
            <a:endParaRPr lang="en-US" dirty="0"/>
          </a:p>
          <a:p>
            <a:pPr lvl="2"/>
            <a:r>
              <a:rPr lang="en-US" sz="2100" dirty="0"/>
              <a:t>Deposits energy in matter in an even distributed manner </a:t>
            </a:r>
            <a:endParaRPr lang="en-US" dirty="0"/>
          </a:p>
          <a:p>
            <a:pPr lvl="2"/>
            <a:r>
              <a:rPr lang="en-US" sz="2100" dirty="0"/>
              <a:t>Like throwing a baseball at a stack of pillows </a:t>
            </a:r>
            <a:endParaRPr lang="en-US" dirty="0"/>
          </a:p>
          <a:p>
            <a:pPr lvl="2"/>
            <a:r>
              <a:rPr lang="en-US" sz="2100" dirty="0"/>
              <a:t>They don’t do much damage to you or electrical circuits </a:t>
            </a:r>
            <a:endParaRPr lang="en-US" dirty="0"/>
          </a:p>
          <a:p>
            <a:pPr lvl="1"/>
            <a:r>
              <a:rPr lang="en-US" sz="2500" b="1" dirty="0"/>
              <a:t>Neutrons </a:t>
            </a:r>
            <a:endParaRPr lang="en-US" dirty="0"/>
          </a:p>
          <a:p>
            <a:pPr lvl="2"/>
            <a:r>
              <a:rPr lang="en-US" sz="2100" dirty="0"/>
              <a:t>~70per hour per square centimeter in Los Alamos </a:t>
            </a:r>
            <a:endParaRPr lang="en-US" dirty="0"/>
          </a:p>
          <a:p>
            <a:pPr lvl="2"/>
            <a:r>
              <a:rPr lang="en-US" sz="2100" dirty="0"/>
              <a:t>Only “see” nuclei </a:t>
            </a:r>
            <a:endParaRPr lang="en-US" dirty="0"/>
          </a:p>
          <a:p>
            <a:pPr lvl="2"/>
            <a:r>
              <a:rPr lang="en-US" sz="2100" dirty="0"/>
              <a:t>Most matter is nearly invisible to a neutron – just goes right through </a:t>
            </a:r>
            <a:endParaRPr lang="en-US" dirty="0"/>
          </a:p>
          <a:p>
            <a:pPr lvl="2"/>
            <a:r>
              <a:rPr lang="en-US" sz="2100" dirty="0"/>
              <a:t> However, when it hits something, it hits it HARD! 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sz="2800" b="1" dirty="0"/>
              <a:t>Radiation and you </a:t>
            </a:r>
            <a:endParaRPr lang="en-US" dirty="0"/>
          </a:p>
          <a:p>
            <a:pPr lvl="2"/>
            <a:r>
              <a:rPr lang="en-US" sz="2100" dirty="0"/>
              <a:t> 3.5 billion years of evolution has equipped you to repair yourself </a:t>
            </a:r>
            <a:endParaRPr lang="en-US" dirty="0"/>
          </a:p>
          <a:p>
            <a:pPr lvl="2"/>
            <a:r>
              <a:rPr lang="en-US" sz="2100" dirty="0"/>
              <a:t> Computers aren’t as good at self-repair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silent data corruption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A278-FAEF-1E4A-A487-6CA83E29A059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modelHe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4" y="2492782"/>
            <a:ext cx="4572000" cy="2743200"/>
          </a:xfrm>
          <a:prstGeom prst="rect">
            <a:avLst/>
          </a:prstGeom>
        </p:spPr>
      </p:pic>
      <p:pic>
        <p:nvPicPr>
          <p:cNvPr id="5" name="Picture 4" descr="modelHeatChk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99" y="2489580"/>
            <a:ext cx="45720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8361" y="5468690"/>
            <a:ext cx="25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Fault-tolerance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2320" y="5523935"/>
            <a:ext cx="22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Checkpoint/restart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399" y="1770876"/>
            <a:ext cx="365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incorrect results</a:t>
            </a:r>
          </a:p>
        </p:txBody>
      </p:sp>
      <p:sp>
        <p:nvSpPr>
          <p:cNvPr id="10" name="Bent Arrow 9"/>
          <p:cNvSpPr/>
          <p:nvPr/>
        </p:nvSpPr>
        <p:spPr>
          <a:xfrm>
            <a:off x="4856507" y="1770876"/>
            <a:ext cx="1519893" cy="10719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31074-4E1B-4C49-A6D8-71DDB794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8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A4A4-575D-8544-AE13-B5974CB4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silent data corruption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9BA9-8B45-8D4C-9C3D-C219BA74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 you know if happened??</a:t>
            </a:r>
          </a:p>
          <a:p>
            <a:r>
              <a:rPr lang="en-US" dirty="0"/>
              <a:t>How to prevent it in any case?</a:t>
            </a:r>
          </a:p>
          <a:p>
            <a:r>
              <a:rPr lang="en-US" dirty="0"/>
              <a:t>Redundancy is one answer:</a:t>
            </a:r>
          </a:p>
          <a:p>
            <a:pPr lvl="1"/>
            <a:r>
              <a:rPr lang="en-US" dirty="0"/>
              <a:t>TMR: triple modular redundancy. Applying in parallel computations is tricky.</a:t>
            </a:r>
          </a:p>
          <a:p>
            <a:pPr lvl="2"/>
            <a:r>
              <a:rPr lang="en-US" dirty="0"/>
              <a:t>You can compare messages among 3 copies. Note floating point comparisons cannot be exact</a:t>
            </a:r>
          </a:p>
          <a:p>
            <a:pPr lvl="1"/>
            <a:r>
              <a:rPr lang="en-US" dirty="0"/>
              <a:t>Take advantage of continuity of “field” data</a:t>
            </a:r>
          </a:p>
          <a:p>
            <a:pPr lvl="2"/>
            <a:r>
              <a:rPr lang="en-US" dirty="0"/>
              <a:t>Nearby temperatures/pressures and such physical quantities being simulated don’t normally differ by a huge amount. Check, and if they are found to be different, fix them</a:t>
            </a:r>
          </a:p>
          <a:p>
            <a:pPr lvl="2"/>
            <a:r>
              <a:rPr lang="en-US" dirty="0"/>
              <a:t>In addition, for control variables, such as loop control variables, indices, etc. : protect them via replication and duplicate computations (or triplicate, if you really want correction)</a:t>
            </a:r>
          </a:p>
          <a:p>
            <a:r>
              <a:rPr lang="en-US" dirty="0"/>
              <a:t>In the meanwhile, practical checkpoint/restart, with  use of Daly’s formula, is good enough</a:t>
            </a:r>
          </a:p>
          <a:p>
            <a:pPr lvl="1"/>
            <a:r>
              <a:rPr lang="en-US" dirty="0"/>
              <a:t>Possibly with automation (e.g. how AMPI or Charm++ does it)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F3341-4F45-6943-974E-0F0C3408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0B96E-146E-1C4C-B3AE-245CC22C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4414-09C2-4141-8667-3B159C47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Research: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792F-C942-684C-A36F-5D4093DE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is a really interesting area of research</a:t>
            </a:r>
          </a:p>
          <a:p>
            <a:pPr lvl="1"/>
            <a:r>
              <a:rPr lang="en-US" dirty="0"/>
              <a:t>With very “nice” and deep challenges</a:t>
            </a:r>
          </a:p>
          <a:p>
            <a:r>
              <a:rPr lang="en-US" dirty="0"/>
              <a:t>However, improved engineering keeps making this research unnecessary</a:t>
            </a:r>
          </a:p>
          <a:p>
            <a:pPr lvl="1"/>
            <a:r>
              <a:rPr lang="en-US" dirty="0"/>
              <a:t>Its forever ”we may need this in future” mode</a:t>
            </a:r>
          </a:p>
          <a:p>
            <a:r>
              <a:rPr lang="en-US" dirty="0"/>
              <a:t>But it is still worth while continuing research</a:t>
            </a:r>
          </a:p>
          <a:p>
            <a:r>
              <a:rPr lang="en-US" dirty="0"/>
              <a:t>E.g. low-threshold voltage components may be necessary in future to drastically reduce power consumption</a:t>
            </a:r>
          </a:p>
          <a:p>
            <a:pPr lvl="1"/>
            <a:r>
              <a:rPr lang="en-US" dirty="0"/>
              <a:t>But they increase failure probabilities</a:t>
            </a:r>
          </a:p>
          <a:p>
            <a:pPr lvl="1"/>
            <a:r>
              <a:rPr lang="en-US" dirty="0"/>
              <a:t>If we can handle some failures in software, a wider variety of design options can be considered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44C4-A69F-EC41-A374-F3A7D48F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BB1B9-1ACF-3243-98D8-508DB2A4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Transient, Intermittent, and Permanent Faults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Transient</a:t>
            </a:r>
          </a:p>
          <a:p>
            <a:pPr lvl="1"/>
            <a:r>
              <a:rPr lang="en-US" sz="2500" dirty="0"/>
              <a:t>Usually uncontrollable, environmentally influenced – cosmic radiation</a:t>
            </a:r>
            <a:endParaRPr lang="en-US" sz="2800" dirty="0"/>
          </a:p>
          <a:p>
            <a:r>
              <a:rPr lang="en-US" sz="2800" b="1" dirty="0"/>
              <a:t>Intermittent </a:t>
            </a:r>
            <a:endParaRPr lang="en-US" dirty="0"/>
          </a:p>
          <a:p>
            <a:pPr lvl="1"/>
            <a:r>
              <a:rPr lang="en-US" sz="2400" dirty="0"/>
              <a:t>Marginal or failing hardware </a:t>
            </a:r>
            <a:endParaRPr lang="en-US" dirty="0"/>
          </a:p>
          <a:p>
            <a:pPr lvl="1"/>
            <a:r>
              <a:rPr lang="en-US" sz="2400" dirty="0"/>
              <a:t>Through aging, parameter of a device drifts in value, exceeds built-in margin </a:t>
            </a:r>
            <a:endParaRPr lang="en-US" dirty="0"/>
          </a:p>
          <a:p>
            <a:pPr lvl="1"/>
            <a:r>
              <a:rPr lang="en-US" sz="2400" dirty="0"/>
              <a:t>E.g. intermittency of contacts at solder joints, threshold voltage of a MOSFET, etc. </a:t>
            </a:r>
            <a:endParaRPr lang="en-US" dirty="0"/>
          </a:p>
          <a:p>
            <a:r>
              <a:rPr lang="en-US" sz="2800" b="1" dirty="0"/>
              <a:t>Permanent </a:t>
            </a:r>
            <a:endParaRPr lang="en-US" dirty="0"/>
          </a:p>
          <a:p>
            <a:pPr lvl="1"/>
            <a:r>
              <a:rPr lang="en-US" sz="2400" dirty="0"/>
              <a:t>Irreversible physical changes </a:t>
            </a:r>
            <a:endParaRPr lang="en-US" dirty="0"/>
          </a:p>
          <a:p>
            <a:pPr lvl="1"/>
            <a:r>
              <a:rPr lang="en-US" sz="2400" dirty="0"/>
              <a:t>Usually cause device to be inoperable </a:t>
            </a:r>
            <a:endParaRPr lang="en-US" dirty="0"/>
          </a:p>
          <a:p>
            <a:pPr lvl="1"/>
            <a:r>
              <a:rPr lang="en-US" sz="2400" dirty="0"/>
              <a:t>May be the evolution of intermittent errors, also extreme environmental conditions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00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vs. Soft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“Hard” usually refers to a hard stop failure </a:t>
            </a:r>
            <a:endParaRPr lang="en-US" dirty="0"/>
          </a:p>
          <a:p>
            <a:pPr lvl="1"/>
            <a:r>
              <a:rPr lang="en-US" dirty="0"/>
              <a:t> ~detectable by the system/application/hardware </a:t>
            </a:r>
            <a:endParaRPr lang="en-US" dirty="0">
              <a:latin typeface="Wingdings"/>
            </a:endParaRPr>
          </a:p>
          <a:p>
            <a:r>
              <a:rPr lang="en-US" b="1" dirty="0"/>
              <a:t>“Soft” usually refers to data corruption </a:t>
            </a:r>
            <a:endParaRPr lang="en-US" dirty="0"/>
          </a:p>
          <a:p>
            <a:pPr lvl="1"/>
            <a:r>
              <a:rPr lang="en-US" dirty="0"/>
              <a:t>~undetectable by the system/application/hardware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008"/>
            <a:ext cx="11506200" cy="1071377"/>
          </a:xfrm>
        </p:spPr>
        <p:txBody>
          <a:bodyPr>
            <a:noAutofit/>
          </a:bodyPr>
          <a:lstStyle/>
          <a:p>
            <a:r>
              <a:rPr lang="en-US" dirty="0"/>
              <a:t>Where Do Errors in Supercomputers Come From?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49283"/>
            <a:ext cx="10515600" cy="500706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HPC systems of today are extremely complex systems made from hardware and software components that were never designed to work together as one complete system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Dielectric breakdown and electrical breakdown </a:t>
            </a:r>
          </a:p>
          <a:p>
            <a:pPr lvl="1"/>
            <a:r>
              <a:rPr lang="en-US" dirty="0"/>
              <a:t>Temperature (extremes and variations) </a:t>
            </a:r>
          </a:p>
          <a:p>
            <a:pPr lvl="1"/>
            <a:r>
              <a:rPr lang="en-US" dirty="0"/>
              <a:t>Aging </a:t>
            </a:r>
          </a:p>
          <a:p>
            <a:pPr lvl="1"/>
            <a:r>
              <a:rPr lang="en-US" dirty="0"/>
              <a:t>Manufacturing defects </a:t>
            </a:r>
          </a:p>
          <a:p>
            <a:pPr lvl="1"/>
            <a:r>
              <a:rPr lang="en-US" dirty="0"/>
              <a:t>Stress </a:t>
            </a:r>
          </a:p>
          <a:p>
            <a:pPr lvl="1"/>
            <a:r>
              <a:rPr lang="en-US" dirty="0"/>
              <a:t>Extreme conditions </a:t>
            </a:r>
          </a:p>
          <a:p>
            <a:pPr lvl="1"/>
            <a:r>
              <a:rPr lang="en-US" dirty="0"/>
              <a:t>Voltage fluctuation </a:t>
            </a:r>
          </a:p>
          <a:p>
            <a:pPr lvl="1"/>
            <a:r>
              <a:rPr lang="en-US" dirty="0"/>
              <a:t>Electro-magnetic interference </a:t>
            </a:r>
          </a:p>
          <a:p>
            <a:pPr lvl="1"/>
            <a:r>
              <a:rPr lang="en-US" dirty="0"/>
              <a:t>Terrestrial neutrons </a:t>
            </a:r>
          </a:p>
          <a:p>
            <a:pPr lvl="1"/>
            <a:r>
              <a:rPr lang="en-US" dirty="0"/>
              <a:t>Cosmic radiation </a:t>
            </a:r>
          </a:p>
          <a:p>
            <a:pPr lvl="1"/>
            <a:r>
              <a:rPr lang="en-US" dirty="0"/>
              <a:t>Alpha particles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Errors Manifest in Supercomputers?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or software crashes </a:t>
            </a:r>
          </a:p>
          <a:p>
            <a:pPr lvl="1"/>
            <a:r>
              <a:rPr lang="en-US" sz="2500" dirty="0"/>
              <a:t>System reboot usually fixes this </a:t>
            </a:r>
            <a:endParaRPr lang="en-US" dirty="0"/>
          </a:p>
          <a:p>
            <a:pPr lvl="1"/>
            <a:r>
              <a:rPr lang="en-US" sz="2800" dirty="0"/>
              <a:t>Application usually crashes, must be restarted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Performance variation </a:t>
            </a:r>
          </a:p>
          <a:p>
            <a:pPr lvl="1"/>
            <a:r>
              <a:rPr lang="en-US" dirty="0"/>
              <a:t>Terribly hard to diagnose and fix </a:t>
            </a:r>
          </a:p>
          <a:p>
            <a:pPr lvl="1"/>
            <a:r>
              <a:rPr lang="en-US" dirty="0"/>
              <a:t>Usually wasteful but not destructive </a:t>
            </a:r>
          </a:p>
          <a:p>
            <a:pPr lvl="1"/>
            <a:r>
              <a:rPr lang="en-US" dirty="0"/>
              <a:t>Much worse for tightly-coupled numerical simulations </a:t>
            </a:r>
          </a:p>
          <a:p>
            <a:endParaRPr lang="en-US" dirty="0"/>
          </a:p>
          <a:p>
            <a:r>
              <a:rPr lang="en-US" dirty="0"/>
              <a:t>Data corruption </a:t>
            </a:r>
          </a:p>
          <a:p>
            <a:pPr lvl="1"/>
            <a:r>
              <a:rPr lang="en-US" sz="2500" dirty="0"/>
              <a:t>Clearly a wrong answer in a calculation – must re-run some of the simulation again </a:t>
            </a:r>
          </a:p>
          <a:p>
            <a:pPr lvl="1"/>
            <a:r>
              <a:rPr lang="en-US" dirty="0"/>
              <a:t>Silently corrupted calculation – result is corrupted, but in a way that we cannot tell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Failures</a:t>
            </a:r>
            <a:r>
              <a:rPr lang="en-US" dirty="0"/>
              <a:t> on Titan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54497"/>
              </p:ext>
            </p:extLst>
          </p:nvPr>
        </p:nvGraphicFramePr>
        <p:xfrm>
          <a:off x="2209800" y="1600201"/>
          <a:ext cx="7620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Failure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DBE</a:t>
                      </a:r>
                    </a:p>
                    <a:p>
                      <a:r>
                        <a:rPr lang="en-US" dirty="0"/>
                        <a:t>GPU DPR</a:t>
                      </a:r>
                    </a:p>
                    <a:p>
                      <a:r>
                        <a:rPr lang="en-US" dirty="0"/>
                        <a:t>GPU Bus</a:t>
                      </a:r>
                    </a:p>
                    <a:p>
                      <a:r>
                        <a:rPr lang="en-US" dirty="0"/>
                        <a:t>SXM power</a:t>
                      </a:r>
                      <a:r>
                        <a:rPr lang="en-US" baseline="0" dirty="0"/>
                        <a:t> off</a:t>
                      </a:r>
                    </a:p>
                    <a:p>
                      <a:r>
                        <a:rPr lang="en-US" dirty="0"/>
                        <a:t>SXM</a:t>
                      </a:r>
                      <a:r>
                        <a:rPr lang="en-US" baseline="0" dirty="0"/>
                        <a:t> warm 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  <a:p>
                      <a:pPr algn="ctr"/>
                      <a:r>
                        <a:rPr lang="en-US" dirty="0"/>
                        <a:t>66</a:t>
                      </a:r>
                    </a:p>
                    <a:p>
                      <a:pPr algn="ctr"/>
                      <a:r>
                        <a:rPr lang="en-US" dirty="0"/>
                        <a:t>11</a:t>
                      </a:r>
                    </a:p>
                    <a:p>
                      <a:pPr algn="ctr"/>
                      <a:r>
                        <a:rPr lang="en-US" dirty="0"/>
                        <a:t>14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16.1%</a:t>
                      </a:r>
                    </a:p>
                    <a:p>
                      <a:pPr algn="ctr"/>
                      <a:r>
                        <a:rPr lang="en-US" dirty="0"/>
                        <a:t>20.8%</a:t>
                      </a:r>
                    </a:p>
                    <a:p>
                      <a:pPr algn="ctr"/>
                      <a:r>
                        <a:rPr lang="en-US" dirty="0"/>
                        <a:t> 3.5%</a:t>
                      </a:r>
                    </a:p>
                    <a:p>
                      <a:pPr algn="ctr"/>
                      <a:r>
                        <a:rPr lang="en-US" dirty="0"/>
                        <a:t> 4.4%</a:t>
                      </a:r>
                    </a:p>
                    <a:p>
                      <a:pPr algn="ctr"/>
                      <a:r>
                        <a:rPr lang="en-US" dirty="0"/>
                        <a:t> 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Machine check exception bank 0,2,6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Machine check exception Bank 4</a:t>
                      </a:r>
                      <a:r>
                        <a:rPr lang="en-US" baseline="0" dirty="0"/>
                        <a:t> MCE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fault Module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3.8%</a:t>
                      </a:r>
                    </a:p>
                    <a:p>
                      <a:pPr algn="ctr"/>
                      <a:r>
                        <a:rPr lang="en-US" dirty="0"/>
                        <a:t>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1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57592"/>
                </a:solidFill>
                <a:latin typeface="Calibri" pitchFamily="34" charset="0"/>
              </a:rPr>
              <a:t>Typical Fault-Tolerance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A problem that needs to run for a long time (e.g. days) …</a:t>
            </a:r>
          </a:p>
          <a:p>
            <a:pPr lvl="1"/>
            <a:r>
              <a:rPr lang="en-US" dirty="0"/>
              <a:t>On a system in which the </a:t>
            </a:r>
            <a:r>
              <a:rPr lang="en-US" i="1" dirty="0"/>
              <a:t>MTBF</a:t>
            </a:r>
            <a:r>
              <a:rPr lang="en-US" dirty="0"/>
              <a:t> (Mean Time Between Failures) is relatively small (e.g. hours)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How to get a complete execution 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F87A9-33C7-4657-AF9E-B40A8424E6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Fault-Tolerance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Checkpoint/Restart</a:t>
            </a:r>
          </a:p>
          <a:p>
            <a:pPr lvl="1"/>
            <a:r>
              <a:rPr lang="en-US" dirty="0"/>
              <a:t>Explore iterative/periodic pattern in applications</a:t>
            </a:r>
          </a:p>
          <a:p>
            <a:pPr lvl="1"/>
            <a:r>
              <a:rPr lang="en-US" dirty="0"/>
              <a:t>After running for a given period, </a:t>
            </a:r>
            <a:r>
              <a:rPr lang="en-US" i="1" dirty="0"/>
              <a:t>checkpoint</a:t>
            </a:r>
            <a:r>
              <a:rPr lang="en-US" dirty="0"/>
              <a:t> the application (i.e. save minimal state required to be able to </a:t>
            </a:r>
            <a:r>
              <a:rPr lang="en-US" i="1" dirty="0"/>
              <a:t>restart</a:t>
            </a:r>
            <a:r>
              <a:rPr lang="en-US" dirty="0"/>
              <a:t>, if there is a failure)</a:t>
            </a:r>
          </a:p>
          <a:p>
            <a:r>
              <a:rPr lang="en-US" sz="2700" dirty="0"/>
              <a:t>Basic Idea:</a:t>
            </a:r>
          </a:p>
          <a:p>
            <a:pPr lvl="1"/>
            <a:r>
              <a:rPr lang="en-US" dirty="0"/>
              <a:t>Do some work; save/dump state; do more work; save state, do more work, etc., etc.</a:t>
            </a:r>
          </a:p>
          <a:p>
            <a:pPr lvl="1"/>
            <a:r>
              <a:rPr lang="en-US" dirty="0"/>
              <a:t>In case of failure, restart from last checkpoint taken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1536</TotalTime>
  <Words>1698</Words>
  <Application>Microsoft Macintosh PowerPoint</Application>
  <PresentationFormat>Widescreen</PresentationFormat>
  <Paragraphs>297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宋体</vt:lpstr>
      <vt:lpstr>Arial</vt:lpstr>
      <vt:lpstr>Calibri</vt:lpstr>
      <vt:lpstr>Comic Sans MS</vt:lpstr>
      <vt:lpstr>Lato</vt:lpstr>
      <vt:lpstr>Lato Medium</vt:lpstr>
      <vt:lpstr>Symbol</vt:lpstr>
      <vt:lpstr>Wingdings</vt:lpstr>
      <vt:lpstr>MCS-DS_PPT_template_final</vt:lpstr>
      <vt:lpstr>CS420: Fault Tolerance</vt:lpstr>
      <vt:lpstr>Faults, Errors and Failures</vt:lpstr>
      <vt:lpstr>Transient, Intermittent, and Permanent Faults </vt:lpstr>
      <vt:lpstr>Hard vs. Soft </vt:lpstr>
      <vt:lpstr>Where Do Errors in Supercomputers Come From? </vt:lpstr>
      <vt:lpstr>How Do Errors Manifest in Supercomputers? </vt:lpstr>
      <vt:lpstr>Failures on Titan</vt:lpstr>
      <vt:lpstr>Typical Fault-Tolerance Problem</vt:lpstr>
      <vt:lpstr>Typical Fault-Tolerance Solution</vt:lpstr>
      <vt:lpstr>Typical Fault-Tolerance Solution</vt:lpstr>
      <vt:lpstr>How Often to Checkpoint? </vt:lpstr>
      <vt:lpstr>Standard Fault-Tolerance Model</vt:lpstr>
      <vt:lpstr>Standard Fault-Tolerance Model</vt:lpstr>
      <vt:lpstr>Standard Fault-Tolerance Model</vt:lpstr>
      <vt:lpstr>Higher Order Fault-Tolerance Model</vt:lpstr>
      <vt:lpstr>Fault Trends in Large Systems</vt:lpstr>
      <vt:lpstr>Fault Trends in Large Systems</vt:lpstr>
      <vt:lpstr>Fault Tolerance in Parallel Systems</vt:lpstr>
      <vt:lpstr>Fault Tolerance References</vt:lpstr>
      <vt:lpstr>Silent Data Corruption</vt:lpstr>
      <vt:lpstr>Impact of silent data corruption</vt:lpstr>
      <vt:lpstr>Dealing with silent data corruption</vt:lpstr>
      <vt:lpstr>Fault Tolerance Research: Thoughts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49</cp:revision>
  <dcterms:created xsi:type="dcterms:W3CDTF">2006-08-16T00:00:00Z</dcterms:created>
  <dcterms:modified xsi:type="dcterms:W3CDTF">2018-11-28T22:32:51Z</dcterms:modified>
</cp:coreProperties>
</file>