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31"/>
  </p:notesMasterIdLst>
  <p:handoutMasterIdLst>
    <p:handoutMasterId r:id="rId32"/>
  </p:handoutMasterIdLst>
  <p:sldIdLst>
    <p:sldId id="977" r:id="rId2"/>
    <p:sldId id="973" r:id="rId3"/>
    <p:sldId id="974" r:id="rId4"/>
    <p:sldId id="975" r:id="rId5"/>
    <p:sldId id="976" r:id="rId6"/>
    <p:sldId id="980" r:id="rId7"/>
    <p:sldId id="981" r:id="rId8"/>
    <p:sldId id="955" r:id="rId9"/>
    <p:sldId id="957" r:id="rId10"/>
    <p:sldId id="958" r:id="rId11"/>
    <p:sldId id="959" r:id="rId12"/>
    <p:sldId id="960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68" r:id="rId21"/>
    <p:sldId id="969" r:id="rId22"/>
    <p:sldId id="970" r:id="rId23"/>
    <p:sldId id="971" r:id="rId24"/>
    <p:sldId id="972" r:id="rId25"/>
    <p:sldId id="978" r:id="rId26"/>
    <p:sldId id="982" r:id="rId27"/>
    <p:sldId id="258" r:id="rId28"/>
    <p:sldId id="983" r:id="rId29"/>
    <p:sldId id="984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4" autoAdjust="0"/>
    <p:restoredTop sz="94712" autoAdjust="0"/>
  </p:normalViewPr>
  <p:slideViewPr>
    <p:cSldViewPr>
      <p:cViewPr varScale="1">
        <p:scale>
          <a:sx n="105" d="100"/>
          <a:sy n="105" d="100"/>
        </p:scale>
        <p:origin x="216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on the right symbolizes</a:t>
            </a:r>
            <a:r>
              <a:rPr lang="en-US" baseline="0" dirty="0"/>
              <a:t> a 64 processor machine. The highlighted region is the </a:t>
            </a:r>
            <a:r>
              <a:rPr lang="en-US" baseline="0" dirty="0" err="1"/>
              <a:t>chare</a:t>
            </a:r>
            <a:r>
              <a:rPr lang="en-US" baseline="0" dirty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88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on the right symbolizes</a:t>
            </a:r>
            <a:r>
              <a:rPr lang="en-US" baseline="0" dirty="0"/>
              <a:t> a 64 processor machine. The highlighted region is the </a:t>
            </a:r>
            <a:r>
              <a:rPr lang="en-US" baseline="0" dirty="0" err="1"/>
              <a:t>chare</a:t>
            </a:r>
            <a:r>
              <a:rPr lang="en-US" baseline="0" dirty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74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on the right symbolizes</a:t>
            </a:r>
            <a:r>
              <a:rPr lang="en-US" baseline="0" dirty="0"/>
              <a:t> a 64 processor machine. The highlighted region is the </a:t>
            </a:r>
            <a:r>
              <a:rPr lang="en-US" baseline="0" dirty="0" err="1"/>
              <a:t>chare</a:t>
            </a:r>
            <a:r>
              <a:rPr lang="en-US" baseline="0" dirty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00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on the right symbolizes</a:t>
            </a:r>
            <a:r>
              <a:rPr lang="en-US" baseline="0" dirty="0"/>
              <a:t> a 64 processor machine. The highlighted region is the </a:t>
            </a:r>
            <a:r>
              <a:rPr lang="en-US" baseline="0" dirty="0" err="1"/>
              <a:t>chare</a:t>
            </a:r>
            <a:r>
              <a:rPr lang="en-US" baseline="0" dirty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8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on the right symbolizes</a:t>
            </a:r>
            <a:r>
              <a:rPr lang="en-US" baseline="0" dirty="0"/>
              <a:t> a 64 processor machine. The highlighted region is the </a:t>
            </a:r>
            <a:r>
              <a:rPr lang="en-US" baseline="0" dirty="0" err="1"/>
              <a:t>chare</a:t>
            </a:r>
            <a:r>
              <a:rPr lang="en-US" baseline="0" dirty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51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01738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71305"/>
            <a:ext cx="763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3108429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461C522-84D0-42FB-AA69-C57C2456D000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3412E894-C02D-4CCC-911A-24E3F5C17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2193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EC24CD-1CDB-44F5-919F-5341BEA96866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E987A536-E41F-4EB5-AC99-96448C05C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45737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9A4FA7-9190-4C52-992C-E2C6698BFDD5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26F14-760D-43C7-9BC1-54115FA81493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166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827B8D-ABC3-448A-BDC8-1BA0A5AA4ADF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156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CE3-3839-46E0-902C-97F66E98F0D7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8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1495C72-3003-484F-BFD2-20DC848EA40D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64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269B5B-07BC-4AC8-83DE-97749A3EA251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44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4D3DBC-B247-458E-B6D7-F285F06A4BD6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8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F9E728-3BE2-4103-9D5C-AD8F2D632D43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913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761C914-2747-42FC-B331-AC8C328FB0E7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>
            <a:extLst>
              <a:ext uri="{FF2B5EF4-FFF2-40B4-BE49-F238E27FC236}">
                <a16:creationId xmlns:a16="http://schemas.microsoft.com/office/drawing/2014/main" id="{BCEA148A-3D97-4B96-8B79-1EFB5D885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2111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CAA44A-5873-4224-8C46-41BD3FD96AB6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4F76097E-497E-4E4B-991B-19E68E8B533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5824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3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32" r:id="rId1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Matrix-Matrix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50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77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0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0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17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=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37B1FE-5145-4FF5-8734-EB84D419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F713EF5-5EDE-4262-BFCF-B0B76430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451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77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0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0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17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A[0,0]*B[0,0]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1B33AE-C4C2-4374-B626-39CDF3FA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051E147-E92E-4037-AD20-BDAEF41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967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77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0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0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17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Calibri"/>
              </a:rPr>
              <a:t>A[0,1]*B[1,0]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E5451-E7D3-45F5-8389-B40BBB2D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4426C7E-CDA8-4581-AA17-4440E80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1164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77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0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0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17508" y="192643"/>
            <a:ext cx="3821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Calibri"/>
              </a:rPr>
              <a:t>A[0,1]*B[1,0]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1600" dirty="0">
                <a:solidFill>
                  <a:srgbClr val="7030A0"/>
                </a:solidFill>
                <a:latin typeface="Calibri"/>
              </a:rPr>
              <a:t>A[0,2]*B[2,0]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FF7D00-4CD5-4503-A03D-BB773ECE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39377525-5C91-4156-A515-DC2E80F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4907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Cannon’s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4FD9A-566F-4BBD-968E-08BD8696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B1A9E-1504-40F5-9F0E-AD9C9F88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FB2C2-101A-498E-8366-1845AE4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274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14684" y="1175266"/>
            <a:ext cx="2743200" cy="36576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17519" y="1175266"/>
            <a:ext cx="2743200" cy="36576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81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1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1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7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6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2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2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2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7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40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8" name="Curved Right Arrow 47"/>
          <p:cNvSpPr/>
          <p:nvPr/>
        </p:nvSpPr>
        <p:spPr>
          <a:xfrm flipV="1">
            <a:off x="1850210" y="2493411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urved Right Arrow 48"/>
          <p:cNvSpPr/>
          <p:nvPr/>
        </p:nvSpPr>
        <p:spPr>
          <a:xfrm flipV="1">
            <a:off x="1896680" y="3712609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Right Arrow 50"/>
          <p:cNvSpPr/>
          <p:nvPr/>
        </p:nvSpPr>
        <p:spPr>
          <a:xfrm rot="5400000" flipV="1">
            <a:off x="7898608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urved Right Arrow 51"/>
          <p:cNvSpPr/>
          <p:nvPr/>
        </p:nvSpPr>
        <p:spPr>
          <a:xfrm rot="5400000" flipV="1">
            <a:off x="8813008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72CF01D-C0B0-4BE2-AFE3-AF5C10F7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6BBAFC9-FB48-4C10-B926-10C2151A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4559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814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814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29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643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729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43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817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817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7731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8646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817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31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8646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817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7731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8646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1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1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1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7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6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2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2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2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7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40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729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643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814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814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DD3862-E78E-4AA9-B462-5AA26775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AE18F-0567-4424-A24B-FE93259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991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1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075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075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15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75 -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75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8" grpId="0" animBg="1"/>
      <p:bldP spid="59" grpId="0" animBg="1"/>
      <p:bldP spid="60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814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814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29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643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729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43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817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817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7731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8646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817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31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8646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817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7731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8646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1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1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1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7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6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2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2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2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7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40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729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643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814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814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9CF64A8-18C3-4AAB-9476-47CFE7BE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12E67C-1EDD-4142-B4A4-ADC89587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246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1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75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75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814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814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29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643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729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43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817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817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817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31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817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7731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1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1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1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7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6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2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2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2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7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40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729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643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814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814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7731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8646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8646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8646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C3FF784-79D4-4B46-A60A-F8DDF386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40FA5-F092-4428-AFCE-43E1D7AA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956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4.16667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7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2814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814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29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643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729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43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817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817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817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31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817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7731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1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1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1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7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6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2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2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2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7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40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729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643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814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814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7731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8646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8646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8646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EADF8D-0685-4B6D-81B8-E82F1E33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6501EE-E9BC-4F58-97F5-990C0159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723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Simple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/>
          <a:p>
            <a:r>
              <a:rPr lang="en-US" dirty="0"/>
              <a:t>A X B =&gt; C, matrices of size </a:t>
            </a:r>
            <a:r>
              <a:rPr lang="en-US" dirty="0" err="1"/>
              <a:t>NxN</a:t>
            </a:r>
            <a:r>
              <a:rPr lang="en-US" dirty="0"/>
              <a:t>, using p  = q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procs</a:t>
            </a:r>
            <a:endParaRPr lang="en-US" dirty="0"/>
          </a:p>
          <a:p>
            <a:r>
              <a:rPr lang="en-US" dirty="0"/>
              <a:t>Start with a 2D (block) decomposition of A, B and C</a:t>
            </a:r>
          </a:p>
          <a:p>
            <a:pPr lvl="1"/>
            <a:r>
              <a:rPr lang="en-US" dirty="0"/>
              <a:t>Each process gets a (N/q)x(N/q) block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570DC-99B3-481C-8C83-E9D85DA4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54B3-CC6C-4240-9560-1EE97279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98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723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723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408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094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408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094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408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094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723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723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330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330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330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5016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330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016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016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701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5701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5701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0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C[1,1] =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9304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59588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9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0F85C0-51CB-40EF-AF50-F50363A4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B86967-D50D-4910-A443-443999EC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9063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723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723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408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094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408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094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408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A(2,0)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094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A(2,1)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723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A(2,2)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723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330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330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330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5016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330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016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016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701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5701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5701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0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A[1,2]*B[2,1] 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9304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59588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9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C5F3AF-0E2C-4BA8-8133-81EB1AC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527921-8E05-489F-9976-986DCF28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2692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723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8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4330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0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0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A[1,2]*B[2,1] 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9304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59588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9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23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30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A5145B7-3022-4CEE-821F-C271820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5F036A-68F1-4D82-8E46-181E18A3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99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9713E-17 -7.40741E-7 L 0.02956 0.0338 C 0.03581 0.04097 0.04531 0.04583 0.05521 0.04583 C 0.06641 0.04583 0.07552 0.04097 0.08177 0.0338 L 0.1125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-2.96296E-6 L 0.00547 -0.03356 C 0.00078 -0.0412 -0.00651 -0.0449 -0.01393 -0.0449 C -0.02226 -0.0449 -0.02917 -0.0412 -0.03385 -0.03356 L -0.05625 -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723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8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4330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0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0502" y="531846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A[1,2]*B[2,1] +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A[1,0]*B[0,1] 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9304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59588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9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23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30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</p:grp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2038919-BA42-4B2E-864C-84138185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9AA2161-7FAD-45D7-824A-80A361A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32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01662E-17 L 0.02929 0.0287 C 0.03567 0.03519 0.04505 0.03935 0.05481 0.03935 C 0.06588 0.03935 0.075 0.03519 0.08112 0.0287 L 0.11184 2.01662E-1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9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8 -2.96296E-6 L 0.00404 -0.03495 C -0.00052 -0.04282 -0.00794 -0.0449 -0.0151 -0.0449 C -0.02357 -0.0449 -0.0306 -0.04282 -0.03515 -0.03495 L -0.05625 -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723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8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4330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0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0504" y="531846"/>
            <a:ext cx="39200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A[1,2]*B[2,1] +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A[1,0]*B[0,1] + </a:t>
            </a:r>
            <a:r>
              <a:rPr lang="en-US" sz="1600" dirty="0">
                <a:solidFill>
                  <a:srgbClr val="FF9900"/>
                </a:solidFill>
                <a:latin typeface="Calibri"/>
              </a:rPr>
              <a:t>A[1,1]*B[1,1]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9304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59588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9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23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30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</p:grp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37E3B17-E68F-483A-9675-C60BB62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E0C64BD-E133-49C0-AED0-A6083E5E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2618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Cannon’s Algorithm: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amount of communication</a:t>
            </a:r>
          </a:p>
          <a:p>
            <a:pPr lvl="1"/>
            <a:r>
              <a:rPr lang="en-US" dirty="0"/>
              <a:t>Think about what data comes in to a processor</a:t>
            </a:r>
          </a:p>
          <a:p>
            <a:pPr lvl="1"/>
            <a:r>
              <a:rPr lang="en-US" dirty="0"/>
              <a:t>So, same </a:t>
            </a:r>
            <a:r>
              <a:rPr lang="en-US" dirty="0" err="1"/>
              <a:t>isoefficiency</a:t>
            </a:r>
            <a:r>
              <a:rPr lang="en-US" dirty="0"/>
              <a:t>: O(p</a:t>
            </a:r>
            <a:r>
              <a:rPr lang="en-US" baseline="30000" dirty="0"/>
              <a:t>1.5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EF50-B74C-4B7D-875A-6B07C239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65D1E-AB81-4D6D-AD7B-4A4B8F86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1125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A507-AA0C-CA40-9EDA-830BD685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3D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3E4A-AA7F-AD48-83DA-74432FBA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reduce communication?</a:t>
            </a:r>
          </a:p>
          <a:p>
            <a:r>
              <a:rPr lang="en-US" dirty="0"/>
              <a:t>The matrix multiplication (sequential) has 3 nested loops, and we tiled only the outer 2. </a:t>
            </a:r>
          </a:p>
          <a:p>
            <a:pPr lvl="1"/>
            <a:r>
              <a:rPr lang="en-US" dirty="0"/>
              <a:t>What if we tile the 3</a:t>
            </a:r>
            <a:r>
              <a:rPr lang="en-US" baseline="30000" dirty="0"/>
              <a:t>rd</a:t>
            </a:r>
            <a:r>
              <a:rPr lang="en-US" dirty="0"/>
              <a:t> (k) loop as well?</a:t>
            </a:r>
          </a:p>
          <a:p>
            <a:r>
              <a:rPr lang="en-US" dirty="0"/>
              <a:t>What does that mean in distributed memory context?</a:t>
            </a:r>
          </a:p>
          <a:p>
            <a:pPr lvl="1"/>
            <a:r>
              <a:rPr lang="en-US" dirty="0"/>
              <a:t>Note that the k loop is involves a reduction 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organize processes in a 3D cube of cubes, </a:t>
            </a:r>
          </a:p>
          <a:p>
            <a:pPr lvl="1"/>
            <a:r>
              <a:rPr lang="en-US" dirty="0"/>
              <a:t>distribute A on one face of the process cube</a:t>
            </a:r>
          </a:p>
          <a:p>
            <a:pPr lvl="1"/>
            <a:r>
              <a:rPr lang="en-US" dirty="0"/>
              <a:t>Distribute B on another phase of the process cube</a:t>
            </a:r>
          </a:p>
          <a:p>
            <a:pPr lvl="1"/>
            <a:r>
              <a:rPr lang="en-US" dirty="0"/>
              <a:t>Collect C on the 3rd phase of the process 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ADE5F-474E-264D-A1AD-794B948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1905F-4620-444B-8572-A06E08D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523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8E86ED-77B6-A44D-8E2C-3C0857C921D2}"/>
              </a:ext>
            </a:extLst>
          </p:cNvPr>
          <p:cNvGrpSpPr/>
          <p:nvPr/>
        </p:nvGrpSpPr>
        <p:grpSpPr>
          <a:xfrm>
            <a:off x="3526971" y="3690232"/>
            <a:ext cx="1169013" cy="902428"/>
            <a:chOff x="10119941" y="4434132"/>
            <a:chExt cx="1169013" cy="902428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2DD9244-DD00-E54D-9E5A-DCEB7CD2698E}"/>
                </a:ext>
              </a:extLst>
            </p:cNvPr>
            <p:cNvSpPr/>
            <p:nvPr/>
          </p:nvSpPr>
          <p:spPr>
            <a:xfrm rot="5400000" flipV="1">
              <a:off x="10578952" y="4648120"/>
              <a:ext cx="880240" cy="496639"/>
            </a:xfrm>
            <a:prstGeom prst="parallelogram">
              <a:avLst>
                <a:gd name="adj" fmla="val 4724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9BCFBF-1B24-B446-9FC9-1FD8F95A1741}"/>
                </a:ext>
              </a:extLst>
            </p:cNvPr>
            <p:cNvSpPr/>
            <p:nvPr/>
          </p:nvSpPr>
          <p:spPr>
            <a:xfrm>
              <a:off x="10119941" y="4702629"/>
              <a:ext cx="650811" cy="6339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3770E93-EFCC-A145-89D1-D4DF4763C609}"/>
                </a:ext>
              </a:extLst>
            </p:cNvPr>
            <p:cNvSpPr/>
            <p:nvPr/>
          </p:nvSpPr>
          <p:spPr>
            <a:xfrm>
              <a:off x="10119941" y="4434132"/>
              <a:ext cx="1169013" cy="268496"/>
            </a:xfrm>
            <a:prstGeom prst="parallelogram">
              <a:avLst>
                <a:gd name="adj" fmla="val 195956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39AB5C-1AA4-E949-AE9F-B15D09653A71}"/>
              </a:ext>
            </a:extLst>
          </p:cNvPr>
          <p:cNvGrpSpPr/>
          <p:nvPr/>
        </p:nvGrpSpPr>
        <p:grpSpPr>
          <a:xfrm>
            <a:off x="3598282" y="1468643"/>
            <a:ext cx="1095909" cy="4376919"/>
            <a:chOff x="3598282" y="1468643"/>
            <a:chExt cx="1095909" cy="437691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FDBCBA4-B1D4-A142-B6EF-D625F064D1A0}"/>
                </a:ext>
              </a:extLst>
            </p:cNvPr>
            <p:cNvGrpSpPr/>
            <p:nvPr/>
          </p:nvGrpSpPr>
          <p:grpSpPr>
            <a:xfrm>
              <a:off x="3598282" y="1468643"/>
              <a:ext cx="1095909" cy="4376919"/>
              <a:chOff x="3598282" y="1468643"/>
              <a:chExt cx="1095909" cy="4376919"/>
            </a:xfrm>
          </p:grpSpPr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AA4F0ADF-C817-9D44-888F-F688302F2234}"/>
                  </a:ext>
                </a:extLst>
              </p:cNvPr>
              <p:cNvSpPr/>
              <p:nvPr/>
            </p:nvSpPr>
            <p:spPr>
              <a:xfrm rot="16200000" flipH="1">
                <a:off x="2242074" y="3391973"/>
                <a:ext cx="4375448" cy="528787"/>
              </a:xfrm>
              <a:prstGeom prst="parallelogram">
                <a:avLst>
                  <a:gd name="adj" fmla="val 4688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FBA4EAC8-9366-9143-A13F-08FE6E0C9900}"/>
                  </a:ext>
                </a:extLst>
              </p:cNvPr>
              <p:cNvSpPr/>
              <p:nvPr/>
            </p:nvSpPr>
            <p:spPr>
              <a:xfrm>
                <a:off x="3617449" y="1468643"/>
                <a:ext cx="1076739" cy="268496"/>
              </a:xfrm>
              <a:prstGeom prst="parallelogram">
                <a:avLst>
                  <a:gd name="adj" fmla="val 208930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0D61A29C-B168-794E-829D-BAB81406B453}"/>
                  </a:ext>
                </a:extLst>
              </p:cNvPr>
              <p:cNvSpPr/>
              <p:nvPr/>
            </p:nvSpPr>
            <p:spPr>
              <a:xfrm>
                <a:off x="3598282" y="5622512"/>
                <a:ext cx="1095906" cy="223050"/>
              </a:xfrm>
              <a:prstGeom prst="parallelogram">
                <a:avLst>
                  <a:gd name="adj" fmla="val 208930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18DA2B-9734-FD46-B975-56061BC8F8AF}"/>
                </a:ext>
              </a:extLst>
            </p:cNvPr>
            <p:cNvSpPr/>
            <p:nvPr/>
          </p:nvSpPr>
          <p:spPr>
            <a:xfrm>
              <a:off x="3623487" y="1735591"/>
              <a:ext cx="541915" cy="4108500"/>
            </a:xfrm>
            <a:prstGeom prst="rect">
              <a:avLst/>
            </a:prstGeom>
            <a:solidFill>
              <a:srgbClr val="E4AF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BBDA349-6056-7E41-9B33-3174DFD7CC8A}"/>
              </a:ext>
            </a:extLst>
          </p:cNvPr>
          <p:cNvSpPr/>
          <p:nvPr/>
        </p:nvSpPr>
        <p:spPr>
          <a:xfrm rot="5400000" flipV="1">
            <a:off x="4004188" y="3874406"/>
            <a:ext cx="883361" cy="496639"/>
          </a:xfrm>
          <a:prstGeom prst="parallelogram">
            <a:avLst>
              <a:gd name="adj" fmla="val 4724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14011-E5C8-9740-B54B-6344FBCEACC8}"/>
              </a:ext>
            </a:extLst>
          </p:cNvPr>
          <p:cNvCxnSpPr/>
          <p:nvPr/>
        </p:nvCxnSpPr>
        <p:spPr>
          <a:xfrm flipV="1">
            <a:off x="1460808" y="4894880"/>
            <a:ext cx="2911098" cy="1366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3AFE3E-EBF8-6D4F-A21C-D73584124B98}"/>
              </a:ext>
            </a:extLst>
          </p:cNvPr>
          <p:cNvSpPr/>
          <p:nvPr/>
        </p:nvSpPr>
        <p:spPr>
          <a:xfrm>
            <a:off x="4371906" y="774599"/>
            <a:ext cx="4118581" cy="41202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C64FE-5847-6149-A01A-433557534C43}"/>
              </a:ext>
            </a:extLst>
          </p:cNvPr>
          <p:cNvSpPr/>
          <p:nvPr/>
        </p:nvSpPr>
        <p:spPr>
          <a:xfrm>
            <a:off x="1460808" y="2141033"/>
            <a:ext cx="4118581" cy="412028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1AAA4-3F0F-2B45-83F5-9F0AB3E5C75D}"/>
              </a:ext>
            </a:extLst>
          </p:cNvPr>
          <p:cNvCxnSpPr/>
          <p:nvPr/>
        </p:nvCxnSpPr>
        <p:spPr>
          <a:xfrm flipV="1">
            <a:off x="1460808" y="774599"/>
            <a:ext cx="2911098" cy="1366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F30BF6-CA00-8C42-A27A-234B2FAE1418}"/>
              </a:ext>
            </a:extLst>
          </p:cNvPr>
          <p:cNvCxnSpPr/>
          <p:nvPr/>
        </p:nvCxnSpPr>
        <p:spPr>
          <a:xfrm flipV="1">
            <a:off x="5579389" y="774599"/>
            <a:ext cx="2911098" cy="1366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BD734-B64A-9E44-96A0-83AF9A865EF2}"/>
              </a:ext>
            </a:extLst>
          </p:cNvPr>
          <p:cNvCxnSpPr/>
          <p:nvPr/>
        </p:nvCxnSpPr>
        <p:spPr>
          <a:xfrm flipV="1">
            <a:off x="5579389" y="4894880"/>
            <a:ext cx="2911098" cy="1366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5D8E26-B473-0946-A606-A4A6D565F9B6}"/>
              </a:ext>
            </a:extLst>
          </p:cNvPr>
          <p:cNvGrpSpPr/>
          <p:nvPr/>
        </p:nvGrpSpPr>
        <p:grpSpPr>
          <a:xfrm>
            <a:off x="2916357" y="2834739"/>
            <a:ext cx="3593023" cy="2070630"/>
            <a:chOff x="7808562" y="4201173"/>
            <a:chExt cx="3593023" cy="20706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05A6E2-F696-FE4E-9C29-73EE0E172655}"/>
                </a:ext>
              </a:extLst>
            </p:cNvPr>
            <p:cNvCxnSpPr/>
            <p:nvPr/>
          </p:nvCxnSpPr>
          <p:spPr>
            <a:xfrm flipV="1">
              <a:off x="7884762" y="4883099"/>
              <a:ext cx="2911098" cy="136643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4DA56E-85A5-914E-9D32-29CC4289A884}"/>
                </a:ext>
              </a:extLst>
            </p:cNvPr>
            <p:cNvSpPr/>
            <p:nvPr/>
          </p:nvSpPr>
          <p:spPr>
            <a:xfrm>
              <a:off x="7808562" y="5589877"/>
              <a:ext cx="681925" cy="681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A0FB7B-D1FF-1D41-B2B5-ACFE60688A4F}"/>
                </a:ext>
              </a:extLst>
            </p:cNvPr>
            <p:cNvSpPr/>
            <p:nvPr/>
          </p:nvSpPr>
          <p:spPr>
            <a:xfrm>
              <a:off x="10719660" y="4201173"/>
              <a:ext cx="681925" cy="6819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555302-24C6-E44B-A713-CE79330C8824}"/>
                </a:ext>
              </a:extLst>
            </p:cNvPr>
            <p:cNvCxnSpPr/>
            <p:nvPr/>
          </p:nvCxnSpPr>
          <p:spPr>
            <a:xfrm flipV="1">
              <a:off x="7808562" y="4222152"/>
              <a:ext cx="2911098" cy="13664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495AC0-FE40-8747-9C9B-2BB7131A6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487" y="4220862"/>
              <a:ext cx="2904640" cy="13677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F6AD6B-1324-1B40-9C0C-761C12B905EC}"/>
                </a:ext>
              </a:extLst>
            </p:cNvPr>
            <p:cNvCxnSpPr/>
            <p:nvPr/>
          </p:nvCxnSpPr>
          <p:spPr>
            <a:xfrm flipV="1">
              <a:off x="8484029" y="4894880"/>
              <a:ext cx="2911098" cy="13664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337694-66A0-B94B-AD28-3577B81CF94B}"/>
              </a:ext>
            </a:extLst>
          </p:cNvPr>
          <p:cNvGrpSpPr/>
          <p:nvPr/>
        </p:nvGrpSpPr>
        <p:grpSpPr>
          <a:xfrm>
            <a:off x="2049836" y="3675155"/>
            <a:ext cx="4647367" cy="924922"/>
            <a:chOff x="2049836" y="3675155"/>
            <a:chExt cx="4647367" cy="924922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5F76A64-6679-3B4C-B2F4-B0AA2871198A}"/>
                </a:ext>
              </a:extLst>
            </p:cNvPr>
            <p:cNvSpPr/>
            <p:nvPr/>
          </p:nvSpPr>
          <p:spPr>
            <a:xfrm rot="5400000" flipV="1">
              <a:off x="6007203" y="3910077"/>
              <a:ext cx="883361" cy="496639"/>
            </a:xfrm>
            <a:prstGeom prst="parallelogram">
              <a:avLst>
                <a:gd name="adj" fmla="val 4724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7BEEE-F851-7B40-A1E2-11C53FB82FE0}"/>
                </a:ext>
              </a:extLst>
            </p:cNvPr>
            <p:cNvCxnSpPr>
              <a:cxnSpLocks/>
            </p:cNvCxnSpPr>
            <p:nvPr/>
          </p:nvCxnSpPr>
          <p:spPr>
            <a:xfrm>
              <a:off x="2563173" y="3679574"/>
              <a:ext cx="4134030" cy="37142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549E737-15BD-134D-916B-D12AC1E042B9}"/>
                </a:ext>
              </a:extLst>
            </p:cNvPr>
            <p:cNvSpPr/>
            <p:nvPr/>
          </p:nvSpPr>
          <p:spPr>
            <a:xfrm rot="5400000" flipV="1">
              <a:off x="1873173" y="3868516"/>
              <a:ext cx="883361" cy="496639"/>
            </a:xfrm>
            <a:prstGeom prst="parallelogram">
              <a:avLst>
                <a:gd name="adj" fmla="val 4724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EC61BA-56DA-EF42-8A7B-3DE796BE2DEA}"/>
                </a:ext>
              </a:extLst>
            </p:cNvPr>
            <p:cNvCxnSpPr>
              <a:cxnSpLocks/>
            </p:cNvCxnSpPr>
            <p:nvPr/>
          </p:nvCxnSpPr>
          <p:spPr>
            <a:xfrm>
              <a:off x="2066534" y="3941933"/>
              <a:ext cx="4134030" cy="0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F341B1-0F5A-0045-9C21-61DB32A11944}"/>
                </a:ext>
              </a:extLst>
            </p:cNvPr>
            <p:cNvCxnSpPr>
              <a:cxnSpLocks/>
            </p:cNvCxnSpPr>
            <p:nvPr/>
          </p:nvCxnSpPr>
          <p:spPr>
            <a:xfrm>
              <a:off x="2049836" y="4563880"/>
              <a:ext cx="4150728" cy="0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2C3966-45F1-F74E-98E3-F2414CC75388}"/>
              </a:ext>
            </a:extLst>
          </p:cNvPr>
          <p:cNvSpPr txBox="1"/>
          <p:nvPr/>
        </p:nvSpPr>
        <p:spPr>
          <a:xfrm rot="20100000">
            <a:off x="6296075" y="1423646"/>
            <a:ext cx="216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 on this  surface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E0251-BF81-6A47-9004-CEB7BA8D302A}"/>
              </a:ext>
            </a:extLst>
          </p:cNvPr>
          <p:cNvSpPr txBox="1"/>
          <p:nvPr/>
        </p:nvSpPr>
        <p:spPr>
          <a:xfrm>
            <a:off x="1548767" y="2395766"/>
            <a:ext cx="2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on this surface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1962EF-AB4D-C34F-8B88-02ABF0E5B3FC}"/>
              </a:ext>
            </a:extLst>
          </p:cNvPr>
          <p:cNvSpPr txBox="1"/>
          <p:nvPr/>
        </p:nvSpPr>
        <p:spPr>
          <a:xfrm rot="20100000">
            <a:off x="2436607" y="969422"/>
            <a:ext cx="262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 on this 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C74E86-3040-A24E-9D51-5566946BE3A8}"/>
                  </a:ext>
                </a:extLst>
              </p:cNvPr>
              <p:cNvSpPr txBox="1"/>
              <p:nvPr/>
            </p:nvSpPr>
            <p:spPr>
              <a:xfrm>
                <a:off x="8839200" y="1468642"/>
                <a:ext cx="304799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Tile 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C74E86-3040-A24E-9D51-5566946BE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1468642"/>
                <a:ext cx="3047999" cy="664477"/>
              </a:xfrm>
              <a:prstGeom prst="rect">
                <a:avLst/>
              </a:prstGeom>
              <a:blipFill>
                <a:blip r:embed="rId2"/>
                <a:stretch>
                  <a:fillRect l="-3333" t="-20755" b="-9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F7D0B8B-2069-6449-916B-DFEE197B24CB}"/>
              </a:ext>
            </a:extLst>
          </p:cNvPr>
          <p:cNvSpPr txBox="1"/>
          <p:nvPr/>
        </p:nvSpPr>
        <p:spPr>
          <a:xfrm>
            <a:off x="99755" y="634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3D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77093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D6255-71BF-1642-9680-83B433D2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Multiplication: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785E4C-3A84-5849-AD26-69B2BD3DF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Tile 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Assuming pipelined broadcast, and ignoring per-message cost (because messages are large), each process receives 2 tiles: </a:t>
                </a:r>
              </a:p>
              <a:p>
                <a:pPr lvl="1"/>
                <a:r>
                  <a:rPr lang="en-US" dirty="0"/>
                  <a:t>Communication volume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Computation, as always: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Exercise: calculate </a:t>
                </a:r>
                <a:r>
                  <a:rPr lang="en-US" dirty="0" err="1"/>
                  <a:t>isoefficiency</a:t>
                </a:r>
                <a:endParaRPr lang="en-US" dirty="0"/>
              </a:p>
              <a:p>
                <a:r>
                  <a:rPr lang="en-US" dirty="0"/>
                  <a:t>Memory pressure: </a:t>
                </a:r>
              </a:p>
              <a:p>
                <a:pPr lvl="1"/>
                <a:r>
                  <a:rPr lang="en-US" dirty="0"/>
                  <a:t>More than Cannon’s but less than the original (multicast based) version</a:t>
                </a:r>
              </a:p>
              <a:p>
                <a:pPr lvl="1"/>
                <a:r>
                  <a:rPr lang="en-US" dirty="0"/>
                  <a:t>Each tile is duplicated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dirty="0"/>
                  <a:t> places (as opposed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places in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785E4C-3A84-5849-AD26-69B2BD3DF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17E403-3286-1F41-AD52-7E7CC5CE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BA775-5803-2747-A019-B71AD4E4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201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3C2-3DAA-B446-B8D6-45E5473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new Algorithm: 2.5D matrix </a:t>
            </a:r>
            <a:r>
              <a:rPr lang="en-US" dirty="0" err="1"/>
              <a:t>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C31F-5C61-F240-8CCF-96685CB5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reading for interested students</a:t>
            </a:r>
          </a:p>
          <a:p>
            <a:r>
              <a:rPr lang="en-US" dirty="0"/>
              <a:t>Edgar Solomonic (now at UIUC), and J. </a:t>
            </a:r>
            <a:r>
              <a:rPr lang="en-US" dirty="0" err="1"/>
              <a:t>Demmel</a:t>
            </a:r>
            <a:r>
              <a:rPr lang="en-US" dirty="0"/>
              <a:t> (Berkeley)</a:t>
            </a:r>
          </a:p>
          <a:p>
            <a:pPr lvl="1"/>
            <a:r>
              <a:rPr lang="en-US" i="1" dirty="0"/>
              <a:t>Communication-optimal parallel 2.5D matrix multiplication and LU factorization algorithms, 2011</a:t>
            </a:r>
          </a:p>
          <a:p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66FB-C11D-3045-98A3-EC78464F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5030E-4187-C94B-8A25-E7BA0FCD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21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62626"/>
                </a:solidFill>
              </a:rPr>
              <a:t>1,0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057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2,0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4,4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24600" y="4267200"/>
            <a:ext cx="2971800" cy="533400"/>
            <a:chOff x="838200" y="2590800"/>
            <a:chExt cx="2971800" cy="533400"/>
          </a:xfrm>
        </p:grpSpPr>
        <p:sp>
          <p:nvSpPr>
            <p:cNvPr id="35" name="Rectangle 34"/>
            <p:cNvSpPr/>
            <p:nvPr/>
          </p:nvSpPr>
          <p:spPr>
            <a:xfrm>
              <a:off x="8382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78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74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670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3246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42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34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7630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262626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324600" y="4876800"/>
            <a:ext cx="2971800" cy="533400"/>
            <a:chOff x="533400" y="2971800"/>
            <a:chExt cx="2971800" cy="533400"/>
          </a:xfrm>
        </p:grpSpPr>
        <p:sp>
          <p:nvSpPr>
            <p:cNvPr id="46" name="Rectangle 45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24600" y="5486400"/>
            <a:ext cx="2971800" cy="533400"/>
            <a:chOff x="533400" y="2971800"/>
            <a:chExt cx="2971800" cy="533400"/>
          </a:xfrm>
        </p:grpSpPr>
        <p:sp>
          <p:nvSpPr>
            <p:cNvPr id="52" name="Rectangle 5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24600" y="6096000"/>
            <a:ext cx="2971800" cy="533400"/>
            <a:chOff x="533400" y="2971800"/>
            <a:chExt cx="2971800" cy="533400"/>
          </a:xfrm>
        </p:grpSpPr>
        <p:sp>
          <p:nvSpPr>
            <p:cNvPr id="58" name="Rectangle 5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6324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34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43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73174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16198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24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34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43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53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6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24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34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62626"/>
                </a:solidFill>
              </a:rPr>
              <a:t>2,1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543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763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24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34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43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53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63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24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34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543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53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763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3657601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677400" y="1371601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62600" y="5100936"/>
            <a:ext cx="381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88042" y="1600200"/>
            <a:ext cx="3495403" cy="533400"/>
          </a:xfrm>
          <a:prstGeom prst="roundRect">
            <a:avLst/>
          </a:prstGeom>
          <a:solidFill>
            <a:schemeClr val="tx2">
              <a:lumMod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8000" y="3533528"/>
            <a:ext cx="685800" cy="3194008"/>
          </a:xfrm>
          <a:prstGeom prst="roundRect">
            <a:avLst/>
          </a:prstGeom>
          <a:solidFill>
            <a:schemeClr val="tx2">
              <a:lumMod val="50000"/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6858001" y="1600200"/>
            <a:ext cx="685800" cy="533400"/>
          </a:xfrm>
          <a:prstGeom prst="roundRect">
            <a:avLst/>
          </a:prstGeom>
          <a:solidFill>
            <a:schemeClr val="tx2">
              <a:lumMod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7683E68-116F-4814-B839-9C0D7BFB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0B8D8D0C-865E-4CFA-9CA1-DB83CBB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2"/>
    </mc:Choice>
    <mc:Fallback xmlns="">
      <p:transition xmlns:p14="http://schemas.microsoft.com/office/powerpoint/2010/main" spd="slow" advTm="50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Simple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X B =&gt; C, matrices of size </a:t>
                </a:r>
                <a:r>
                  <a:rPr lang="en-US" dirty="0" err="1"/>
                  <a:t>NxN</a:t>
                </a:r>
                <a:r>
                  <a:rPr lang="en-US" dirty="0"/>
                  <a:t>, using P = q</a:t>
                </a:r>
                <a:r>
                  <a:rPr lang="en-US" baseline="30000" dirty="0"/>
                  <a:t>2</a:t>
                </a:r>
                <a:r>
                  <a:rPr lang="en-US" dirty="0"/>
                  <a:t> procs</a:t>
                </a:r>
              </a:p>
              <a:p>
                <a:r>
                  <a:rPr lang="en-US" dirty="0"/>
                  <a:t>Start with a 2D (block) decomposition of A, B and C</a:t>
                </a:r>
              </a:p>
              <a:p>
                <a:pPr lvl="1"/>
                <a:r>
                  <a:rPr lang="en-US" dirty="0"/>
                  <a:t>Each process gets a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dirty="0"/>
                  <a:t>)x(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dirty="0"/>
                  <a:t>) block</a:t>
                </a:r>
              </a:p>
              <a:p>
                <a:r>
                  <a:rPr lang="en-US" dirty="0"/>
                  <a:t>Each </a:t>
                </a:r>
                <a:r>
                  <a:rPr lang="en-US" dirty="0" err="1"/>
                  <a:t>processsor</a:t>
                </a:r>
                <a:r>
                  <a:rPr lang="en-US" dirty="0"/>
                  <a:t> broadcasts it</a:t>
                </a:r>
                <a:r>
                  <a:rPr lang="fr-FR" dirty="0"/>
                  <a:t>’s A </a:t>
                </a:r>
                <a:r>
                  <a:rPr lang="fr-FR" dirty="0" err="1"/>
                  <a:t>piece</a:t>
                </a:r>
                <a:r>
                  <a:rPr lang="fr-FR" dirty="0"/>
                  <a:t> </a:t>
                </a:r>
                <a:r>
                  <a:rPr lang="fr-FR" dirty="0" err="1"/>
                  <a:t>along</a:t>
                </a:r>
                <a:r>
                  <a:rPr lang="fr-FR" dirty="0"/>
                  <a:t> </a:t>
                </a:r>
                <a:r>
                  <a:rPr lang="fr-FR" dirty="0" err="1"/>
                  <a:t>its</a:t>
                </a:r>
                <a:r>
                  <a:rPr lang="fr-FR" dirty="0"/>
                  <a:t> </a:t>
                </a:r>
                <a:r>
                  <a:rPr lang="fr-FR" dirty="0" err="1"/>
                  <a:t>row</a:t>
                </a:r>
                <a:r>
                  <a:rPr lang="fr-FR" dirty="0"/>
                  <a:t>, and </a:t>
                </a:r>
                <a:r>
                  <a:rPr lang="fr-FR" dirty="0" err="1"/>
                  <a:t>its</a:t>
                </a:r>
                <a:r>
                  <a:rPr lang="fr-FR" dirty="0"/>
                  <a:t> B </a:t>
                </a:r>
                <a:r>
                  <a:rPr lang="fr-FR" dirty="0" err="1"/>
                  <a:t>piece</a:t>
                </a:r>
                <a:r>
                  <a:rPr lang="fr-FR" dirty="0"/>
                  <a:t> </a:t>
                </a:r>
                <a:r>
                  <a:rPr lang="fr-FR" dirty="0" err="1"/>
                  <a:t>along</a:t>
                </a:r>
                <a:r>
                  <a:rPr lang="fr-FR" dirty="0"/>
                  <a:t> </a:t>
                </a:r>
                <a:r>
                  <a:rPr lang="fr-FR" dirty="0" err="1"/>
                  <a:t>its</a:t>
                </a:r>
                <a:r>
                  <a:rPr lang="fr-FR" dirty="0"/>
                  <a:t> </a:t>
                </a:r>
                <a:r>
                  <a:rPr lang="fr-FR" dirty="0" err="1"/>
                  <a:t>column</a:t>
                </a:r>
                <a:endParaRPr lang="en-US" dirty="0"/>
              </a:p>
              <a:p>
                <a:r>
                  <a:rPr lang="en-US" dirty="0"/>
                  <a:t>Use sub-communicators for this purpose, as we learned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76C6C-D209-41BB-BFD2-CE871083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5C5C3-53E7-4D7D-84E2-E6427C6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145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Isoefficiency</a:t>
                </a:r>
              </a:p>
              <a:p>
                <a:pPr lvl="1"/>
                <a:r>
                  <a:rPr lang="en-US" dirty="0"/>
                  <a:t>Using communication volume (i.e. # of bytes) as the communication cost</a:t>
                </a:r>
              </a:p>
              <a:p>
                <a:pPr lvl="2"/>
                <a:r>
                  <a:rPr lang="en-US" dirty="0"/>
                  <a:t>Assume, for now, broadcasting M bytes takes O(M) time</a:t>
                </a:r>
              </a:p>
              <a:p>
                <a:pPr lvl="1"/>
                <a:r>
                  <a:rPr lang="en-US" dirty="0"/>
                  <a:t>Communication: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Computation: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𝑐𝑜𝑚𝑚𝑢𝑛𝑖𝑐𝑎𝑡𝑖𝑜𝑛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𝑐𝑜𝑚𝑝𝑢𝑡𝑎𝑡𝑖𝑜𝑛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k 			(1)</a:t>
                </a:r>
              </a:p>
              <a:p>
                <a:pPr lvl="1"/>
                <a:r>
                  <a:rPr lang="en-US" dirty="0"/>
                  <a:t>W = N</a:t>
                </a:r>
                <a:r>
                  <a:rPr lang="en-US" baseline="30000" dirty="0"/>
                  <a:t>3</a:t>
                </a:r>
                <a:r>
                  <a:rPr lang="en-US" dirty="0"/>
                  <a:t> ; </a:t>
                </a:r>
                <a:r>
                  <a:rPr lang="en-US" dirty="0" err="1"/>
                  <a:t>i.e</a:t>
                </a:r>
                <a:r>
                  <a:rPr lang="en-US" dirty="0"/>
                  <a:t> N = W</a:t>
                </a:r>
                <a:r>
                  <a:rPr lang="en-US" baseline="30000" dirty="0"/>
                  <a:t>1/3</a:t>
                </a:r>
              </a:p>
              <a:p>
                <a:pPr lvl="1"/>
                <a:r>
                  <a:rPr lang="en-US" dirty="0"/>
                  <a:t>Substituting for N in (1):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So, i.e. 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C234-3BE6-4261-A2D4-C6B817B9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672FA-7729-4F62-ADA7-0687FF5E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6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Algorithm: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Isoefficiency</a:t>
            </a:r>
            <a:endParaRPr lang="en-US" dirty="0"/>
          </a:p>
          <a:p>
            <a:pPr lvl="1"/>
            <a:r>
              <a:rPr lang="en-US" dirty="0"/>
              <a:t>Using communication volume (i.e. # of bytes) as the communication cost</a:t>
            </a:r>
          </a:p>
          <a:p>
            <a:pPr lvl="2"/>
            <a:r>
              <a:rPr lang="en-US" dirty="0"/>
              <a:t>Assume, for now, broadcasting M bytes takes O(M) time</a:t>
            </a:r>
          </a:p>
          <a:p>
            <a:pPr lvl="1"/>
            <a:r>
              <a:rPr lang="en-US" dirty="0"/>
              <a:t>O(p</a:t>
            </a:r>
            <a:r>
              <a:rPr lang="en-US" baseline="30000" dirty="0"/>
              <a:t>1.5</a:t>
            </a:r>
            <a:r>
              <a:rPr lang="en-US" dirty="0"/>
              <a:t>), which is ok</a:t>
            </a:r>
          </a:p>
          <a:p>
            <a:r>
              <a:rPr lang="en-US" dirty="0"/>
              <a:t>What is the problem with this algorithm?</a:t>
            </a:r>
          </a:p>
          <a:p>
            <a:r>
              <a:rPr lang="en-US" dirty="0"/>
              <a:t>Memory on each processor increases to (q-1) times its original value.. </a:t>
            </a:r>
          </a:p>
          <a:p>
            <a:pPr lvl="1"/>
            <a:r>
              <a:rPr lang="en-US" dirty="0"/>
              <a:t>q-1 blocks of A and q-1 blocks of B!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7C4B8-643D-4CC9-8550-58BC6475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58A2-B2FE-4C1D-9070-9DD929A1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96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394B-56E5-0743-A4C7-141AF5F1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Cannon’s Matrix Multiplication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94F75-6A51-F648-8F41-E1E46FFE3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 is to keep only one tile of B and C on every processor at any step</a:t>
                </a:r>
              </a:p>
              <a:p>
                <a:r>
                  <a:rPr lang="en-US" dirty="0"/>
                  <a:t>Tile movements are like a well-choreographed dance</a:t>
                </a:r>
              </a:p>
              <a:p>
                <a:r>
                  <a:rPr lang="en-US" dirty="0"/>
                  <a:t>Recall : q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Phase 1: </a:t>
                </a:r>
              </a:p>
              <a:p>
                <a:pPr lvl="1"/>
                <a:r>
                  <a:rPr lang="en-US" dirty="0"/>
                  <a:t>Shift each tile of A , </a:t>
                </a:r>
                <a:r>
                  <a:rPr lang="en-US" dirty="0" err="1"/>
                  <a:t>A</a:t>
                </a:r>
                <a:r>
                  <a:rPr lang="en-US" sz="3200" baseline="-25000" dirty="0" err="1"/>
                  <a:t>i,j</a:t>
                </a:r>
                <a:r>
                  <a:rPr lang="en-US" sz="3200" dirty="0"/>
                  <a:t> , </a:t>
                </a:r>
                <a:r>
                  <a:rPr lang="en-US" dirty="0"/>
                  <a:t>leftwards by </a:t>
                </a:r>
                <a:r>
                  <a:rPr lang="en-US" dirty="0" err="1"/>
                  <a:t>i</a:t>
                </a:r>
                <a:r>
                  <a:rPr lang="en-US" dirty="0"/>
                  <a:t> steps (i.e. send it to P</a:t>
                </a:r>
                <a:r>
                  <a:rPr lang="en-US" sz="3200" baseline="-25000" dirty="0"/>
                  <a:t>i , (j-</a:t>
                </a:r>
                <a:r>
                  <a:rPr lang="en-US" sz="3200" baseline="-25000" dirty="0" err="1"/>
                  <a:t>i</a:t>
                </a:r>
                <a:r>
                  <a:rPr lang="en-US" sz="3200" baseline="-25000" dirty="0"/>
                  <a:t>)%q</a:t>
                </a:r>
                <a:r>
                  <a:rPr lang="en-US" sz="3200" dirty="0"/>
                  <a:t> 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Shift each tile of B, 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i,j</a:t>
                </a:r>
                <a:r>
                  <a:rPr lang="en-US" dirty="0"/>
                  <a:t>  , upwards by j steps</a:t>
                </a:r>
              </a:p>
              <a:p>
                <a:r>
                  <a:rPr lang="en-US" dirty="0"/>
                  <a:t>Phase 2: </a:t>
                </a:r>
              </a:p>
              <a:p>
                <a:pPr lvl="1"/>
                <a:r>
                  <a:rPr lang="en-US" dirty="0"/>
                  <a:t>Repeat q times: </a:t>
                </a:r>
              </a:p>
              <a:p>
                <a:pPr lvl="2"/>
                <a:r>
                  <a:rPr lang="en-US" dirty="0"/>
                  <a:t>Multiply available tiles and add to the local C tile</a:t>
                </a:r>
              </a:p>
              <a:p>
                <a:pPr lvl="2"/>
                <a:r>
                  <a:rPr lang="en-US" dirty="0"/>
                  <a:t>Shift A tile leftwards and B tile upwards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94F75-6A51-F648-8F41-E1E46FFE3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AD9B-31F8-8C46-8ADB-CE41F244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48FEA-89FE-274C-83EB-CF10DDAD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26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7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3276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3886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4495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" name="Rectangle 9"/>
          <p:cNvSpPr/>
          <p:nvPr/>
        </p:nvSpPr>
        <p:spPr>
          <a:xfrm>
            <a:off x="2057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3276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3" name="Rectangle 12"/>
          <p:cNvSpPr/>
          <p:nvPr/>
        </p:nvSpPr>
        <p:spPr>
          <a:xfrm>
            <a:off x="3886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4" name="Rectangle 13"/>
          <p:cNvSpPr/>
          <p:nvPr/>
        </p:nvSpPr>
        <p:spPr>
          <a:xfrm>
            <a:off x="4495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grpSp>
        <p:nvGrpSpPr>
          <p:cNvPr id="21" name="Group 20"/>
          <p:cNvGrpSpPr/>
          <p:nvPr/>
        </p:nvGrpSpPr>
        <p:grpSpPr>
          <a:xfrm>
            <a:off x="2057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9807" y="1671935"/>
            <a:ext cx="4572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72400" y="533401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9807" y="4648201"/>
            <a:ext cx="4216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67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76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</a:t>
            </a:r>
            <a:r>
              <a:rPr lang="en-US" sz="2000" b="1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886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95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57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57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57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7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76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86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495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667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76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86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67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67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76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86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95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86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95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276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95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67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3" name="Rectangle 172"/>
          <p:cNvSpPr/>
          <p:nvPr/>
        </p:nvSpPr>
        <p:spPr>
          <a:xfrm>
            <a:off x="3276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4" name="Rectangle 173"/>
          <p:cNvSpPr/>
          <p:nvPr/>
        </p:nvSpPr>
        <p:spPr>
          <a:xfrm>
            <a:off x="3886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5" name="Rectangle 174"/>
          <p:cNvSpPr/>
          <p:nvPr/>
        </p:nvSpPr>
        <p:spPr>
          <a:xfrm>
            <a:off x="4495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6" name="Rectangle 175"/>
          <p:cNvSpPr/>
          <p:nvPr/>
        </p:nvSpPr>
        <p:spPr>
          <a:xfrm>
            <a:off x="20574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67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8" name="Rectangle 177"/>
          <p:cNvSpPr/>
          <p:nvPr/>
        </p:nvSpPr>
        <p:spPr>
          <a:xfrm>
            <a:off x="3276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79" name="Rectangle 178"/>
          <p:cNvSpPr/>
          <p:nvPr/>
        </p:nvSpPr>
        <p:spPr>
          <a:xfrm>
            <a:off x="3886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grpSp>
        <p:nvGrpSpPr>
          <p:cNvPr id="181" name="Group 180"/>
          <p:cNvGrpSpPr/>
          <p:nvPr/>
        </p:nvGrpSpPr>
        <p:grpSpPr>
          <a:xfrm>
            <a:off x="2057400" y="4953000"/>
            <a:ext cx="2971800" cy="533400"/>
            <a:chOff x="533400" y="2971800"/>
            <a:chExt cx="2971800" cy="533400"/>
          </a:xfrm>
        </p:grpSpPr>
        <p:sp>
          <p:nvSpPr>
            <p:cNvPr id="182" name="Rectangle 18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057400" y="5562600"/>
            <a:ext cx="2971800" cy="533400"/>
            <a:chOff x="533400" y="2971800"/>
            <a:chExt cx="2971800" cy="533400"/>
          </a:xfrm>
        </p:grpSpPr>
        <p:sp>
          <p:nvSpPr>
            <p:cNvPr id="188" name="Rectangle 18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057400" y="6172200"/>
            <a:ext cx="2971800" cy="533400"/>
            <a:chOff x="533400" y="2971800"/>
            <a:chExt cx="2971800" cy="533400"/>
          </a:xfrm>
        </p:grpSpPr>
        <p:sp>
          <p:nvSpPr>
            <p:cNvPr id="194" name="Rectangle 193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2667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76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886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4958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0,4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0574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0574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0574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667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76600" y="4953000"/>
            <a:ext cx="533400" cy="5334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8862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4958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2766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8862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4,3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670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6670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276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86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495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8862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2,3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4958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2,4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2766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3,2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58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3,4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2F7490-8C74-E048-AA5A-56A09973CB9C}"/>
              </a:ext>
            </a:extLst>
          </p:cNvPr>
          <p:cNvGrpSpPr>
            <a:grpSpLocks noChangeAspect="1"/>
          </p:cNvGrpSpPr>
          <p:nvPr/>
        </p:nvGrpSpPr>
        <p:grpSpPr>
          <a:xfrm>
            <a:off x="5791200" y="922867"/>
            <a:ext cx="5701004" cy="5173133"/>
            <a:chOff x="5791200" y="1752600"/>
            <a:chExt cx="4114800" cy="3733800"/>
          </a:xfrm>
        </p:grpSpPr>
        <p:sp>
          <p:nvSpPr>
            <p:cNvPr id="64" name="Rectangle 63"/>
            <p:cNvSpPr/>
            <p:nvPr/>
          </p:nvSpPr>
          <p:spPr>
            <a:xfrm>
              <a:off x="5791200" y="2514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C[1,0]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A[1,1]*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B[1,0]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29400" y="2514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C[1,1]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A[1,2]*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B[2,1]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67600" y="2514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C[1,2]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A[1,3]*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B[3,2]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05800" y="2514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C[1,3]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A[1,4]*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B[4,3]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91200" y="1752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C[0,0] +=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A[0,0]*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B[0,0]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629400" y="1752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C[0,1]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A[0,1]*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B[1,1]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67600" y="1752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C[0,2]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A[0,2]*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B[2,2]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305800" y="1752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C[0,3]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A[0,3]*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B[3,3]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91200" y="3276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C[2,0]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A[2,2]*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B[2,0]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3276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C[2,1]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A[2,3]*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B[3,1]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67600" y="3276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C[2,2]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A[2,4]*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B[4,2]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0" y="3276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chemeClr val="tx1"/>
                  </a:solidFill>
                </a:rPr>
                <a:t>C[2,4]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A[2,1]*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B[1,4]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91200" y="4038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C[3,0]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A[3,3]*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B[3,0]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629400" y="4038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C[3,1]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A[3,4]*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B[4,1]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467600" y="4038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C[3,2]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A[3,0]*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B[0,2]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05800" y="4038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C[3,3]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A[3,1]*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B[1,3]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91200" y="4800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C[4,0]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A[4,4]*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B[4,0]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29400" y="4800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C[4,1]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A[4,0]*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B[0,1]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67600" y="4800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C[4,2]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A[4,1]*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B[1,2]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05800" y="4800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C[4,3]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A[4,2]*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B[2,3]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144000" y="4800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C[4,4] +=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A[4,3]*</a:t>
              </a:r>
            </a:p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B[3,4]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44000" y="1752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C[0,4] +=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A[0,4]*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B[4,4]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144000" y="2514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C[1,4] +=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A[1,0]*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B[0,4]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305800" y="3276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C[2,3] +=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A[2,0]*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B[0,3]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9144000" y="4038600"/>
              <a:ext cx="7620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C[3,4] +=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A[3,2]*</a:t>
              </a:r>
            </a:p>
            <a:p>
              <a:pPr algn="ctr"/>
              <a:r>
                <a:rPr lang="en-US" sz="1600" b="1" dirty="0">
                  <a:solidFill>
                    <a:srgbClr val="262626"/>
                  </a:solidFill>
                </a:rPr>
                <a:t>B[2,4]</a:t>
              </a: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057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0574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cs typeface="Times"/>
              </a:rPr>
              <a:t>1,0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240" name="Straight Arrow Connector 239"/>
          <p:cNvCxnSpPr>
            <a:cxnSpLocks/>
          </p:cNvCxnSpPr>
          <p:nvPr/>
        </p:nvCxnSpPr>
        <p:spPr>
          <a:xfrm>
            <a:off x="4838700" y="1367631"/>
            <a:ext cx="4610100" cy="1081879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</p:cNvCxnSpPr>
          <p:nvPr/>
        </p:nvCxnSpPr>
        <p:spPr>
          <a:xfrm>
            <a:off x="4267200" y="1351753"/>
            <a:ext cx="4038600" cy="1106886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cxnSpLocks/>
          </p:cNvCxnSpPr>
          <p:nvPr/>
        </p:nvCxnSpPr>
        <p:spPr>
          <a:xfrm>
            <a:off x="3657600" y="1367630"/>
            <a:ext cx="3486150" cy="111839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cxnSpLocks/>
          </p:cNvCxnSpPr>
          <p:nvPr/>
        </p:nvCxnSpPr>
        <p:spPr>
          <a:xfrm>
            <a:off x="3048000" y="1371600"/>
            <a:ext cx="3048000" cy="1082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</p:cNvCxnSpPr>
          <p:nvPr/>
        </p:nvCxnSpPr>
        <p:spPr>
          <a:xfrm flipV="1">
            <a:off x="2438400" y="2743200"/>
            <a:ext cx="3657600" cy="1752600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 flipV="1">
            <a:off x="3048000" y="2793996"/>
            <a:ext cx="4267200" cy="2315870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/>
          </p:cNvCxnSpPr>
          <p:nvPr/>
        </p:nvCxnSpPr>
        <p:spPr>
          <a:xfrm flipV="1">
            <a:off x="3619500" y="2722561"/>
            <a:ext cx="4762500" cy="2992439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cxnSpLocks/>
          </p:cNvCxnSpPr>
          <p:nvPr/>
        </p:nvCxnSpPr>
        <p:spPr>
          <a:xfrm flipV="1">
            <a:off x="4267200" y="2747564"/>
            <a:ext cx="5295900" cy="3608788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72EB-D0C6-4DBE-84C7-BB79D1E1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42CB-2A01-4386-9BFE-A14BBB7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6341E76-0A57-7E4B-B69C-411CC54D3715}"/>
              </a:ext>
            </a:extLst>
          </p:cNvPr>
          <p:cNvCxnSpPr>
            <a:cxnSpLocks/>
          </p:cNvCxnSpPr>
          <p:nvPr/>
        </p:nvCxnSpPr>
        <p:spPr>
          <a:xfrm>
            <a:off x="5410200" y="1219200"/>
            <a:ext cx="5257800" cy="1198858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E7CAADF-E7EA-474E-B22B-C14315DE68AE}"/>
              </a:ext>
            </a:extLst>
          </p:cNvPr>
          <p:cNvCxnSpPr>
            <a:cxnSpLocks/>
            <a:stCxn id="226" idx="3"/>
          </p:cNvCxnSpPr>
          <p:nvPr/>
        </p:nvCxnSpPr>
        <p:spPr>
          <a:xfrm flipV="1">
            <a:off x="2590800" y="1219200"/>
            <a:ext cx="2819400" cy="3810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589360F-5A2C-1841-B5AB-CF974683DD0F}"/>
              </a:ext>
            </a:extLst>
          </p:cNvPr>
          <p:cNvCxnSpPr>
            <a:cxnSpLocks/>
          </p:cNvCxnSpPr>
          <p:nvPr/>
        </p:nvCxnSpPr>
        <p:spPr>
          <a:xfrm flipV="1">
            <a:off x="5638800" y="2743200"/>
            <a:ext cx="5029200" cy="3684587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F1160C2-268E-8F40-9317-F2AE3FD07362}"/>
              </a:ext>
            </a:extLst>
          </p:cNvPr>
          <p:cNvCxnSpPr>
            <a:cxnSpLocks/>
          </p:cNvCxnSpPr>
          <p:nvPr/>
        </p:nvCxnSpPr>
        <p:spPr>
          <a:xfrm>
            <a:off x="4876800" y="4251324"/>
            <a:ext cx="762000" cy="2176463"/>
          </a:xfrm>
          <a:prstGeom prst="straightConnector1">
            <a:avLst/>
          </a:prstGeom>
          <a:ln w="25400"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77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A(2,1)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A(2,2)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0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B(0,2)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B(1,2)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0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C5465-9F10-4572-B055-782810E9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L.V.Kale</a:t>
            </a:r>
            <a:endParaRPr lang="en-US" dirty="0">
              <a:latin typeface="Calibri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ACBBB46-3757-42D4-B36D-0D49C3F0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937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60165</TotalTime>
  <Words>2972</Words>
  <Application>Microsoft Macintosh PowerPoint</Application>
  <PresentationFormat>Widescreen</PresentationFormat>
  <Paragraphs>714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Lato Medium</vt:lpstr>
      <vt:lpstr>Times</vt:lpstr>
      <vt:lpstr>Times New Roman</vt:lpstr>
      <vt:lpstr>MCS-DS_PPT_template_final</vt:lpstr>
      <vt:lpstr>Algorithms:  Matrix-Matrix Multiplication</vt:lpstr>
      <vt:lpstr>Simple Algorithm</vt:lpstr>
      <vt:lpstr>PowerPoint Presentation</vt:lpstr>
      <vt:lpstr>Simple Algorithm</vt:lpstr>
      <vt:lpstr>Simple Algorithm: Analysis</vt:lpstr>
      <vt:lpstr>Simple Algorithm: Analysis</vt:lpstr>
      <vt:lpstr>Cannon’s Matrix Multiplication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Cannon’s Algorithm: analysis</vt:lpstr>
      <vt:lpstr>Johnson’s 3D Matrix Multiplication</vt:lpstr>
      <vt:lpstr>PowerPoint Presentation</vt:lpstr>
      <vt:lpstr>3D Matrix Multiplication: Analysis</vt:lpstr>
      <vt:lpstr>Another new Algorithm: 2.5D matrix mpy</vt:lpstr>
    </vt:vector>
  </TitlesOfParts>
  <Company>uiuc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Microsoft Office User</cp:lastModifiedBy>
  <cp:revision>484</cp:revision>
  <dcterms:created xsi:type="dcterms:W3CDTF">2002-10-12T14:08:56Z</dcterms:created>
  <dcterms:modified xsi:type="dcterms:W3CDTF">2018-11-28T16:04:33Z</dcterms:modified>
</cp:coreProperties>
</file>