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7" r:id="rId1"/>
  </p:sldMasterIdLst>
  <p:notesMasterIdLst>
    <p:notesMasterId r:id="rId37"/>
  </p:notesMasterIdLst>
  <p:sldIdLst>
    <p:sldId id="307" r:id="rId2"/>
    <p:sldId id="257" r:id="rId3"/>
    <p:sldId id="261" r:id="rId4"/>
    <p:sldId id="262" r:id="rId5"/>
    <p:sldId id="263" r:id="rId6"/>
    <p:sldId id="264" r:id="rId7"/>
    <p:sldId id="30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99" r:id="rId19"/>
    <p:sldId id="280" r:id="rId20"/>
    <p:sldId id="309" r:id="rId21"/>
    <p:sldId id="281" r:id="rId22"/>
    <p:sldId id="301" r:id="rId23"/>
    <p:sldId id="302" r:id="rId24"/>
    <p:sldId id="303" r:id="rId25"/>
    <p:sldId id="304" r:id="rId26"/>
    <p:sldId id="305" r:id="rId27"/>
    <p:sldId id="306" r:id="rId28"/>
    <p:sldId id="282" r:id="rId29"/>
    <p:sldId id="283" r:id="rId30"/>
    <p:sldId id="284" r:id="rId31"/>
    <p:sldId id="285" r:id="rId32"/>
    <p:sldId id="287" r:id="rId33"/>
    <p:sldId id="289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7E"/>
    <a:srgbClr val="EA4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64CA2-0CE3-4F1F-9610-B93945D4BA7A}">
  <a:tblStyle styleId="{E2B64CA2-0CE3-4F1F-9610-B93945D4B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9"/>
    <p:restoredTop sz="93705"/>
  </p:normalViewPr>
  <p:slideViewPr>
    <p:cSldViewPr snapToGrid="0">
      <p:cViewPr varScale="1">
        <p:scale>
          <a:sx n="88" d="100"/>
          <a:sy n="8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0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ace5c0c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ace5c0c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ce5c0c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ce5c0c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ce5c0c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ce5c0c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ace5c0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ace5c0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ce5c0c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ace5c0c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ce5c0c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ce5c0c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ace5c0c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ace5c0c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ace5c0c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ace5c0c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confirmation on this edit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ae63335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ae63335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Included on 11/30/2018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104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ae63335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ae63335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ace5c0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9ace5c0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0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ae63335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ae63335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ae63335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ae63335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154572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ae6333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ae6333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2951847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ae6333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ae6333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73801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ace5c0c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ace5c0c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2005888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ae6333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ae6333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3352333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ae63335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ae63335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Included on 11/30/2018</a:t>
            </a:r>
          </a:p>
        </p:txBody>
      </p:sp>
    </p:spTree>
    <p:extLst>
      <p:ext uri="{BB962C8B-B14F-4D97-AF65-F5344CB8AC3E}">
        <p14:creationId xmlns:p14="http://schemas.microsoft.com/office/powerpoint/2010/main" val="1658726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9fd8b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9fd8b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9fd8b4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9fd8b4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ce5c0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ce5c0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9fd8b4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9fd8b4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99fd8b4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99fd8b4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9fd8b44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9fd8b44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99fd8b44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99fd8b44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99fd8b44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99fd8b44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ae63335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ae63335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ace5c0c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ace5c0c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ce5c0c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ce5c0c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ce5c0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ce5c0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ce5c0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ce5c0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1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ace5c0c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ace5c0c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ce5c0c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ce5c0c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01547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4CC3C1-E679-49B4-9DDB-9CCC0AB78E61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5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B4AF51-A789-47FA-96CF-13105A497C2F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333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07994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698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07994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13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8360-64FE-4B19-8898-38E5C5D350C3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8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64EDEC-6BE0-495F-B6BC-9D58EA6A176E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78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F771-50FE-481A-84EA-C310986BB5B3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2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9" y="1681163"/>
            <a:ext cx="5673566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8B3531-C804-4169-8CD4-6B2FBA2B06F5}" type="datetime1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6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C0040-F462-4367-A946-3460B3F26131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72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E2AE73-FDCD-4EF9-AA89-4AC6C063C769}" type="datetime1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5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EB0DB7-F894-4B98-9C60-9DFD068227CF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4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950E9CF-28DE-4093-8766-A4824958203C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02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9D2C-4EB1-41CD-BFF3-DA5DAC42365F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736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E575-C39D-40D7-B642-39F951A9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128" y="1889813"/>
            <a:ext cx="9489743" cy="1286301"/>
          </a:xfrm>
        </p:spPr>
        <p:txBody>
          <a:bodyPr>
            <a:normAutofit/>
          </a:bodyPr>
          <a:lstStyle/>
          <a:p>
            <a:r>
              <a:rPr lang="en-US" sz="6600" dirty="0"/>
              <a:t>P</a:t>
            </a:r>
            <a:r>
              <a:rPr lang="en-US" b="0" dirty="0"/>
              <a:t>arallel</a:t>
            </a:r>
            <a:r>
              <a:rPr lang="en-US" dirty="0"/>
              <a:t> </a:t>
            </a:r>
            <a:r>
              <a:rPr lang="en-US" sz="6600" dirty="0"/>
              <a:t>D</a:t>
            </a:r>
            <a:r>
              <a:rPr lang="en-US" b="0" dirty="0"/>
              <a:t>iscrete</a:t>
            </a:r>
            <a:r>
              <a:rPr lang="en-US" dirty="0"/>
              <a:t> </a:t>
            </a:r>
            <a:r>
              <a:rPr lang="en-US" sz="6600" dirty="0"/>
              <a:t>E</a:t>
            </a:r>
            <a:r>
              <a:rPr lang="en-US" b="0" dirty="0"/>
              <a:t>vent</a:t>
            </a:r>
            <a:r>
              <a:rPr lang="en-US" dirty="0"/>
              <a:t> </a:t>
            </a:r>
            <a:r>
              <a:rPr lang="en-US" sz="6600" dirty="0"/>
              <a:t>S</a:t>
            </a:r>
            <a:r>
              <a:rPr lang="en-US" b="0" dirty="0"/>
              <a:t>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E7F67-A4EE-4313-968D-4897B154F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ECAC2-D02F-4C71-B94F-D5657205EA6E}"/>
              </a:ext>
            </a:extLst>
          </p:cNvPr>
          <p:cNvSpPr/>
          <p:nvPr/>
        </p:nvSpPr>
        <p:spPr>
          <a:xfrm>
            <a:off x="3674110" y="6109648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2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Challenges to Parallelization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Events are generally very small/fast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Simulations can have of billions of events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Order must be maintained</a:t>
            </a:r>
            <a:endParaRPr dirty="0"/>
          </a:p>
          <a:p>
            <a:pPr marL="0" indent="0">
              <a:spcBef>
                <a:spcPts val="1000"/>
              </a:spcBef>
              <a:buNone/>
            </a:pPr>
            <a:endParaRPr dirty="0"/>
          </a:p>
          <a:p>
            <a:pPr mar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/>
              <a:t>Benefits of parallelism come from executing many events at once</a:t>
            </a:r>
            <a:endParaRPr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E7C63D-385D-4977-B67F-2E881C6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How do we parallelize DES?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Distribute LPs across processors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Each processor has its own event list and virtual clock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How to synchronize event lists and clocks?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6081D5-3E2C-41CD-A869-E7040F76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(Super) Naive Implementation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idx="1"/>
          </p:nvPr>
        </p:nvSpPr>
        <p:spPr>
          <a:xfrm>
            <a:off x="838200" y="1187355"/>
            <a:ext cx="7162800" cy="3927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while (running)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b="1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AllReduce(simTime);</a:t>
            </a:r>
            <a:endParaRPr sz="2400" b="1"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b="1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if (events.top()-&gt;ts==simTime)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Event* e = events.pop();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LP* lp = e-&gt;destination();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lp-&gt;execute(e);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AB96F3-051F-4CD8-AD9F-1579504A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(Super) Naive Implementation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Exactly matches sequential semantics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NO PARALLELISM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Way too much synchronization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4294967295"/>
          </p:nvPr>
        </p:nvSpPr>
        <p:spPr>
          <a:xfrm>
            <a:off x="1173708" y="3268665"/>
            <a:ext cx="8229600" cy="19986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" b="1" dirty="0"/>
              <a:t>Moral of the Story:</a:t>
            </a:r>
            <a:endParaRPr b="1" dirty="0"/>
          </a:p>
          <a:p>
            <a:pPr mar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/>
              <a:t>We need to relax our ordering restrictions!</a:t>
            </a:r>
            <a:endParaRPr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51FAF3-AE89-4B2A-A81B-AC6404B2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1629213" y="1648733"/>
            <a:ext cx="4555525" cy="25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What is the fundamental problem?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1842200" y="1918439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A</a:t>
            </a:r>
            <a:endParaRPr sz="2400"/>
          </a:p>
        </p:txBody>
      </p:sp>
      <p:sp>
        <p:nvSpPr>
          <p:cNvPr id="175" name="Google Shape;175;p25"/>
          <p:cNvSpPr/>
          <p:nvPr/>
        </p:nvSpPr>
        <p:spPr>
          <a:xfrm>
            <a:off x="1842200" y="2643006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B</a:t>
            </a:r>
            <a:endParaRPr sz="2400"/>
          </a:p>
        </p:txBody>
      </p:sp>
      <p:sp>
        <p:nvSpPr>
          <p:cNvPr id="176" name="Google Shape;176;p25"/>
          <p:cNvSpPr/>
          <p:nvPr/>
        </p:nvSpPr>
        <p:spPr>
          <a:xfrm>
            <a:off x="1842200" y="3401425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C</a:t>
            </a:r>
            <a:endParaRPr sz="2400"/>
          </a:p>
        </p:txBody>
      </p:sp>
      <p:graphicFrame>
        <p:nvGraphicFramePr>
          <p:cNvPr id="177" name="Google Shape;177;p25"/>
          <p:cNvGraphicFramePr/>
          <p:nvPr>
            <p:extLst>
              <p:ext uri="{D42A27DB-BD31-4B8C-83A1-F6EECF244321}">
                <p14:modId xmlns:p14="http://schemas.microsoft.com/office/powerpoint/2010/main" val="1970817122"/>
              </p:ext>
            </p:extLst>
          </p:nvPr>
        </p:nvGraphicFramePr>
        <p:xfrm>
          <a:off x="2705388" y="1871689"/>
          <a:ext cx="1646750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Event List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8" name="Google Shape;178;p25"/>
          <p:cNvGraphicFramePr/>
          <p:nvPr>
            <p:extLst>
              <p:ext uri="{D42A27DB-BD31-4B8C-83A1-F6EECF244321}">
                <p14:modId xmlns:p14="http://schemas.microsoft.com/office/powerpoint/2010/main" val="1492969995"/>
              </p:ext>
            </p:extLst>
          </p:nvPr>
        </p:nvGraphicFramePr>
        <p:xfrm>
          <a:off x="4556901" y="1886906"/>
          <a:ext cx="1414750" cy="91434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4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Sim Time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Google Shape;179;p25"/>
          <p:cNvSpPr/>
          <p:nvPr/>
        </p:nvSpPr>
        <p:spPr>
          <a:xfrm>
            <a:off x="6359900" y="3992913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D</a:t>
            </a:r>
            <a:endParaRPr sz="2400"/>
          </a:p>
        </p:txBody>
      </p:sp>
      <p:sp>
        <p:nvSpPr>
          <p:cNvPr id="180" name="Google Shape;180;p25"/>
          <p:cNvSpPr/>
          <p:nvPr/>
        </p:nvSpPr>
        <p:spPr>
          <a:xfrm>
            <a:off x="6359900" y="4681231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E</a:t>
            </a:r>
            <a:endParaRPr sz="2400"/>
          </a:p>
        </p:txBody>
      </p:sp>
      <p:sp>
        <p:nvSpPr>
          <p:cNvPr id="181" name="Google Shape;181;p25"/>
          <p:cNvSpPr/>
          <p:nvPr/>
        </p:nvSpPr>
        <p:spPr>
          <a:xfrm>
            <a:off x="6359900" y="5369550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F</a:t>
            </a:r>
            <a:endParaRPr sz="2400"/>
          </a:p>
        </p:txBody>
      </p:sp>
      <p:graphicFrame>
        <p:nvGraphicFramePr>
          <p:cNvPr id="182" name="Google Shape;182;p25"/>
          <p:cNvGraphicFramePr/>
          <p:nvPr>
            <p:extLst>
              <p:ext uri="{D42A27DB-BD31-4B8C-83A1-F6EECF244321}">
                <p14:modId xmlns:p14="http://schemas.microsoft.com/office/powerpoint/2010/main" val="1893092567"/>
              </p:ext>
            </p:extLst>
          </p:nvPr>
        </p:nvGraphicFramePr>
        <p:xfrm>
          <a:off x="7151300" y="3883628"/>
          <a:ext cx="1646750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3" name="Google Shape;183;p25"/>
          <p:cNvGraphicFramePr/>
          <p:nvPr>
            <p:extLst>
              <p:ext uri="{D42A27DB-BD31-4B8C-83A1-F6EECF244321}">
                <p14:modId xmlns:p14="http://schemas.microsoft.com/office/powerpoint/2010/main" val="1630597220"/>
              </p:ext>
            </p:extLst>
          </p:nvPr>
        </p:nvGraphicFramePr>
        <p:xfrm>
          <a:off x="9059951" y="3883628"/>
          <a:ext cx="1502836" cy="91434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50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Sim Time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Google Shape;184;p25"/>
          <p:cNvSpPr txBox="1"/>
          <p:nvPr/>
        </p:nvSpPr>
        <p:spPr>
          <a:xfrm>
            <a:off x="4796432" y="3481675"/>
            <a:ext cx="894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 dirty="0"/>
              <a:t>PE 0</a:t>
            </a:r>
            <a:endParaRPr sz="2400" b="1" dirty="0"/>
          </a:p>
        </p:txBody>
      </p:sp>
      <p:sp>
        <p:nvSpPr>
          <p:cNvPr id="185" name="Google Shape;185;p25"/>
          <p:cNvSpPr txBox="1"/>
          <p:nvPr/>
        </p:nvSpPr>
        <p:spPr>
          <a:xfrm>
            <a:off x="9316800" y="5443675"/>
            <a:ext cx="894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 dirty="0"/>
              <a:t>PE 1</a:t>
            </a:r>
            <a:endParaRPr sz="2400" b="1" dirty="0"/>
          </a:p>
        </p:txBody>
      </p:sp>
      <p:sp>
        <p:nvSpPr>
          <p:cNvPr id="186" name="Google Shape;186;p25"/>
          <p:cNvSpPr/>
          <p:nvPr/>
        </p:nvSpPr>
        <p:spPr>
          <a:xfrm>
            <a:off x="6184300" y="3666175"/>
            <a:ext cx="4555525" cy="25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7467983" y="1677334"/>
            <a:ext cx="3271842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3000" b="1" dirty="0"/>
              <a:t>Can PE 0 safely execute any events?</a:t>
            </a:r>
          </a:p>
          <a:p>
            <a:pPr algn="ctr"/>
            <a:endParaRPr sz="3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5E15-C728-437A-B583-FA5D2C46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 Kale</a:t>
            </a:r>
          </a:p>
        </p:txBody>
      </p:sp>
      <p:sp>
        <p:nvSpPr>
          <p:cNvPr id="21" name="Google Shape;209;p26">
            <a:extLst>
              <a:ext uri="{FF2B5EF4-FFF2-40B4-BE49-F238E27FC236}">
                <a16:creationId xmlns:a16="http://schemas.microsoft.com/office/drawing/2014/main" id="{2E2D72F2-D034-48E9-BB1E-874428F9E1B3}"/>
              </a:ext>
            </a:extLst>
          </p:cNvPr>
          <p:cNvSpPr txBox="1"/>
          <p:nvPr/>
        </p:nvSpPr>
        <p:spPr>
          <a:xfrm>
            <a:off x="1684938" y="4301444"/>
            <a:ext cx="4116900" cy="14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b="1" dirty="0"/>
              <a:t>What if the first event on PE 1 generates event (5,A)?</a:t>
            </a:r>
            <a:endParaRPr sz="3000" b="1" dirty="0"/>
          </a:p>
        </p:txBody>
      </p:sp>
      <p:sp>
        <p:nvSpPr>
          <p:cNvPr id="22" name="Google Shape;232;p27">
            <a:extLst>
              <a:ext uri="{FF2B5EF4-FFF2-40B4-BE49-F238E27FC236}">
                <a16:creationId xmlns:a16="http://schemas.microsoft.com/office/drawing/2014/main" id="{9A831EC9-0C53-497A-BBC2-C873EBF7BE2C}"/>
              </a:ext>
            </a:extLst>
          </p:cNvPr>
          <p:cNvSpPr txBox="1"/>
          <p:nvPr/>
        </p:nvSpPr>
        <p:spPr>
          <a:xfrm>
            <a:off x="1690762" y="5703025"/>
            <a:ext cx="32577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b="1" dirty="0">
                <a:solidFill>
                  <a:srgbClr val="980000"/>
                </a:solidFill>
              </a:rPr>
              <a:t>Causality Error!</a:t>
            </a:r>
            <a:endParaRPr sz="3000" b="1" dirty="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2018800" y="1684975"/>
            <a:ext cx="4165500" cy="25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What is the fundamental problem?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245100" y="2011713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A</a:t>
            </a:r>
            <a:endParaRPr sz="2400"/>
          </a:p>
        </p:txBody>
      </p:sp>
      <p:sp>
        <p:nvSpPr>
          <p:cNvPr id="241" name="Google Shape;241;p28"/>
          <p:cNvSpPr/>
          <p:nvPr/>
        </p:nvSpPr>
        <p:spPr>
          <a:xfrm>
            <a:off x="2245100" y="2700031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B</a:t>
            </a:r>
            <a:endParaRPr sz="2400"/>
          </a:p>
        </p:txBody>
      </p:sp>
      <p:sp>
        <p:nvSpPr>
          <p:cNvPr id="242" name="Google Shape;242;p28"/>
          <p:cNvSpPr/>
          <p:nvPr/>
        </p:nvSpPr>
        <p:spPr>
          <a:xfrm>
            <a:off x="2245100" y="3388350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C</a:t>
            </a:r>
            <a:endParaRPr sz="2400"/>
          </a:p>
        </p:txBody>
      </p:sp>
      <p:graphicFrame>
        <p:nvGraphicFramePr>
          <p:cNvPr id="243" name="Google Shape;243;p28"/>
          <p:cNvGraphicFramePr/>
          <p:nvPr/>
        </p:nvGraphicFramePr>
        <p:xfrm>
          <a:off x="3036500" y="1983775"/>
          <a:ext cx="1646750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4" name="Google Shape;244;p28"/>
          <p:cNvGraphicFramePr/>
          <p:nvPr/>
        </p:nvGraphicFramePr>
        <p:xfrm>
          <a:off x="4945151" y="1983775"/>
          <a:ext cx="1054125" cy="118866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0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 Time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" name="Google Shape;245;p28"/>
          <p:cNvSpPr/>
          <p:nvPr/>
        </p:nvSpPr>
        <p:spPr>
          <a:xfrm>
            <a:off x="6359900" y="3992913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D</a:t>
            </a:r>
            <a:endParaRPr sz="2400"/>
          </a:p>
        </p:txBody>
      </p:sp>
      <p:sp>
        <p:nvSpPr>
          <p:cNvPr id="246" name="Google Shape;246;p28"/>
          <p:cNvSpPr/>
          <p:nvPr/>
        </p:nvSpPr>
        <p:spPr>
          <a:xfrm>
            <a:off x="6359900" y="4681231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E</a:t>
            </a:r>
            <a:endParaRPr sz="2400"/>
          </a:p>
        </p:txBody>
      </p:sp>
      <p:sp>
        <p:nvSpPr>
          <p:cNvPr id="247" name="Google Shape;247;p28"/>
          <p:cNvSpPr/>
          <p:nvPr/>
        </p:nvSpPr>
        <p:spPr>
          <a:xfrm>
            <a:off x="6359900" y="5369550"/>
            <a:ext cx="529500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F</a:t>
            </a:r>
            <a:endParaRPr sz="2400"/>
          </a:p>
        </p:txBody>
      </p:sp>
      <p:graphicFrame>
        <p:nvGraphicFramePr>
          <p:cNvPr id="248" name="Google Shape;248;p28"/>
          <p:cNvGraphicFramePr/>
          <p:nvPr/>
        </p:nvGraphicFramePr>
        <p:xfrm>
          <a:off x="7151300" y="3964975"/>
          <a:ext cx="1646750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28"/>
          <p:cNvGraphicFramePr/>
          <p:nvPr/>
        </p:nvGraphicFramePr>
        <p:xfrm>
          <a:off x="9059951" y="3964975"/>
          <a:ext cx="1054125" cy="118866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0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 Time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0" name="Google Shape;250;p28"/>
          <p:cNvSpPr txBox="1"/>
          <p:nvPr/>
        </p:nvSpPr>
        <p:spPr>
          <a:xfrm>
            <a:off x="5105275" y="3462475"/>
            <a:ext cx="894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PE 0</a:t>
            </a:r>
            <a:endParaRPr sz="2400" b="1"/>
          </a:p>
        </p:txBody>
      </p:sp>
      <p:sp>
        <p:nvSpPr>
          <p:cNvPr id="251" name="Google Shape;251;p28"/>
          <p:cNvSpPr txBox="1"/>
          <p:nvPr/>
        </p:nvSpPr>
        <p:spPr>
          <a:xfrm>
            <a:off x="9316800" y="5443675"/>
            <a:ext cx="894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PE 1</a:t>
            </a:r>
            <a:endParaRPr sz="2400" b="1"/>
          </a:p>
        </p:txBody>
      </p:sp>
      <p:sp>
        <p:nvSpPr>
          <p:cNvPr id="252" name="Google Shape;252;p28"/>
          <p:cNvSpPr/>
          <p:nvPr/>
        </p:nvSpPr>
        <p:spPr>
          <a:xfrm>
            <a:off x="6184300" y="3666175"/>
            <a:ext cx="4165500" cy="25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6989500" y="1983775"/>
            <a:ext cx="3360300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000" b="1"/>
              <a:t>Can PE 0 safely execute any events?</a:t>
            </a:r>
            <a:endParaRPr sz="3000" b="1"/>
          </a:p>
        </p:txBody>
      </p:sp>
      <p:sp>
        <p:nvSpPr>
          <p:cNvPr id="254" name="Google Shape;254;p28"/>
          <p:cNvSpPr txBox="1"/>
          <p:nvPr/>
        </p:nvSpPr>
        <p:spPr>
          <a:xfrm>
            <a:off x="1981200" y="4530475"/>
            <a:ext cx="4116900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b="1"/>
              <a:t>What if the first event on PE 1 generates event (5,A)?</a:t>
            </a:r>
            <a:endParaRPr sz="3000" b="1"/>
          </a:p>
        </p:txBody>
      </p:sp>
      <p:sp>
        <p:nvSpPr>
          <p:cNvPr id="255" name="Google Shape;255;p28"/>
          <p:cNvSpPr/>
          <p:nvPr/>
        </p:nvSpPr>
        <p:spPr>
          <a:xfrm>
            <a:off x="838199" y="0"/>
            <a:ext cx="10189191" cy="6858000"/>
          </a:xfrm>
          <a:prstGeom prst="rect">
            <a:avLst/>
          </a:prstGeom>
          <a:solidFill>
            <a:srgbClr val="FFFFFF">
              <a:alpha val="9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2782050" y="1766250"/>
            <a:ext cx="6627900" cy="3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7200" b="1">
                <a:solidFill>
                  <a:srgbClr val="980000"/>
                </a:solidFill>
              </a:rPr>
              <a:t>How can we ever execute events!?</a:t>
            </a:r>
            <a:endParaRPr sz="7200" b="1">
              <a:solidFill>
                <a:srgbClr val="98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3B575-CD21-4AC5-9CBC-B2E33589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F700-F17B-4B65-B558-803D6CE1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Two Approaches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idx="1"/>
          </p:nvPr>
        </p:nvSpPr>
        <p:spPr>
          <a:xfrm>
            <a:off x="333233" y="1205520"/>
            <a:ext cx="6018639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Conservative</a:t>
            </a:r>
            <a:endParaRPr b="1" dirty="0"/>
          </a:p>
          <a:p>
            <a:pPr marL="0" indent="0">
              <a:buNone/>
            </a:pPr>
            <a:r>
              <a:rPr lang="en" sz="1800" dirty="0"/>
              <a:t>(don’t screw up)</a:t>
            </a:r>
            <a:endParaRPr sz="1800" dirty="0"/>
          </a:p>
          <a:p>
            <a:pPr indent="-381000">
              <a:buSzPts val="2400"/>
            </a:pPr>
            <a:r>
              <a:rPr lang="en" sz="2400" dirty="0"/>
              <a:t>Only execute events we know are safe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Synchronize often to determine safe events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  <a:buChar char="-"/>
            </a:pPr>
            <a:r>
              <a:rPr lang="en" sz="2400" dirty="0"/>
              <a:t>More synchronization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-"/>
            </a:pPr>
            <a:r>
              <a:rPr lang="en" sz="2400" dirty="0"/>
              <a:t>Less parallelism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-"/>
            </a:pPr>
            <a:r>
              <a:rPr lang="en" sz="2400" dirty="0"/>
              <a:t>Inflexible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+"/>
            </a:pPr>
            <a:r>
              <a:rPr lang="en" sz="2400" dirty="0"/>
              <a:t>Simple</a:t>
            </a:r>
            <a:endParaRPr sz="24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4294967295"/>
          </p:nvPr>
        </p:nvSpPr>
        <p:spPr>
          <a:xfrm>
            <a:off x="6351872" y="1205519"/>
            <a:ext cx="5840128" cy="478374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Optimistic</a:t>
            </a:r>
            <a:endParaRPr dirty="0"/>
          </a:p>
          <a:p>
            <a:pPr marL="0" indent="0">
              <a:buNone/>
            </a:pPr>
            <a:r>
              <a:rPr lang="en" sz="1800" dirty="0"/>
              <a:t>(if we screw up, we’ll fix it)</a:t>
            </a:r>
            <a:endParaRPr sz="1800" dirty="0"/>
          </a:p>
          <a:p>
            <a:pPr indent="-381000">
              <a:buSzPts val="2400"/>
            </a:pPr>
            <a:r>
              <a:rPr lang="en" sz="2400" dirty="0"/>
              <a:t>Execute events freely 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Rollback the processor  if there’s an error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  <a:buChar char="+"/>
            </a:pPr>
            <a:r>
              <a:rPr lang="en" sz="2400" dirty="0"/>
              <a:t>Less synchronization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+"/>
            </a:pPr>
            <a:r>
              <a:rPr lang="en" sz="2400" dirty="0"/>
              <a:t>More parallelism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+"/>
            </a:pPr>
            <a:r>
              <a:rPr lang="en" sz="2400" dirty="0"/>
              <a:t>Flexible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Char char="-"/>
            </a:pPr>
            <a:r>
              <a:rPr lang="en" sz="2400" dirty="0"/>
              <a:t>Complex</a:t>
            </a:r>
            <a:endParaRPr sz="24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0DBF5-73AC-43C2-B3B0-4D28AFD2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Conservative (Windowed)</a:t>
            </a:r>
            <a:endParaRPr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idx="1"/>
          </p:nvPr>
        </p:nvSpPr>
        <p:spPr>
          <a:xfrm>
            <a:off x="838200" y="1169894"/>
            <a:ext cx="10515600" cy="17585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Requires a model-specific lookahead 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Determine the min timestamp in the system</a:t>
            </a: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Execute events in (min + lookahead) window</a:t>
            </a:r>
            <a:endParaRPr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152525" y="3098974"/>
            <a:ext cx="4703750" cy="273898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1378824" y="3425713"/>
            <a:ext cx="598261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A</a:t>
            </a:r>
            <a:endParaRPr sz="2400"/>
          </a:p>
        </p:txBody>
      </p:sp>
      <p:sp>
        <p:nvSpPr>
          <p:cNvPr id="273" name="Google Shape;273;p30"/>
          <p:cNvSpPr/>
          <p:nvPr/>
        </p:nvSpPr>
        <p:spPr>
          <a:xfrm>
            <a:off x="1378824" y="4114031"/>
            <a:ext cx="598261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B</a:t>
            </a:r>
            <a:endParaRPr sz="2400"/>
          </a:p>
        </p:txBody>
      </p:sp>
      <p:sp>
        <p:nvSpPr>
          <p:cNvPr id="274" name="Google Shape;274;p30"/>
          <p:cNvSpPr/>
          <p:nvPr/>
        </p:nvSpPr>
        <p:spPr>
          <a:xfrm>
            <a:off x="1378824" y="4802350"/>
            <a:ext cx="598261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C</a:t>
            </a:r>
            <a:endParaRPr sz="2400"/>
          </a:p>
        </p:txBody>
      </p:sp>
      <p:graphicFrame>
        <p:nvGraphicFramePr>
          <p:cNvPr id="276" name="Google Shape;276;p30"/>
          <p:cNvGraphicFramePr/>
          <p:nvPr>
            <p:extLst>
              <p:ext uri="{D42A27DB-BD31-4B8C-83A1-F6EECF244321}">
                <p14:modId xmlns:p14="http://schemas.microsoft.com/office/powerpoint/2010/main" val="234051112"/>
              </p:ext>
            </p:extLst>
          </p:nvPr>
        </p:nvGraphicFramePr>
        <p:xfrm>
          <a:off x="4382711" y="3397774"/>
          <a:ext cx="1191014" cy="91434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1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Sim Time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p30"/>
          <p:cNvSpPr txBox="1"/>
          <p:nvPr/>
        </p:nvSpPr>
        <p:spPr>
          <a:xfrm>
            <a:off x="4375198" y="5255298"/>
            <a:ext cx="1010095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 dirty="0"/>
              <a:t>PE 0</a:t>
            </a:r>
            <a:endParaRPr sz="2400" b="1" dirty="0"/>
          </a:p>
        </p:txBody>
      </p:sp>
      <p:graphicFrame>
        <p:nvGraphicFramePr>
          <p:cNvPr id="278" name="Google Shape;278;p30"/>
          <p:cNvGraphicFramePr/>
          <p:nvPr>
            <p:extLst>
              <p:ext uri="{D42A27DB-BD31-4B8C-83A1-F6EECF244321}">
                <p14:modId xmlns:p14="http://schemas.microsoft.com/office/powerpoint/2010/main" val="4157935270"/>
              </p:ext>
            </p:extLst>
          </p:nvPr>
        </p:nvGraphicFramePr>
        <p:xfrm>
          <a:off x="4375198" y="4383264"/>
          <a:ext cx="1191014" cy="83817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1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Lookahead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30"/>
          <p:cNvSpPr/>
          <p:nvPr/>
        </p:nvSpPr>
        <p:spPr>
          <a:xfrm>
            <a:off x="5856275" y="3098974"/>
            <a:ext cx="4956900" cy="273898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082574" y="3425712"/>
            <a:ext cx="630099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D</a:t>
            </a:r>
            <a:endParaRPr sz="2400"/>
          </a:p>
        </p:txBody>
      </p:sp>
      <p:sp>
        <p:nvSpPr>
          <p:cNvPr id="281" name="Google Shape;281;p30"/>
          <p:cNvSpPr/>
          <p:nvPr/>
        </p:nvSpPr>
        <p:spPr>
          <a:xfrm>
            <a:off x="6082574" y="4114030"/>
            <a:ext cx="630099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E</a:t>
            </a:r>
            <a:endParaRPr sz="2400"/>
          </a:p>
        </p:txBody>
      </p:sp>
      <p:sp>
        <p:nvSpPr>
          <p:cNvPr id="282" name="Google Shape;282;p30"/>
          <p:cNvSpPr/>
          <p:nvPr/>
        </p:nvSpPr>
        <p:spPr>
          <a:xfrm>
            <a:off x="6082574" y="4802349"/>
            <a:ext cx="630099" cy="529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F</a:t>
            </a:r>
            <a:endParaRPr sz="2400"/>
          </a:p>
        </p:txBody>
      </p:sp>
      <p:graphicFrame>
        <p:nvGraphicFramePr>
          <p:cNvPr id="284" name="Google Shape;284;p30"/>
          <p:cNvGraphicFramePr/>
          <p:nvPr>
            <p:extLst>
              <p:ext uri="{D42A27DB-BD31-4B8C-83A1-F6EECF244321}">
                <p14:modId xmlns:p14="http://schemas.microsoft.com/office/powerpoint/2010/main" val="1168135428"/>
              </p:ext>
            </p:extLst>
          </p:nvPr>
        </p:nvGraphicFramePr>
        <p:xfrm>
          <a:off x="9224089" y="3397774"/>
          <a:ext cx="1254397" cy="91434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25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Sim Time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5" name="Google Shape;285;p30"/>
          <p:cNvSpPr txBox="1"/>
          <p:nvPr/>
        </p:nvSpPr>
        <p:spPr>
          <a:xfrm>
            <a:off x="9224089" y="5255298"/>
            <a:ext cx="106385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 dirty="0"/>
              <a:t>PE 1</a:t>
            </a:r>
            <a:endParaRPr sz="2400" b="1" dirty="0"/>
          </a:p>
        </p:txBody>
      </p:sp>
      <p:graphicFrame>
        <p:nvGraphicFramePr>
          <p:cNvPr id="286" name="Google Shape;286;p30"/>
          <p:cNvGraphicFramePr/>
          <p:nvPr>
            <p:extLst>
              <p:ext uri="{D42A27DB-BD31-4B8C-83A1-F6EECF244321}">
                <p14:modId xmlns:p14="http://schemas.microsoft.com/office/powerpoint/2010/main" val="3144043481"/>
              </p:ext>
            </p:extLst>
          </p:nvPr>
        </p:nvGraphicFramePr>
        <p:xfrm>
          <a:off x="9224088" y="4383264"/>
          <a:ext cx="1254397" cy="83817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25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Lookahead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9BB213-D6BC-4C74-AAD8-456381EB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 Kale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5F308-B20D-40E7-AD45-641A3BCF4485}"/>
              </a:ext>
            </a:extLst>
          </p:cNvPr>
          <p:cNvSpPr/>
          <p:nvPr/>
        </p:nvSpPr>
        <p:spPr>
          <a:xfrm>
            <a:off x="2179479" y="3843338"/>
            <a:ext cx="1859121" cy="468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aphicFrame>
        <p:nvGraphicFramePr>
          <p:cNvPr id="275" name="Google Shape;275;p30"/>
          <p:cNvGraphicFramePr/>
          <p:nvPr>
            <p:extLst>
              <p:ext uri="{D42A27DB-BD31-4B8C-83A1-F6EECF244321}">
                <p14:modId xmlns:p14="http://schemas.microsoft.com/office/powerpoint/2010/main" val="3301539720"/>
              </p:ext>
            </p:extLst>
          </p:nvPr>
        </p:nvGraphicFramePr>
        <p:xfrm>
          <a:off x="2170224" y="3397775"/>
          <a:ext cx="1860597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89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820ABC0-1E9C-435C-A7CA-0107362605B5}"/>
              </a:ext>
            </a:extLst>
          </p:cNvPr>
          <p:cNvSpPr/>
          <p:nvPr/>
        </p:nvSpPr>
        <p:spPr>
          <a:xfrm>
            <a:off x="6911681" y="3843338"/>
            <a:ext cx="1859121" cy="468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35DA5A-7A42-4F0F-9E2B-7B7E54AFE847}"/>
              </a:ext>
            </a:extLst>
          </p:cNvPr>
          <p:cNvSpPr/>
          <p:nvPr/>
        </p:nvSpPr>
        <p:spPr>
          <a:xfrm>
            <a:off x="6884667" y="4288902"/>
            <a:ext cx="1948922" cy="468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aphicFrame>
        <p:nvGraphicFramePr>
          <p:cNvPr id="283" name="Google Shape;283;p30"/>
          <p:cNvGraphicFramePr/>
          <p:nvPr>
            <p:extLst>
              <p:ext uri="{D42A27DB-BD31-4B8C-83A1-F6EECF244321}">
                <p14:modId xmlns:p14="http://schemas.microsoft.com/office/powerpoint/2010/main" val="3407907490"/>
              </p:ext>
            </p:extLst>
          </p:nvPr>
        </p:nvGraphicFramePr>
        <p:xfrm>
          <a:off x="6873974" y="3397774"/>
          <a:ext cx="1959615" cy="228585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94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3AAFE0-B282-43E3-8E4E-5EE0194DE7A0}"/>
              </a:ext>
            </a:extLst>
          </p:cNvPr>
          <p:cNvSpPr txBox="1"/>
          <p:nvPr/>
        </p:nvSpPr>
        <p:spPr>
          <a:xfrm>
            <a:off x="6397623" y="1264541"/>
            <a:ext cx="64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:3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7D94F0-0C9B-40BF-B223-070567F11E9E}"/>
              </a:ext>
            </a:extLst>
          </p:cNvPr>
          <p:cNvSpPr txBox="1"/>
          <p:nvPr/>
        </p:nvSpPr>
        <p:spPr>
          <a:xfrm>
            <a:off x="7519772" y="2302289"/>
            <a:ext cx="147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: (4+3)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21218-5D3F-4D73-BE82-7238EE3CF5C4}"/>
              </a:ext>
            </a:extLst>
          </p:cNvPr>
          <p:cNvSpPr txBox="1"/>
          <p:nvPr/>
        </p:nvSpPr>
        <p:spPr>
          <a:xfrm>
            <a:off x="7519772" y="1787572"/>
            <a:ext cx="64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:4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4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(Super) Naive Implementation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idx="1"/>
          </p:nvPr>
        </p:nvSpPr>
        <p:spPr>
          <a:xfrm>
            <a:off x="838200" y="1169894"/>
            <a:ext cx="9875291" cy="3893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while (running)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AllReduce(simTime);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b="1" dirty="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(events.top()-&gt;ts</a:t>
            </a:r>
            <a:r>
              <a:rPr lang="en" sz="2400" b="1" dirty="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==simTime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Event* e = events.pop();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LP* lp = e-&gt;destination();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lp-&gt;execute(e);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07B71-079B-4605-953F-C7D4F47B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045321-073A-480A-9E88-71C5DDB8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FE454-AF86-44F7-9CBB-67133E4AB5C5}"/>
              </a:ext>
            </a:extLst>
          </p:cNvPr>
          <p:cNvSpPr/>
          <p:nvPr/>
        </p:nvSpPr>
        <p:spPr>
          <a:xfrm>
            <a:off x="1743500" y="2212308"/>
            <a:ext cx="8969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events.top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()-&gt;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ts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 b="1" dirty="0" err="1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simTime</a:t>
            </a:r>
            <a:r>
              <a:rPr lang="en-US" sz="2400" b="1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 + lookahead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</p:txBody>
      </p:sp>
      <p:sp>
        <p:nvSpPr>
          <p:cNvPr id="7" name="Google Shape;302;p34">
            <a:extLst>
              <a:ext uri="{FF2B5EF4-FFF2-40B4-BE49-F238E27FC236}">
                <a16:creationId xmlns:a16="http://schemas.microsoft.com/office/drawing/2014/main" id="{F2F074D2-06B7-426D-81ED-06AE3EA1A1F8}"/>
              </a:ext>
            </a:extLst>
          </p:cNvPr>
          <p:cNvSpPr txBox="1">
            <a:spLocks/>
          </p:cNvSpPr>
          <p:nvPr/>
        </p:nvSpPr>
        <p:spPr>
          <a:xfrm>
            <a:off x="838200" y="255495"/>
            <a:ext cx="10515600" cy="7664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759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Windowed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Windowed Analysis</a:t>
            </a: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Very similar to naive solution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Performance depends on lookahead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Low lookahead = low parallelism and high synchronization</a:t>
            </a: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Workload can be unbalanced</a:t>
            </a: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66C75-C574-4486-A5AA-E08B3DD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Classification of Simulations</a:t>
            </a:r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42" name="Google Shape;42;p9"/>
          <p:cNvGraphicFramePr/>
          <p:nvPr/>
        </p:nvGraphicFramePr>
        <p:xfrm>
          <a:off x="2476500" y="2326075"/>
          <a:ext cx="7239000" cy="80520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36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Computer Simulation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1A442-E308-4579-8556-7ED18C2F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graphicFrame>
        <p:nvGraphicFramePr>
          <p:cNvPr id="8" name="Google Shape;48;p10">
            <a:extLst>
              <a:ext uri="{FF2B5EF4-FFF2-40B4-BE49-F238E27FC236}">
                <a16:creationId xmlns:a16="http://schemas.microsoft.com/office/drawing/2014/main" id="{51A59A29-5C52-4DF7-8F94-05A1D8111A75}"/>
              </a:ext>
            </a:extLst>
          </p:cNvPr>
          <p:cNvGraphicFramePr/>
          <p:nvPr/>
        </p:nvGraphicFramePr>
        <p:xfrm>
          <a:off x="2476500" y="2326076"/>
          <a:ext cx="7239000" cy="1582625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36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Computer Simulation</a:t>
                      </a:r>
                      <a:endParaRPr sz="3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Continuous</a:t>
                      </a:r>
                      <a:endParaRPr sz="3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Discrete</a:t>
                      </a:r>
                      <a:endParaRPr sz="3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55;p11">
            <a:extLst>
              <a:ext uri="{FF2B5EF4-FFF2-40B4-BE49-F238E27FC236}">
                <a16:creationId xmlns:a16="http://schemas.microsoft.com/office/drawing/2014/main" id="{72516C3B-8829-4332-9486-B7B7647214D7}"/>
              </a:ext>
            </a:extLst>
          </p:cNvPr>
          <p:cNvGraphicFramePr/>
          <p:nvPr/>
        </p:nvGraphicFramePr>
        <p:xfrm>
          <a:off x="2476500" y="2326076"/>
          <a:ext cx="7239000" cy="2772075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36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Computer Simulation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Continuous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Discrete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Time stepped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Event driven</a:t>
                      </a:r>
                      <a:endParaRPr sz="3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62;p12">
            <a:extLst>
              <a:ext uri="{FF2B5EF4-FFF2-40B4-BE49-F238E27FC236}">
                <a16:creationId xmlns:a16="http://schemas.microsoft.com/office/drawing/2014/main" id="{C7728B7D-867C-4E37-A2D1-87202EF73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649012"/>
              </p:ext>
            </p:extLst>
          </p:nvPr>
        </p:nvGraphicFramePr>
        <p:xfrm>
          <a:off x="2476500" y="2326075"/>
          <a:ext cx="7239000" cy="2772075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36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Computer Simulation</a:t>
                      </a:r>
                      <a:endParaRPr sz="3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Continuous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Discrete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Time stepped</a:t>
                      </a:r>
                      <a:endParaRPr sz="3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/>
                        <a:t>Event driven</a:t>
                      </a:r>
                      <a:endParaRPr sz="3000" b="1" dirty="0"/>
                    </a:p>
                  </a:txBody>
                  <a:tcPr marL="91425" marR="91425" marT="91425" marB="91425">
                    <a:lnL w="76200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E575-C39D-40D7-B642-39F951A9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128" y="1889813"/>
            <a:ext cx="9489743" cy="1286301"/>
          </a:xfrm>
        </p:spPr>
        <p:txBody>
          <a:bodyPr>
            <a:normAutofit/>
          </a:bodyPr>
          <a:lstStyle/>
          <a:p>
            <a:r>
              <a:rPr lang="en-US" sz="6600" dirty="0"/>
              <a:t>P</a:t>
            </a:r>
            <a:r>
              <a:rPr lang="en-US" b="0" dirty="0"/>
              <a:t>arallel</a:t>
            </a:r>
            <a:r>
              <a:rPr lang="en-US" dirty="0"/>
              <a:t> </a:t>
            </a:r>
            <a:r>
              <a:rPr lang="en-US" sz="6600" dirty="0"/>
              <a:t>D</a:t>
            </a:r>
            <a:r>
              <a:rPr lang="en-US" b="0" dirty="0"/>
              <a:t>iscrete</a:t>
            </a:r>
            <a:r>
              <a:rPr lang="en-US" dirty="0"/>
              <a:t> </a:t>
            </a:r>
            <a:r>
              <a:rPr lang="en-US" sz="6600" dirty="0"/>
              <a:t>E</a:t>
            </a:r>
            <a:r>
              <a:rPr lang="en-US" b="0" dirty="0"/>
              <a:t>vent</a:t>
            </a:r>
            <a:r>
              <a:rPr lang="en-US" dirty="0"/>
              <a:t> </a:t>
            </a:r>
            <a:r>
              <a:rPr lang="en-US" sz="6600" dirty="0"/>
              <a:t>S</a:t>
            </a:r>
            <a:r>
              <a:rPr lang="en-US" b="0" dirty="0"/>
              <a:t>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E7F67-A4EE-4313-968D-4897B154F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dirty="0"/>
              <a:t>Optimistic (Time Warp) synchronization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ECAC2-D02F-4C71-B94F-D5657205EA6E}"/>
              </a:ext>
            </a:extLst>
          </p:cNvPr>
          <p:cNvSpPr/>
          <p:nvPr/>
        </p:nvSpPr>
        <p:spPr>
          <a:xfrm>
            <a:off x="3674110" y="6109648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Optimistic Concurrency Control</a:t>
            </a:r>
            <a:endParaRPr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Also called the time-warp method, or speculative parallelism</a:t>
            </a:r>
          </a:p>
          <a:p>
            <a:r>
              <a:rPr lang="en" dirty="0"/>
              <a:t>Execute events freely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When an event is received with a smaller timestamp than your clock, rollback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How do we rollback efficiently?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How do rollbacks affect performance?</a:t>
            </a: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How many PEs will a rollback affect?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B134F6-DC1A-46D9-8A17-CDE3219C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Rollbacks</a:t>
            </a:r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Save previous events (How many?)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Revert your own state (How?)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Cancel sent events (How?)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53A5D3-8361-4ACA-A3EA-C1410586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54ABF-ED95-4C27-B6AE-DC0F099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8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Saving Previous Events</a:t>
            </a:r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Events take up memory</a:t>
            </a:r>
            <a:endParaRPr/>
          </a:p>
          <a:p>
            <a:pPr lvl="1"/>
            <a:r>
              <a:rPr lang="en"/>
              <a:t>Limits how many events we can save</a:t>
            </a:r>
            <a:endParaRPr/>
          </a:p>
          <a:p>
            <a:pPr lvl="1">
              <a:spcBef>
                <a:spcPts val="480"/>
              </a:spcBef>
            </a:pPr>
            <a:r>
              <a:rPr lang="en"/>
              <a:t>Need to reclaim memory periodically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What can we safely reclaim?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Find the Global Virtual Time (GVT)</a:t>
            </a:r>
            <a:endParaRPr/>
          </a:p>
          <a:p>
            <a:pPr lvl="1"/>
            <a:r>
              <a:rPr lang="en"/>
              <a:t>Minimum clock time of the system</a:t>
            </a:r>
            <a:endParaRPr/>
          </a:p>
          <a:p>
            <a:pPr lvl="1"/>
            <a:r>
              <a:rPr lang="en"/>
              <a:t>Everything prior to this can be reclaimed</a:t>
            </a:r>
            <a:endParaRPr/>
          </a:p>
          <a:p>
            <a:pPr lvl="1">
              <a:spcAft>
                <a:spcPts val="1000"/>
              </a:spcAft>
            </a:pPr>
            <a:r>
              <a:rPr lang="en"/>
              <a:t>Events with observable effects can be committed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64C01-45D3-4680-87B2-E51008B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86DD0-A58F-4D00-B0FA-D8380F27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75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GVT</a:t>
            </a:r>
            <a:endParaRPr/>
          </a:p>
        </p:txBody>
      </p:sp>
      <p:sp>
        <p:nvSpPr>
          <p:cNvPr id="333" name="Google Shape;33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Global synchronization required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All events must be accounted for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Can be synchronous or asynchronous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1649EB-8E2F-4E73-AEA7-F058B009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791CC-BF9F-444E-A907-D4A8326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598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Reverting Your State</a:t>
            </a: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State saving</a:t>
            </a:r>
            <a:endParaRPr/>
          </a:p>
          <a:p>
            <a:pPr lvl="1"/>
            <a:r>
              <a:rPr lang="en"/>
              <a:t>Save the states of LPs after each event</a:t>
            </a:r>
            <a:endParaRPr/>
          </a:p>
          <a:p>
            <a:pPr lvl="1"/>
            <a:r>
              <a:rPr lang="en"/>
              <a:t>Rolling back is equivalent to reverting states</a:t>
            </a:r>
            <a:endParaRPr/>
          </a:p>
          <a:p>
            <a:pPr lvl="1"/>
            <a:r>
              <a:rPr lang="en"/>
              <a:t>High memory consumption</a:t>
            </a:r>
            <a:endParaRPr/>
          </a:p>
          <a:p>
            <a:pPr lvl="1"/>
            <a:r>
              <a:rPr lang="en"/>
              <a:t>Need to reclaim memory more often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Reverse computation</a:t>
            </a:r>
            <a:endParaRPr/>
          </a:p>
          <a:p>
            <a:pPr lvl="1"/>
            <a:r>
              <a:rPr lang="en"/>
              <a:t>During rollback execute events in reverse</a:t>
            </a:r>
            <a:endParaRPr/>
          </a:p>
          <a:p>
            <a:pPr lvl="1"/>
            <a:r>
              <a:rPr lang="en"/>
              <a:t>Better for memory</a:t>
            </a:r>
            <a:endParaRPr/>
          </a:p>
          <a:p>
            <a:pPr lvl="1"/>
            <a:r>
              <a:rPr lang="en"/>
              <a:t>Overhead of executing in reverse</a:t>
            </a:r>
            <a:endParaRPr/>
          </a:p>
          <a:p>
            <a:pPr lvl="1"/>
            <a:r>
              <a:rPr lang="en"/>
              <a:t>Reverse computation is complex</a:t>
            </a:r>
            <a:endParaRPr/>
          </a:p>
          <a:p>
            <a:pPr lvl="1"/>
            <a:r>
              <a:rPr lang="en"/>
              <a:t>Can compilers help?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BE10E-247F-40D3-80C6-CA8E79BA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35DD7-164F-4C41-A899-2EEA903E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72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Cancelling Events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Events sent erroneously must be cancelled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First we must find the event</a:t>
            </a:r>
            <a:endParaRPr/>
          </a:p>
          <a:p>
            <a:pPr lvl="1"/>
            <a:r>
              <a:rPr lang="en"/>
              <a:t>If it’s local, that’s easy</a:t>
            </a:r>
            <a:endParaRPr/>
          </a:p>
          <a:p>
            <a:pPr lvl="1"/>
            <a:r>
              <a:rPr lang="en"/>
              <a:t>If it’s remote we need to send an anti-event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Then we must cancel it</a:t>
            </a:r>
            <a:endParaRPr/>
          </a:p>
          <a:p>
            <a:pPr lvl="1"/>
            <a:r>
              <a:rPr lang="en"/>
              <a:t>If they weren’t executed, just delete them</a:t>
            </a:r>
            <a:endParaRPr/>
          </a:p>
          <a:p>
            <a:pPr lvl="1">
              <a:spcBef>
                <a:spcPts val="480"/>
              </a:spcBef>
            </a:pPr>
            <a:r>
              <a:rPr lang="en"/>
              <a:t>If they have been executed, do a rollback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Rollbacks can snowball out of control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599D0C-BD1F-4B72-A396-B38AE75F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63655D-A091-4517-B23D-D72C296F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93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Pseudocode</a:t>
            </a:r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idx="1"/>
          </p:nvPr>
        </p:nvSpPr>
        <p:spPr>
          <a:xfrm>
            <a:off x="838200" y="1169895"/>
            <a:ext cx="6834188" cy="437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while (running)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while (executing_events)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check_for_rollbacks();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Event* e = events.pop();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LP* lp = e-&gt;destination();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lp-&gt;execute(e);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compute_gvt();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43356-2E07-4974-8E13-CE01592B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2CECC-CB0D-4D6C-9752-30342F2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3138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</a:t>
            </a:r>
            <a:endParaRPr sz="2400" b="1"/>
          </a:p>
        </p:txBody>
      </p:sp>
      <p:sp>
        <p:nvSpPr>
          <p:cNvPr id="330" name="Google Shape;330;p34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6</a:t>
            </a:r>
            <a:endParaRPr sz="2400" b="1"/>
          </a:p>
        </p:txBody>
      </p:sp>
      <p:sp>
        <p:nvSpPr>
          <p:cNvPr id="331" name="Google Shape;331;p34"/>
          <p:cNvSpPr/>
          <p:nvPr/>
        </p:nvSpPr>
        <p:spPr>
          <a:xfrm>
            <a:off x="438011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13</a:t>
            </a:r>
            <a:endParaRPr sz="2400" b="1"/>
          </a:p>
        </p:txBody>
      </p:sp>
      <p:sp>
        <p:nvSpPr>
          <p:cNvPr id="332" name="Google Shape;332;p34"/>
          <p:cNvSpPr/>
          <p:nvPr/>
        </p:nvSpPr>
        <p:spPr>
          <a:xfrm>
            <a:off x="518073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33" name="Google Shape;333;p34"/>
          <p:cNvSpPr/>
          <p:nvPr/>
        </p:nvSpPr>
        <p:spPr>
          <a:xfrm>
            <a:off x="59813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334" name="Google Shape;334;p34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</a:t>
            </a:r>
            <a:endParaRPr sz="2400" b="1"/>
          </a:p>
        </p:txBody>
      </p:sp>
      <p:sp>
        <p:nvSpPr>
          <p:cNvPr id="335" name="Google Shape;335;p34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</a:t>
            </a:r>
            <a:endParaRPr sz="2400" b="1"/>
          </a:p>
        </p:txBody>
      </p:sp>
      <p:sp>
        <p:nvSpPr>
          <p:cNvPr id="336" name="Google Shape;336;p34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4</a:t>
            </a:r>
            <a:endParaRPr sz="2400" b="1"/>
          </a:p>
        </p:txBody>
      </p:sp>
      <p:sp>
        <p:nvSpPr>
          <p:cNvPr id="337" name="Google Shape;337;p34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10</a:t>
            </a:r>
            <a:endParaRPr sz="2400" b="1"/>
          </a:p>
        </p:txBody>
      </p:sp>
      <p:sp>
        <p:nvSpPr>
          <p:cNvPr id="338" name="Google Shape;338;p34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39" name="Google Shape;339;p34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340" name="Google Shape;340;p34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341" name="Google Shape;341;p34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2664907" y="1820189"/>
            <a:ext cx="1921371" cy="1730757"/>
            <a:chOff x="1140906" y="1365175"/>
            <a:chExt cx="1921371" cy="1298100"/>
          </a:xfrm>
        </p:grpSpPr>
        <p:cxnSp>
          <p:nvCxnSpPr>
            <p:cNvPr id="343" name="Google Shape;343;p34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34"/>
            <p:cNvSpPr txBox="1"/>
            <p:nvPr/>
          </p:nvSpPr>
          <p:spPr>
            <a:xfrm>
              <a:off x="1254874" y="1365175"/>
              <a:ext cx="1807403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</a:t>
              </a:r>
              <a:endParaRPr b="1" dirty="0"/>
            </a:p>
          </p:txBody>
        </p:sp>
      </p:grpSp>
      <p:grpSp>
        <p:nvGrpSpPr>
          <p:cNvPr id="345" name="Google Shape;345;p34"/>
          <p:cNvGrpSpPr/>
          <p:nvPr/>
        </p:nvGrpSpPr>
        <p:grpSpPr>
          <a:xfrm>
            <a:off x="2664907" y="4472223"/>
            <a:ext cx="1921351" cy="1730757"/>
            <a:chOff x="1140906" y="3354250"/>
            <a:chExt cx="1921351" cy="1298100"/>
          </a:xfrm>
        </p:grpSpPr>
        <p:cxnSp>
          <p:nvCxnSpPr>
            <p:cNvPr id="346" name="Google Shape;346;p34"/>
            <p:cNvCxnSpPr/>
            <p:nvPr/>
          </p:nvCxnSpPr>
          <p:spPr>
            <a:xfrm>
              <a:off x="11409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34"/>
            <p:cNvSpPr txBox="1"/>
            <p:nvPr/>
          </p:nvSpPr>
          <p:spPr>
            <a:xfrm>
              <a:off x="1254874" y="3354250"/>
              <a:ext cx="1807383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</a:t>
              </a:r>
              <a:endParaRPr b="1" dirty="0"/>
            </a:p>
          </p:txBody>
        </p:sp>
      </p:grpSp>
      <p:sp>
        <p:nvSpPr>
          <p:cNvPr id="348" name="Google Shape;348;p34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/>
              <a:t>Total Events: 0</a:t>
            </a:r>
            <a:endParaRPr b="1"/>
          </a:p>
          <a:p>
            <a:pPr algn="r"/>
            <a:r>
              <a:rPr lang="en" b="1"/>
              <a:t>Total Rollbacks: 0</a:t>
            </a:r>
            <a:endParaRPr b="1"/>
          </a:p>
          <a:p>
            <a:pPr algn="r"/>
            <a:r>
              <a:rPr lang="en" b="1"/>
              <a:t>Committed Events: 0</a:t>
            </a:r>
            <a:endParaRPr b="1"/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 (small) Example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F0B02-B44D-4C19-8A53-5D31656D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6</a:t>
            </a:r>
            <a:endParaRPr sz="2400" b="1"/>
          </a:p>
        </p:txBody>
      </p:sp>
      <p:sp>
        <p:nvSpPr>
          <p:cNvPr id="357" name="Google Shape;357;p35"/>
          <p:cNvSpPr/>
          <p:nvPr/>
        </p:nvSpPr>
        <p:spPr>
          <a:xfrm>
            <a:off x="438011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13</a:t>
            </a:r>
            <a:endParaRPr sz="2400" b="1"/>
          </a:p>
        </p:txBody>
      </p:sp>
      <p:sp>
        <p:nvSpPr>
          <p:cNvPr id="358" name="Google Shape;358;p35"/>
          <p:cNvSpPr/>
          <p:nvPr/>
        </p:nvSpPr>
        <p:spPr>
          <a:xfrm>
            <a:off x="518073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59" name="Google Shape;359;p35"/>
          <p:cNvSpPr/>
          <p:nvPr/>
        </p:nvSpPr>
        <p:spPr>
          <a:xfrm>
            <a:off x="59813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360" name="Google Shape;360;p35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</a:t>
            </a:r>
            <a:endParaRPr sz="2400" b="1"/>
          </a:p>
        </p:txBody>
      </p:sp>
      <p:sp>
        <p:nvSpPr>
          <p:cNvPr id="362" name="Google Shape;362;p35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4</a:t>
            </a:r>
            <a:endParaRPr sz="2400" b="1"/>
          </a:p>
        </p:txBody>
      </p:sp>
      <p:sp>
        <p:nvSpPr>
          <p:cNvPr id="363" name="Google Shape;363;p35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10</a:t>
            </a:r>
            <a:endParaRPr sz="2400" b="1"/>
          </a:p>
        </p:txBody>
      </p:sp>
      <p:sp>
        <p:nvSpPr>
          <p:cNvPr id="364" name="Google Shape;364;p35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65" name="Google Shape;365;p35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366" name="Google Shape;366;p35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367" name="Google Shape;367;p35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368" name="Google Shape;368;p35"/>
          <p:cNvGrpSpPr/>
          <p:nvPr/>
        </p:nvGrpSpPr>
        <p:grpSpPr>
          <a:xfrm>
            <a:off x="3466194" y="1820189"/>
            <a:ext cx="1820171" cy="1730757"/>
            <a:chOff x="1140906" y="1365175"/>
            <a:chExt cx="1820171" cy="1298100"/>
          </a:xfrm>
        </p:grpSpPr>
        <p:cxnSp>
          <p:nvCxnSpPr>
            <p:cNvPr id="369" name="Google Shape;369;p35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Google Shape;370;p35"/>
            <p:cNvSpPr txBox="1"/>
            <p:nvPr/>
          </p:nvSpPr>
          <p:spPr>
            <a:xfrm>
              <a:off x="1254874" y="1365175"/>
              <a:ext cx="1706203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6</a:t>
              </a:r>
              <a:endParaRPr b="1" dirty="0"/>
            </a:p>
          </p:txBody>
        </p:sp>
      </p:grpSp>
      <p:grpSp>
        <p:nvGrpSpPr>
          <p:cNvPr id="371" name="Google Shape;371;p35"/>
          <p:cNvGrpSpPr/>
          <p:nvPr/>
        </p:nvGrpSpPr>
        <p:grpSpPr>
          <a:xfrm>
            <a:off x="3466194" y="4472223"/>
            <a:ext cx="1820157" cy="1730757"/>
            <a:chOff x="1140906" y="3354250"/>
            <a:chExt cx="1820157" cy="1298100"/>
          </a:xfrm>
        </p:grpSpPr>
        <p:cxnSp>
          <p:nvCxnSpPr>
            <p:cNvPr id="372" name="Google Shape;372;p35"/>
            <p:cNvCxnSpPr/>
            <p:nvPr/>
          </p:nvCxnSpPr>
          <p:spPr>
            <a:xfrm>
              <a:off x="11409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35"/>
            <p:cNvSpPr txBox="1"/>
            <p:nvPr/>
          </p:nvSpPr>
          <p:spPr>
            <a:xfrm>
              <a:off x="1254874" y="3354250"/>
              <a:ext cx="1706189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2</a:t>
              </a:r>
              <a:endParaRPr b="1" dirty="0"/>
            </a:p>
          </p:txBody>
        </p:sp>
      </p:grpSp>
      <p:sp>
        <p:nvSpPr>
          <p:cNvPr id="374" name="Google Shape;374;p35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/>
              <a:t>Total Events: 2</a:t>
            </a:r>
            <a:endParaRPr b="1"/>
          </a:p>
          <a:p>
            <a:pPr algn="r"/>
            <a:r>
              <a:rPr lang="en" b="1"/>
              <a:t>Total Rollbacks: 0</a:t>
            </a:r>
            <a:endParaRPr b="1"/>
          </a:p>
          <a:p>
            <a:pPr algn="r"/>
            <a:r>
              <a:rPr lang="en" b="1"/>
              <a:t>Committed Events: 0</a:t>
            </a:r>
            <a:endParaRPr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 (small) Example</a:t>
            </a: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5857-6EE6-4165-963B-91A8210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Discrete Event Simulations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Logical Processes (LPs) execute events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Executing an event updates the LP’s state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Events have a virtual timestamp</a:t>
            </a:r>
            <a:endParaRPr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Events must be executed in order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BDC25-70F4-4EAB-92C2-9EB973C3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6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438011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13</a:t>
            </a:r>
            <a:endParaRPr sz="2400" b="1"/>
          </a:p>
        </p:txBody>
      </p:sp>
      <p:sp>
        <p:nvSpPr>
          <p:cNvPr id="384" name="Google Shape;384;p36"/>
          <p:cNvSpPr/>
          <p:nvPr/>
        </p:nvSpPr>
        <p:spPr>
          <a:xfrm>
            <a:off x="518073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85" name="Google Shape;385;p36"/>
          <p:cNvSpPr/>
          <p:nvPr/>
        </p:nvSpPr>
        <p:spPr>
          <a:xfrm>
            <a:off x="59813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386" name="Google Shape;386;p36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2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4</a:t>
            </a:r>
            <a:endParaRPr sz="2400" b="1"/>
          </a:p>
        </p:txBody>
      </p:sp>
      <p:sp>
        <p:nvSpPr>
          <p:cNvPr id="389" name="Google Shape;389;p36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10</a:t>
            </a:r>
            <a:endParaRPr sz="2400" b="1"/>
          </a:p>
        </p:txBody>
      </p:sp>
      <p:sp>
        <p:nvSpPr>
          <p:cNvPr id="390" name="Google Shape;390;p36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391" name="Google Shape;391;p36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392" name="Google Shape;392;p36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393" name="Google Shape;393;p36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394" name="Google Shape;394;p36"/>
          <p:cNvGrpSpPr/>
          <p:nvPr/>
        </p:nvGrpSpPr>
        <p:grpSpPr>
          <a:xfrm>
            <a:off x="4267480" y="1820189"/>
            <a:ext cx="2033295" cy="1730757"/>
            <a:chOff x="1140906" y="1365175"/>
            <a:chExt cx="2033295" cy="1298100"/>
          </a:xfrm>
        </p:grpSpPr>
        <p:cxnSp>
          <p:nvCxnSpPr>
            <p:cNvPr id="395" name="Google Shape;395;p36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6" name="Google Shape;396;p36"/>
            <p:cNvSpPr txBox="1"/>
            <p:nvPr/>
          </p:nvSpPr>
          <p:spPr>
            <a:xfrm>
              <a:off x="1254876" y="1365175"/>
              <a:ext cx="1919325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13</a:t>
              </a:r>
              <a:endParaRPr b="1" dirty="0"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4267481" y="4472223"/>
            <a:ext cx="1828515" cy="1730757"/>
            <a:chOff x="1140906" y="3354250"/>
            <a:chExt cx="1828515" cy="1298100"/>
          </a:xfrm>
        </p:grpSpPr>
        <p:cxnSp>
          <p:nvCxnSpPr>
            <p:cNvPr id="398" name="Google Shape;398;p36"/>
            <p:cNvCxnSpPr/>
            <p:nvPr/>
          </p:nvCxnSpPr>
          <p:spPr>
            <a:xfrm>
              <a:off x="11409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9" name="Google Shape;399;p36"/>
            <p:cNvSpPr txBox="1"/>
            <p:nvPr/>
          </p:nvSpPr>
          <p:spPr>
            <a:xfrm>
              <a:off x="1254875" y="3354250"/>
              <a:ext cx="1714546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4</a:t>
              </a:r>
              <a:endParaRPr b="1" dirty="0"/>
            </a:p>
          </p:txBody>
        </p:sp>
      </p:grpSp>
      <p:sp>
        <p:nvSpPr>
          <p:cNvPr id="400" name="Google Shape;400;p36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/>
              <a:t>Total Events: 4</a:t>
            </a:r>
            <a:endParaRPr b="1"/>
          </a:p>
          <a:p>
            <a:pPr algn="r"/>
            <a:r>
              <a:rPr lang="en" b="1"/>
              <a:t>Total Rollbacks: 0</a:t>
            </a:r>
            <a:endParaRPr b="1"/>
          </a:p>
          <a:p>
            <a:pPr algn="r"/>
            <a:r>
              <a:rPr lang="en" b="1"/>
              <a:t>Committed Events: 0</a:t>
            </a:r>
            <a:endParaRPr b="1"/>
          </a:p>
        </p:txBody>
      </p: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 (small) Example</a:t>
            </a:r>
            <a:endParaRPr/>
          </a:p>
        </p:txBody>
      </p:sp>
      <p:sp>
        <p:nvSpPr>
          <p:cNvPr id="401" name="Google Shape;401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9E55-19CD-48F1-9D38-2580BDE4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6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438011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13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518073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411" name="Google Shape;411;p37"/>
          <p:cNvSpPr/>
          <p:nvPr/>
        </p:nvSpPr>
        <p:spPr>
          <a:xfrm>
            <a:off x="59813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412" name="Google Shape;412;p37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2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4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10</a:t>
            </a:r>
            <a:endParaRPr sz="2400" b="1"/>
          </a:p>
        </p:txBody>
      </p:sp>
      <p:sp>
        <p:nvSpPr>
          <p:cNvPr id="416" name="Google Shape;416;p37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417" name="Google Shape;417;p37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418" name="Google Shape;418;p37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419" name="Google Shape;419;p37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5068767" y="1820189"/>
            <a:ext cx="2054435" cy="1730757"/>
            <a:chOff x="1140906" y="1365175"/>
            <a:chExt cx="2054435" cy="1298100"/>
          </a:xfrm>
        </p:grpSpPr>
        <p:cxnSp>
          <p:nvCxnSpPr>
            <p:cNvPr id="421" name="Google Shape;421;p37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37"/>
            <p:cNvSpPr txBox="1"/>
            <p:nvPr/>
          </p:nvSpPr>
          <p:spPr>
            <a:xfrm>
              <a:off x="1254877" y="1365175"/>
              <a:ext cx="1940464" cy="263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15</a:t>
              </a:r>
              <a:endParaRPr b="1" dirty="0"/>
            </a:p>
          </p:txBody>
        </p:sp>
      </p:grpSp>
      <p:grpSp>
        <p:nvGrpSpPr>
          <p:cNvPr id="423" name="Google Shape;423;p37"/>
          <p:cNvGrpSpPr/>
          <p:nvPr/>
        </p:nvGrpSpPr>
        <p:grpSpPr>
          <a:xfrm>
            <a:off x="5068767" y="4472223"/>
            <a:ext cx="1975524" cy="1730757"/>
            <a:chOff x="1140906" y="3354250"/>
            <a:chExt cx="1975524" cy="1298100"/>
          </a:xfrm>
        </p:grpSpPr>
        <p:cxnSp>
          <p:nvCxnSpPr>
            <p:cNvPr id="424" name="Google Shape;424;p37"/>
            <p:cNvCxnSpPr/>
            <p:nvPr/>
          </p:nvCxnSpPr>
          <p:spPr>
            <a:xfrm>
              <a:off x="11409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37"/>
            <p:cNvSpPr txBox="1"/>
            <p:nvPr/>
          </p:nvSpPr>
          <p:spPr>
            <a:xfrm>
              <a:off x="1254863" y="3354250"/>
              <a:ext cx="1861567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10</a:t>
              </a:r>
              <a:endParaRPr b="1" dirty="0"/>
            </a:p>
          </p:txBody>
        </p:sp>
      </p:grpSp>
      <p:sp>
        <p:nvSpPr>
          <p:cNvPr id="426" name="Google Shape;426;p37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 dirty="0"/>
              <a:t>Total Events: 6</a:t>
            </a:r>
            <a:endParaRPr b="1" dirty="0"/>
          </a:p>
          <a:p>
            <a:pPr algn="r"/>
            <a:r>
              <a:rPr lang="en" b="1" dirty="0"/>
              <a:t>Total Rollbacks: 0</a:t>
            </a:r>
            <a:endParaRPr b="1" dirty="0"/>
          </a:p>
          <a:p>
            <a:pPr algn="r"/>
            <a:r>
              <a:rPr lang="en" b="1" dirty="0"/>
              <a:t>Committed Events: 0</a:t>
            </a:r>
            <a:endParaRPr b="1" dirty="0"/>
          </a:p>
        </p:txBody>
      </p:sp>
      <p:cxnSp>
        <p:nvCxnSpPr>
          <p:cNvPr id="427" name="Google Shape;427;p37"/>
          <p:cNvCxnSpPr>
            <a:stCxn id="414" idx="0"/>
            <a:endCxn id="418" idx="2"/>
          </p:cNvCxnSpPr>
          <p:nvPr/>
        </p:nvCxnSpPr>
        <p:spPr>
          <a:xfrm rot="10800000">
            <a:off x="2156663" y="3066433"/>
            <a:ext cx="2509800" cy="191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8" name="Google Shape;428;p37"/>
          <p:cNvSpPr/>
          <p:nvPr/>
        </p:nvSpPr>
        <p:spPr>
          <a:xfrm>
            <a:off x="3006788" y="355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5</a:t>
            </a:r>
            <a:endParaRPr sz="2400" b="1"/>
          </a:p>
        </p:txBody>
      </p:sp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dirty="0"/>
              <a:t>A (small) Example</a:t>
            </a: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C44B1-AAC9-4212-BE12-273E0F6D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27" name="Google Shape;437;p38">
            <a:extLst>
              <a:ext uri="{FF2B5EF4-FFF2-40B4-BE49-F238E27FC236}">
                <a16:creationId xmlns:a16="http://schemas.microsoft.com/office/drawing/2014/main" id="{D96FC385-6E64-4521-9812-D1B1463D7349}"/>
              </a:ext>
            </a:extLst>
          </p:cNvPr>
          <p:cNvSpPr/>
          <p:nvPr/>
        </p:nvSpPr>
        <p:spPr>
          <a:xfrm>
            <a:off x="4386521" y="2331017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dirty="0"/>
              <a:t>13</a:t>
            </a:r>
            <a:endParaRPr sz="2400" b="1" dirty="0"/>
          </a:p>
        </p:txBody>
      </p:sp>
      <p:sp>
        <p:nvSpPr>
          <p:cNvPr id="28" name="Google Shape;450;p38">
            <a:extLst>
              <a:ext uri="{FF2B5EF4-FFF2-40B4-BE49-F238E27FC236}">
                <a16:creationId xmlns:a16="http://schemas.microsoft.com/office/drawing/2014/main" id="{080D6941-A648-4A7D-99BE-521136981B55}"/>
              </a:ext>
            </a:extLst>
          </p:cNvPr>
          <p:cNvSpPr txBox="1"/>
          <p:nvPr/>
        </p:nvSpPr>
        <p:spPr>
          <a:xfrm>
            <a:off x="4386166" y="1818540"/>
            <a:ext cx="1881547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Current Time: 13</a:t>
            </a:r>
            <a:endParaRPr b="1" dirty="0"/>
          </a:p>
        </p:txBody>
      </p:sp>
      <p:cxnSp>
        <p:nvCxnSpPr>
          <p:cNvPr id="29" name="Google Shape;449;p38">
            <a:extLst>
              <a:ext uri="{FF2B5EF4-FFF2-40B4-BE49-F238E27FC236}">
                <a16:creationId xmlns:a16="http://schemas.microsoft.com/office/drawing/2014/main" id="{9A545BBB-F754-49D9-AF51-954C287D6D24}"/>
              </a:ext>
            </a:extLst>
          </p:cNvPr>
          <p:cNvCxnSpPr/>
          <p:nvPr/>
        </p:nvCxnSpPr>
        <p:spPr>
          <a:xfrm>
            <a:off x="4272246" y="1874589"/>
            <a:ext cx="0" cy="1676359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454;p38">
            <a:extLst>
              <a:ext uri="{FF2B5EF4-FFF2-40B4-BE49-F238E27FC236}">
                <a16:creationId xmlns:a16="http://schemas.microsoft.com/office/drawing/2014/main" id="{D5DCEE0E-6C74-4551-B0CF-384A76FE58D0}"/>
              </a:ext>
            </a:extLst>
          </p:cNvPr>
          <p:cNvSpPr txBox="1"/>
          <p:nvPr/>
        </p:nvSpPr>
        <p:spPr>
          <a:xfrm>
            <a:off x="7446377" y="1874588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 dirty="0"/>
              <a:t>Total Events: 6</a:t>
            </a:r>
            <a:endParaRPr b="1" dirty="0"/>
          </a:p>
          <a:p>
            <a:pPr algn="r"/>
            <a:r>
              <a:rPr lang="en" b="1" dirty="0"/>
              <a:t>Total Rollbacks: 1</a:t>
            </a:r>
            <a:endParaRPr b="1" dirty="0"/>
          </a:p>
          <a:p>
            <a:pPr algn="r"/>
            <a:r>
              <a:rPr lang="en" b="1" dirty="0"/>
              <a:t>Committed Events: 0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1DAFD-BD92-4585-9C9C-AD88172D3212}"/>
              </a:ext>
            </a:extLst>
          </p:cNvPr>
          <p:cNvSpPr txBox="1"/>
          <p:nvPr/>
        </p:nvSpPr>
        <p:spPr>
          <a:xfrm>
            <a:off x="4959220" y="1272856"/>
            <a:ext cx="171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Rollback</a:t>
            </a:r>
          </a:p>
        </p:txBody>
      </p:sp>
      <p:sp>
        <p:nvSpPr>
          <p:cNvPr id="59" name="Google Shape;478;p39">
            <a:extLst>
              <a:ext uri="{FF2B5EF4-FFF2-40B4-BE49-F238E27FC236}">
                <a16:creationId xmlns:a16="http://schemas.microsoft.com/office/drawing/2014/main" id="{67320D9D-8724-4901-8211-3D94D48ACE82}"/>
              </a:ext>
            </a:extLst>
          </p:cNvPr>
          <p:cNvSpPr txBox="1"/>
          <p:nvPr/>
        </p:nvSpPr>
        <p:spPr>
          <a:xfrm>
            <a:off x="3491457" y="1823006"/>
            <a:ext cx="1675500" cy="3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Current Time: 6</a:t>
            </a:r>
            <a:endParaRPr b="1" dirty="0"/>
          </a:p>
        </p:txBody>
      </p:sp>
      <p:sp>
        <p:nvSpPr>
          <p:cNvPr id="60" name="Google Shape;492;p40">
            <a:extLst>
              <a:ext uri="{FF2B5EF4-FFF2-40B4-BE49-F238E27FC236}">
                <a16:creationId xmlns:a16="http://schemas.microsoft.com/office/drawing/2014/main" id="{2C6D51E6-5E77-40A1-A8A4-3A3DFFB5DA66}"/>
              </a:ext>
            </a:extLst>
          </p:cNvPr>
          <p:cNvSpPr/>
          <p:nvPr/>
        </p:nvSpPr>
        <p:spPr>
          <a:xfrm>
            <a:off x="3591680" y="231698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dirty="0"/>
              <a:t>6</a:t>
            </a:r>
            <a:endParaRPr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0E3F6B-E9C7-4763-A6C4-D9DE71C43FAD}"/>
              </a:ext>
            </a:extLst>
          </p:cNvPr>
          <p:cNvSpPr txBox="1"/>
          <p:nvPr/>
        </p:nvSpPr>
        <p:spPr>
          <a:xfrm>
            <a:off x="3644363" y="1253646"/>
            <a:ext cx="29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Another Rollback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F9368BE-FB82-415E-AB46-04D346CF98D6}"/>
              </a:ext>
            </a:extLst>
          </p:cNvPr>
          <p:cNvSpPr/>
          <p:nvPr/>
        </p:nvSpPr>
        <p:spPr>
          <a:xfrm>
            <a:off x="8510290" y="2183664"/>
            <a:ext cx="183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/>
              <a:t>Total Rollbacks: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6562 -0.002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8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7708 0.00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3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06549 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8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/>
      <p:bldP spid="428" grpId="0" animBg="1"/>
      <p:bldP spid="27" grpId="0" animBg="1"/>
      <p:bldP spid="28" grpId="0"/>
      <p:bldP spid="28" grpId="1"/>
      <p:bldP spid="28" grpId="2"/>
      <p:bldP spid="30" grpId="0"/>
      <p:bldP spid="2" grpId="0"/>
      <p:bldP spid="2" grpId="1"/>
      <p:bldP spid="59" grpId="0"/>
      <p:bldP spid="60" grpId="0" animBg="1"/>
      <p:bldP spid="61" grpId="0"/>
      <p:bldP spid="3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dirty="0"/>
              <a:t>6</a:t>
            </a:r>
            <a:endParaRPr sz="2400" b="1" dirty="0"/>
          </a:p>
        </p:txBody>
      </p:sp>
      <p:sp>
        <p:nvSpPr>
          <p:cNvPr id="465" name="Google Shape;465;p39"/>
          <p:cNvSpPr/>
          <p:nvPr/>
        </p:nvSpPr>
        <p:spPr>
          <a:xfrm>
            <a:off x="438011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dirty="0"/>
              <a:t>13</a:t>
            </a:r>
            <a:endParaRPr sz="2400" b="1" dirty="0"/>
          </a:p>
        </p:txBody>
      </p:sp>
      <p:sp>
        <p:nvSpPr>
          <p:cNvPr id="466" name="Google Shape;466;p39"/>
          <p:cNvSpPr/>
          <p:nvPr/>
        </p:nvSpPr>
        <p:spPr>
          <a:xfrm>
            <a:off x="5180738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467" name="Google Shape;467;p39"/>
          <p:cNvSpPr/>
          <p:nvPr/>
        </p:nvSpPr>
        <p:spPr>
          <a:xfrm>
            <a:off x="5981363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468" name="Google Shape;468;p39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2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4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10</a:t>
            </a:r>
            <a:endParaRPr sz="2400" b="1"/>
          </a:p>
        </p:txBody>
      </p:sp>
      <p:sp>
        <p:nvSpPr>
          <p:cNvPr id="472" name="Google Shape;472;p39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473" name="Google Shape;473;p39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474" name="Google Shape;474;p39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475" name="Google Shape;475;p39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cxnSp>
        <p:nvCxnSpPr>
          <p:cNvPr id="477" name="Google Shape;477;p39"/>
          <p:cNvCxnSpPr/>
          <p:nvPr/>
        </p:nvCxnSpPr>
        <p:spPr>
          <a:xfrm>
            <a:off x="3468567" y="1874588"/>
            <a:ext cx="0" cy="1676359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39"/>
          <p:cNvSpPr txBox="1"/>
          <p:nvPr/>
        </p:nvSpPr>
        <p:spPr>
          <a:xfrm>
            <a:off x="3582538" y="1820191"/>
            <a:ext cx="1675500" cy="3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Current Time: 6</a:t>
            </a:r>
            <a:endParaRPr b="1" dirty="0"/>
          </a:p>
        </p:txBody>
      </p:sp>
      <p:grpSp>
        <p:nvGrpSpPr>
          <p:cNvPr id="479" name="Google Shape;479;p39"/>
          <p:cNvGrpSpPr/>
          <p:nvPr/>
        </p:nvGrpSpPr>
        <p:grpSpPr>
          <a:xfrm>
            <a:off x="5068767" y="4472223"/>
            <a:ext cx="1975526" cy="1730757"/>
            <a:chOff x="1140906" y="3354250"/>
            <a:chExt cx="1975526" cy="1298100"/>
          </a:xfrm>
        </p:grpSpPr>
        <p:cxnSp>
          <p:nvCxnSpPr>
            <p:cNvPr id="480" name="Google Shape;480;p39"/>
            <p:cNvCxnSpPr/>
            <p:nvPr/>
          </p:nvCxnSpPr>
          <p:spPr>
            <a:xfrm>
              <a:off x="11409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Google Shape;481;p39"/>
            <p:cNvSpPr txBox="1"/>
            <p:nvPr/>
          </p:nvSpPr>
          <p:spPr>
            <a:xfrm>
              <a:off x="1254863" y="3354250"/>
              <a:ext cx="1861569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10</a:t>
              </a:r>
              <a:endParaRPr b="1" dirty="0"/>
            </a:p>
          </p:txBody>
        </p:sp>
      </p:grpSp>
      <p:sp>
        <p:nvSpPr>
          <p:cNvPr id="482" name="Google Shape;482;p39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 dirty="0"/>
              <a:t>Total Events: 6</a:t>
            </a:r>
            <a:endParaRPr b="1" dirty="0"/>
          </a:p>
          <a:p>
            <a:pPr algn="r"/>
            <a:r>
              <a:rPr lang="en" b="1" dirty="0"/>
              <a:t>Total Rollbacks: 2</a:t>
            </a:r>
            <a:endParaRPr b="1" dirty="0"/>
          </a:p>
          <a:p>
            <a:pPr algn="r"/>
            <a:r>
              <a:rPr lang="en" b="1" dirty="0"/>
              <a:t>Committed Events: 0</a:t>
            </a:r>
            <a:endParaRPr b="1" dirty="0"/>
          </a:p>
        </p:txBody>
      </p:sp>
      <p:cxnSp>
        <p:nvCxnSpPr>
          <p:cNvPr id="483" name="Google Shape;483;p39"/>
          <p:cNvCxnSpPr>
            <a:stCxn id="470" idx="0"/>
            <a:endCxn id="474" idx="2"/>
          </p:cNvCxnSpPr>
          <p:nvPr/>
        </p:nvCxnSpPr>
        <p:spPr>
          <a:xfrm rot="10800000">
            <a:off x="2156663" y="3066433"/>
            <a:ext cx="2509800" cy="191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4" name="Google Shape;484;p39"/>
          <p:cNvSpPr/>
          <p:nvPr/>
        </p:nvSpPr>
        <p:spPr>
          <a:xfrm>
            <a:off x="3006788" y="355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5</a:t>
            </a:r>
            <a:endParaRPr sz="2400" b="1"/>
          </a:p>
        </p:txBody>
      </p:sp>
      <p:sp>
        <p:nvSpPr>
          <p:cNvPr id="486" name="Google Shape;48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dirty="0"/>
              <a:t>A (small) Example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D16B9-DA7A-415B-A55D-8E1E4504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32" name="Google Shape;506;p40">
            <a:extLst>
              <a:ext uri="{FF2B5EF4-FFF2-40B4-BE49-F238E27FC236}">
                <a16:creationId xmlns:a16="http://schemas.microsoft.com/office/drawing/2014/main" id="{9830EF56-1666-4639-8841-8E2C75172DA1}"/>
              </a:ext>
            </a:extLst>
          </p:cNvPr>
          <p:cNvSpPr txBox="1"/>
          <p:nvPr/>
        </p:nvSpPr>
        <p:spPr>
          <a:xfrm>
            <a:off x="3579488" y="1794050"/>
            <a:ext cx="1675500" cy="3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Current Time: 5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6562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6563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6575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7175 -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0.06849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3.7037E-7 L 0.0487 -0.177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-88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8" presetClass="exit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8"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 animBg="1"/>
      <p:bldP spid="465" grpId="0" animBg="1"/>
      <p:bldP spid="466" grpId="0" animBg="1"/>
      <p:bldP spid="467" grpId="0" animBg="1"/>
      <p:bldP spid="478" grpId="0"/>
      <p:bldP spid="478" grpId="1"/>
      <p:bldP spid="484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/>
          <p:nvPr/>
        </p:nvSpPr>
        <p:spPr>
          <a:xfrm>
            <a:off x="2778863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4380125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6</a:t>
            </a:r>
            <a:endParaRPr sz="2400" b="1"/>
          </a:p>
        </p:txBody>
      </p:sp>
      <p:sp>
        <p:nvSpPr>
          <p:cNvPr id="520" name="Google Shape;520;p41"/>
          <p:cNvSpPr/>
          <p:nvPr/>
        </p:nvSpPr>
        <p:spPr>
          <a:xfrm>
            <a:off x="5180750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13</a:t>
            </a:r>
            <a:endParaRPr sz="2400" b="1"/>
          </a:p>
        </p:txBody>
      </p:sp>
      <p:sp>
        <p:nvSpPr>
          <p:cNvPr id="521" name="Google Shape;521;p41"/>
          <p:cNvSpPr/>
          <p:nvPr/>
        </p:nvSpPr>
        <p:spPr>
          <a:xfrm>
            <a:off x="5981375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522" name="Google Shape;522;p41"/>
          <p:cNvSpPr/>
          <p:nvPr/>
        </p:nvSpPr>
        <p:spPr>
          <a:xfrm>
            <a:off x="6782000" y="2331033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523" name="Google Shape;523;p41"/>
          <p:cNvSpPr/>
          <p:nvPr/>
        </p:nvSpPr>
        <p:spPr>
          <a:xfrm>
            <a:off x="277886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3579488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2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4380113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4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5180738" y="49831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10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5981363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528" name="Google Shape;528;p41"/>
          <p:cNvSpPr/>
          <p:nvPr/>
        </p:nvSpPr>
        <p:spPr>
          <a:xfrm>
            <a:off x="6781988" y="49831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529" name="Google Shape;529;p41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530" name="Google Shape;530;p41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531" name="Google Shape;531;p41"/>
          <p:cNvGrpSpPr/>
          <p:nvPr/>
        </p:nvGrpSpPr>
        <p:grpSpPr>
          <a:xfrm>
            <a:off x="4267480" y="1749086"/>
            <a:ext cx="1788133" cy="1801861"/>
            <a:chOff x="1140906" y="1311846"/>
            <a:chExt cx="1788133" cy="1351429"/>
          </a:xfrm>
        </p:grpSpPr>
        <p:cxnSp>
          <p:nvCxnSpPr>
            <p:cNvPr id="532" name="Google Shape;532;p41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41"/>
            <p:cNvSpPr txBox="1"/>
            <p:nvPr/>
          </p:nvSpPr>
          <p:spPr>
            <a:xfrm>
              <a:off x="1253539" y="1311846"/>
              <a:ext cx="1675500" cy="273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6</a:t>
              </a:r>
              <a:endParaRPr b="1" dirty="0"/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5870053" y="4472223"/>
            <a:ext cx="1816618" cy="1730757"/>
            <a:chOff x="1217106" y="3354250"/>
            <a:chExt cx="1816618" cy="1298100"/>
          </a:xfrm>
        </p:grpSpPr>
        <p:cxnSp>
          <p:nvCxnSpPr>
            <p:cNvPr id="535" name="Google Shape;535;p41"/>
            <p:cNvCxnSpPr/>
            <p:nvPr/>
          </p:nvCxnSpPr>
          <p:spPr>
            <a:xfrm>
              <a:off x="12171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41"/>
            <p:cNvSpPr txBox="1"/>
            <p:nvPr/>
          </p:nvSpPr>
          <p:spPr>
            <a:xfrm>
              <a:off x="1254863" y="3354250"/>
              <a:ext cx="1778861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15</a:t>
              </a:r>
              <a:endParaRPr b="1" dirty="0"/>
            </a:p>
          </p:txBody>
        </p:sp>
      </p:grpSp>
      <p:sp>
        <p:nvSpPr>
          <p:cNvPr id="537" name="Google Shape;537;p41"/>
          <p:cNvSpPr txBox="1"/>
          <p:nvPr/>
        </p:nvSpPr>
        <p:spPr>
          <a:xfrm>
            <a:off x="7446600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 dirty="0"/>
              <a:t>Total Events: 8</a:t>
            </a:r>
            <a:endParaRPr b="1" dirty="0"/>
          </a:p>
          <a:p>
            <a:pPr algn="r"/>
            <a:r>
              <a:rPr lang="en" b="1" dirty="0"/>
              <a:t>Total Rollbacks: 2</a:t>
            </a:r>
            <a:endParaRPr b="1" dirty="0"/>
          </a:p>
          <a:p>
            <a:pPr algn="r"/>
            <a:r>
              <a:rPr lang="en" b="1" dirty="0"/>
              <a:t>Committed Events: 0</a:t>
            </a:r>
            <a:endParaRPr b="1" dirty="0"/>
          </a:p>
        </p:txBody>
      </p:sp>
      <p:sp>
        <p:nvSpPr>
          <p:cNvPr id="538" name="Google Shape;538;p41"/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5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/>
              <a:t>A (small) Example</a:t>
            </a:r>
            <a:endParaRPr/>
          </a:p>
        </p:txBody>
      </p:sp>
      <p:sp>
        <p:nvSpPr>
          <p:cNvPr id="539" name="Google Shape;539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0B26-EEB5-44DC-9907-927D3AF9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sp>
        <p:nvSpPr>
          <p:cNvPr id="27" name="Google Shape;566;p42">
            <a:extLst>
              <a:ext uri="{FF2B5EF4-FFF2-40B4-BE49-F238E27FC236}">
                <a16:creationId xmlns:a16="http://schemas.microsoft.com/office/drawing/2014/main" id="{5F877738-7998-4A3D-87C8-0D9481420DD6}"/>
              </a:ext>
            </a:extLst>
          </p:cNvPr>
          <p:cNvSpPr txBox="1"/>
          <p:nvPr/>
        </p:nvSpPr>
        <p:spPr>
          <a:xfrm>
            <a:off x="1835700" y="3612983"/>
            <a:ext cx="6904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/>
              <a:t>GVT COMPUTATION: Find the minimum time</a:t>
            </a:r>
            <a:endParaRPr sz="2400" b="1" dirty="0"/>
          </a:p>
        </p:txBody>
      </p:sp>
      <p:sp>
        <p:nvSpPr>
          <p:cNvPr id="28" name="Google Shape;567;p42">
            <a:extLst>
              <a:ext uri="{FF2B5EF4-FFF2-40B4-BE49-F238E27FC236}">
                <a16:creationId xmlns:a16="http://schemas.microsoft.com/office/drawing/2014/main" id="{E0E92D7E-023F-49A4-B6C7-F2D1609D711D}"/>
              </a:ext>
            </a:extLst>
          </p:cNvPr>
          <p:cNvSpPr/>
          <p:nvPr/>
        </p:nvSpPr>
        <p:spPr>
          <a:xfrm>
            <a:off x="4380113" y="1692689"/>
            <a:ext cx="1701700" cy="533400"/>
          </a:xfrm>
          <a:prstGeom prst="ellipse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Google Shape;599;p43">
            <a:extLst>
              <a:ext uri="{FF2B5EF4-FFF2-40B4-BE49-F238E27FC236}">
                <a16:creationId xmlns:a16="http://schemas.microsoft.com/office/drawing/2014/main" id="{C886E6B8-283C-4343-AFF4-C6A2B9B49213}"/>
              </a:ext>
            </a:extLst>
          </p:cNvPr>
          <p:cNvSpPr/>
          <p:nvPr/>
        </p:nvSpPr>
        <p:spPr>
          <a:xfrm>
            <a:off x="2755750" y="4925133"/>
            <a:ext cx="618900" cy="825000"/>
          </a:xfrm>
          <a:prstGeom prst="mathMultiply">
            <a:avLst>
              <a:gd name="adj1" fmla="val 23520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600;p43">
            <a:extLst>
              <a:ext uri="{FF2B5EF4-FFF2-40B4-BE49-F238E27FC236}">
                <a16:creationId xmlns:a16="http://schemas.microsoft.com/office/drawing/2014/main" id="{F0A3CC64-BF52-4BA0-A2AA-B9E6213BE1A0}"/>
              </a:ext>
            </a:extLst>
          </p:cNvPr>
          <p:cNvSpPr/>
          <p:nvPr/>
        </p:nvSpPr>
        <p:spPr>
          <a:xfrm>
            <a:off x="3567938" y="4925133"/>
            <a:ext cx="618900" cy="825000"/>
          </a:xfrm>
          <a:prstGeom prst="mathMultiply">
            <a:avLst>
              <a:gd name="adj1" fmla="val 23520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601;p43">
            <a:extLst>
              <a:ext uri="{FF2B5EF4-FFF2-40B4-BE49-F238E27FC236}">
                <a16:creationId xmlns:a16="http://schemas.microsoft.com/office/drawing/2014/main" id="{0AE67BCD-25CB-4BC4-80F3-B8CAD1163C46}"/>
              </a:ext>
            </a:extLst>
          </p:cNvPr>
          <p:cNvSpPr/>
          <p:nvPr/>
        </p:nvSpPr>
        <p:spPr>
          <a:xfrm>
            <a:off x="4357013" y="4952333"/>
            <a:ext cx="618900" cy="825000"/>
          </a:xfrm>
          <a:prstGeom prst="mathMultiply">
            <a:avLst>
              <a:gd name="adj1" fmla="val 23520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Google Shape;594;p43">
            <a:extLst>
              <a:ext uri="{FF2B5EF4-FFF2-40B4-BE49-F238E27FC236}">
                <a16:creationId xmlns:a16="http://schemas.microsoft.com/office/drawing/2014/main" id="{9A35FDF6-12F0-4E08-9F7F-1571FA0EDB90}"/>
              </a:ext>
            </a:extLst>
          </p:cNvPr>
          <p:cNvSpPr/>
          <p:nvPr/>
        </p:nvSpPr>
        <p:spPr>
          <a:xfrm>
            <a:off x="3579488" y="2331033"/>
            <a:ext cx="572700" cy="7635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5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33" name="Google Shape;597;p43">
            <a:extLst>
              <a:ext uri="{FF2B5EF4-FFF2-40B4-BE49-F238E27FC236}">
                <a16:creationId xmlns:a16="http://schemas.microsoft.com/office/drawing/2014/main" id="{78B081A8-FC76-4E10-A3AD-68F808BBC542}"/>
              </a:ext>
            </a:extLst>
          </p:cNvPr>
          <p:cNvSpPr/>
          <p:nvPr/>
        </p:nvSpPr>
        <p:spPr>
          <a:xfrm>
            <a:off x="2755763" y="2297667"/>
            <a:ext cx="618900" cy="825000"/>
          </a:xfrm>
          <a:prstGeom prst="mathMultiply">
            <a:avLst>
              <a:gd name="adj1" fmla="val 23520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Google Shape;598;p43">
            <a:extLst>
              <a:ext uri="{FF2B5EF4-FFF2-40B4-BE49-F238E27FC236}">
                <a16:creationId xmlns:a16="http://schemas.microsoft.com/office/drawing/2014/main" id="{E2C9DE15-C3BE-4037-B35E-C396045D383F}"/>
              </a:ext>
            </a:extLst>
          </p:cNvPr>
          <p:cNvSpPr/>
          <p:nvPr/>
        </p:nvSpPr>
        <p:spPr>
          <a:xfrm>
            <a:off x="3567938" y="2297667"/>
            <a:ext cx="618900" cy="825000"/>
          </a:xfrm>
          <a:prstGeom prst="mathMultiply">
            <a:avLst>
              <a:gd name="adj1" fmla="val 23520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595;p43">
            <a:extLst>
              <a:ext uri="{FF2B5EF4-FFF2-40B4-BE49-F238E27FC236}">
                <a16:creationId xmlns:a16="http://schemas.microsoft.com/office/drawing/2014/main" id="{DF8ACA28-7117-41E1-A7CB-96344A1A8780}"/>
              </a:ext>
            </a:extLst>
          </p:cNvPr>
          <p:cNvSpPr txBox="1"/>
          <p:nvPr/>
        </p:nvSpPr>
        <p:spPr>
          <a:xfrm>
            <a:off x="1835700" y="3613000"/>
            <a:ext cx="73689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/>
              <a:t>FOSSIL COLLECTION: Commit and free events</a:t>
            </a:r>
            <a:endParaRPr sz="2400" b="1" dirty="0"/>
          </a:p>
        </p:txBody>
      </p:sp>
      <p:sp>
        <p:nvSpPr>
          <p:cNvPr id="36" name="Google Shape;593;p43">
            <a:extLst>
              <a:ext uri="{FF2B5EF4-FFF2-40B4-BE49-F238E27FC236}">
                <a16:creationId xmlns:a16="http://schemas.microsoft.com/office/drawing/2014/main" id="{8621D192-E92C-4FAA-BB3F-359A1B893D8E}"/>
              </a:ext>
            </a:extLst>
          </p:cNvPr>
          <p:cNvSpPr txBox="1"/>
          <p:nvPr/>
        </p:nvSpPr>
        <p:spPr>
          <a:xfrm>
            <a:off x="7438628" y="1874633"/>
            <a:ext cx="29097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 dirty="0"/>
              <a:t>Total Events: 8</a:t>
            </a:r>
            <a:endParaRPr b="1" dirty="0"/>
          </a:p>
          <a:p>
            <a:pPr algn="r"/>
            <a:r>
              <a:rPr lang="en" b="1" dirty="0"/>
              <a:t>Total Rollbacks: 2</a:t>
            </a:r>
            <a:endParaRPr b="1" dirty="0"/>
          </a:p>
          <a:p>
            <a:pPr algn="r"/>
            <a:r>
              <a:rPr lang="en" b="1" dirty="0"/>
              <a:t>Committed Events: 5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/>
      <p:bldP spid="27" grpId="0"/>
      <p:bldP spid="27" grpId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/>
          <p:nvPr/>
        </p:nvSpPr>
        <p:spPr>
          <a:xfrm>
            <a:off x="2778875" y="2332067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6</a:t>
            </a:r>
            <a:endParaRPr sz="2400" b="1"/>
          </a:p>
        </p:txBody>
      </p:sp>
      <p:sp>
        <p:nvSpPr>
          <p:cNvPr id="609" name="Google Shape;609;p44"/>
          <p:cNvSpPr/>
          <p:nvPr/>
        </p:nvSpPr>
        <p:spPr>
          <a:xfrm>
            <a:off x="3579500" y="2332067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13</a:t>
            </a:r>
            <a:endParaRPr sz="2400" b="1"/>
          </a:p>
        </p:txBody>
      </p:sp>
      <p:sp>
        <p:nvSpPr>
          <p:cNvPr id="610" name="Google Shape;610;p44"/>
          <p:cNvSpPr/>
          <p:nvPr/>
        </p:nvSpPr>
        <p:spPr>
          <a:xfrm>
            <a:off x="4380125" y="2332067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611" name="Google Shape;611;p44"/>
          <p:cNvSpPr/>
          <p:nvPr/>
        </p:nvSpPr>
        <p:spPr>
          <a:xfrm>
            <a:off x="5180750" y="2332067"/>
            <a:ext cx="572700" cy="763500"/>
          </a:xfrm>
          <a:prstGeom prst="rect">
            <a:avLst/>
          </a:prstGeom>
          <a:solidFill>
            <a:srgbClr val="C27BA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19</a:t>
            </a:r>
            <a:endParaRPr sz="2400" b="1"/>
          </a:p>
        </p:txBody>
      </p:sp>
      <p:sp>
        <p:nvSpPr>
          <p:cNvPr id="612" name="Google Shape;612;p44"/>
          <p:cNvSpPr/>
          <p:nvPr/>
        </p:nvSpPr>
        <p:spPr>
          <a:xfrm>
            <a:off x="2778863" y="5010333"/>
            <a:ext cx="572700" cy="763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B7B7B7"/>
                </a:solidFill>
              </a:rPr>
              <a:t>10</a:t>
            </a:r>
            <a:endParaRPr sz="2400" b="1">
              <a:solidFill>
                <a:srgbClr val="B7B7B7"/>
              </a:solidFill>
            </a:endParaRPr>
          </a:p>
        </p:txBody>
      </p:sp>
      <p:sp>
        <p:nvSpPr>
          <p:cNvPr id="613" name="Google Shape;613;p44"/>
          <p:cNvSpPr/>
          <p:nvPr/>
        </p:nvSpPr>
        <p:spPr>
          <a:xfrm>
            <a:off x="3579488" y="50103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15</a:t>
            </a:r>
            <a:endParaRPr sz="2400" b="1"/>
          </a:p>
        </p:txBody>
      </p:sp>
      <p:sp>
        <p:nvSpPr>
          <p:cNvPr id="614" name="Google Shape;614;p44"/>
          <p:cNvSpPr/>
          <p:nvPr/>
        </p:nvSpPr>
        <p:spPr>
          <a:xfrm>
            <a:off x="4380113" y="5010333"/>
            <a:ext cx="572700" cy="7635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/>
              <a:t>21</a:t>
            </a:r>
            <a:endParaRPr sz="2400" b="1"/>
          </a:p>
        </p:txBody>
      </p:sp>
      <p:sp>
        <p:nvSpPr>
          <p:cNvPr id="615" name="Google Shape;615;p44"/>
          <p:cNvSpPr txBox="1"/>
          <p:nvPr/>
        </p:nvSpPr>
        <p:spPr>
          <a:xfrm>
            <a:off x="1762225" y="23592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LP0</a:t>
            </a:r>
            <a:endParaRPr sz="2400" b="1"/>
          </a:p>
        </p:txBody>
      </p:sp>
      <p:sp>
        <p:nvSpPr>
          <p:cNvPr id="616" name="Google Shape;616;p44"/>
          <p:cNvSpPr txBox="1"/>
          <p:nvPr/>
        </p:nvSpPr>
        <p:spPr>
          <a:xfrm>
            <a:off x="1762225" y="5011333"/>
            <a:ext cx="788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2400" b="1"/>
              <a:t>LP1</a:t>
            </a:r>
            <a:endParaRPr sz="2400" b="1"/>
          </a:p>
        </p:txBody>
      </p:sp>
      <p:grpSp>
        <p:nvGrpSpPr>
          <p:cNvPr id="617" name="Google Shape;617;p44"/>
          <p:cNvGrpSpPr/>
          <p:nvPr/>
        </p:nvGrpSpPr>
        <p:grpSpPr>
          <a:xfrm>
            <a:off x="2656705" y="1848424"/>
            <a:ext cx="1789471" cy="1730756"/>
            <a:chOff x="1140906" y="1365176"/>
            <a:chExt cx="1789471" cy="1298099"/>
          </a:xfrm>
        </p:grpSpPr>
        <p:cxnSp>
          <p:nvCxnSpPr>
            <p:cNvPr id="618" name="Google Shape;618;p44"/>
            <p:cNvCxnSpPr/>
            <p:nvPr/>
          </p:nvCxnSpPr>
          <p:spPr>
            <a:xfrm>
              <a:off x="1140906" y="1405975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9" name="Google Shape;619;p44"/>
            <p:cNvSpPr txBox="1"/>
            <p:nvPr/>
          </p:nvSpPr>
          <p:spPr>
            <a:xfrm>
              <a:off x="1254877" y="1365176"/>
              <a:ext cx="1675500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6</a:t>
              </a:r>
              <a:endParaRPr b="1" dirty="0"/>
            </a:p>
          </p:txBody>
        </p:sp>
      </p:grpSp>
      <p:grpSp>
        <p:nvGrpSpPr>
          <p:cNvPr id="620" name="Google Shape;620;p44"/>
          <p:cNvGrpSpPr/>
          <p:nvPr/>
        </p:nvGrpSpPr>
        <p:grpSpPr>
          <a:xfrm>
            <a:off x="3468178" y="4499423"/>
            <a:ext cx="1832472" cy="1730757"/>
            <a:chOff x="1217106" y="3354250"/>
            <a:chExt cx="1832472" cy="1298100"/>
          </a:xfrm>
        </p:grpSpPr>
        <p:cxnSp>
          <p:nvCxnSpPr>
            <p:cNvPr id="621" name="Google Shape;621;p44"/>
            <p:cNvCxnSpPr/>
            <p:nvPr/>
          </p:nvCxnSpPr>
          <p:spPr>
            <a:xfrm>
              <a:off x="1217106" y="3395050"/>
              <a:ext cx="0" cy="1257300"/>
            </a:xfrm>
            <a:prstGeom prst="straightConnector1">
              <a:avLst/>
            </a:prstGeom>
            <a:noFill/>
            <a:ln w="38100" cap="flat" cmpd="sng">
              <a:solidFill>
                <a:srgbClr val="CC41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44"/>
            <p:cNvSpPr txBox="1"/>
            <p:nvPr/>
          </p:nvSpPr>
          <p:spPr>
            <a:xfrm>
              <a:off x="1254863" y="3354250"/>
              <a:ext cx="1794715" cy="27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/>
                <a:t>Current Time: 15</a:t>
              </a:r>
              <a:endParaRPr b="1" dirty="0"/>
            </a:p>
          </p:txBody>
        </p:sp>
      </p:grpSp>
      <p:sp>
        <p:nvSpPr>
          <p:cNvPr id="623" name="Google Shape;623;p44"/>
          <p:cNvSpPr txBox="1"/>
          <p:nvPr/>
        </p:nvSpPr>
        <p:spPr>
          <a:xfrm>
            <a:off x="5845550" y="1874633"/>
            <a:ext cx="45108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b="1"/>
              <a:t>Total Events: 8</a:t>
            </a:r>
            <a:endParaRPr b="1"/>
          </a:p>
          <a:p>
            <a:pPr algn="r"/>
            <a:r>
              <a:rPr lang="en" b="1"/>
              <a:t>Total Rollbacks: 2</a:t>
            </a:r>
            <a:endParaRPr b="1"/>
          </a:p>
          <a:p>
            <a:pPr algn="r"/>
            <a:r>
              <a:rPr lang="en" b="1"/>
              <a:t>Committed Events: 5</a:t>
            </a:r>
            <a:endParaRPr b="1"/>
          </a:p>
          <a:p>
            <a:pPr algn="r"/>
            <a:endParaRPr b="1"/>
          </a:p>
          <a:p>
            <a:pPr algn="r"/>
            <a:r>
              <a:rPr lang="en" sz="2400" b="1"/>
              <a:t>Event Efficiency: E</a:t>
            </a:r>
            <a:r>
              <a:rPr lang="en" sz="2400" b="1" baseline="-25000"/>
              <a:t>C</a:t>
            </a:r>
            <a:r>
              <a:rPr lang="en" sz="2400" b="1"/>
              <a:t>/E</a:t>
            </a:r>
            <a:r>
              <a:rPr lang="en" sz="2400" b="1" baseline="-25000"/>
              <a:t>T</a:t>
            </a:r>
            <a:endParaRPr sz="2400" b="1" baseline="-25000"/>
          </a:p>
          <a:p>
            <a:pPr algn="r"/>
            <a:endParaRPr sz="2400" b="1" baseline="-25000"/>
          </a:p>
          <a:p>
            <a:pPr algn="r"/>
            <a:r>
              <a:rPr lang="en" sz="2400" b="1"/>
              <a:t>5/8 = 62%</a:t>
            </a:r>
            <a:endParaRPr sz="2400" b="1"/>
          </a:p>
        </p:txBody>
      </p:sp>
      <p:sp>
        <p:nvSpPr>
          <p:cNvPr id="625" name="Google Shape;6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/>
              <a:t>A (small) Example</a:t>
            </a:r>
            <a:endParaRPr/>
          </a:p>
        </p:txBody>
      </p:sp>
      <p:sp>
        <p:nvSpPr>
          <p:cNvPr id="624" name="Google Shape;624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564DB-084F-4F1C-92CC-AA2F75CE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631" name="Google Shape;631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Two Main Classes of PDES:</a:t>
            </a:r>
            <a:endParaRPr/>
          </a:p>
          <a:p>
            <a:r>
              <a:rPr lang="en"/>
              <a:t>Conservative</a:t>
            </a:r>
            <a:endParaRPr/>
          </a:p>
          <a:p>
            <a:pPr lvl="1"/>
            <a:r>
              <a:rPr lang="en"/>
              <a:t>Low parallelism/High synchronization cost</a:t>
            </a:r>
            <a:endParaRPr/>
          </a:p>
          <a:p>
            <a:pPr lvl="1"/>
            <a:r>
              <a:rPr lang="en"/>
              <a:t>Model dependent</a:t>
            </a:r>
            <a:endParaRPr/>
          </a:p>
          <a:p>
            <a:pPr lvl="1"/>
            <a:r>
              <a:rPr lang="en"/>
              <a:t>Low memory footprint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Optimistic</a:t>
            </a:r>
            <a:endParaRPr/>
          </a:p>
          <a:p>
            <a:pPr lvl="1"/>
            <a:r>
              <a:rPr lang="en"/>
              <a:t>High parallelism/Low synchronization cost</a:t>
            </a:r>
            <a:endParaRPr/>
          </a:p>
          <a:p>
            <a:pPr lvl="1"/>
            <a:r>
              <a:rPr lang="en"/>
              <a:t>Model independent</a:t>
            </a:r>
            <a:endParaRPr/>
          </a:p>
          <a:p>
            <a:pPr lvl="1"/>
            <a:r>
              <a:rPr lang="en"/>
              <a:t>Memory Hungry</a:t>
            </a:r>
            <a:endParaRPr/>
          </a:p>
          <a:p>
            <a:pPr lvl="1"/>
            <a:r>
              <a:rPr lang="en"/>
              <a:t>Rollbacks can snowball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5F538-B23B-4CD9-AFFC-DA190487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Applications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Traffic analysis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Military battles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Networks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Circuits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Economic models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and many more...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BA81C5-F1EB-4892-AAAD-CEF5DE7C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Sequential Implementation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Single event queue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Sorted by timestamp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Loop over queue and execute events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Efficiency depends on queue used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Very simple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3F55C3-1FCD-4858-A8AB-29E9BD8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6"/>
          <p:cNvGraphicFramePr/>
          <p:nvPr>
            <p:extLst>
              <p:ext uri="{D42A27DB-BD31-4B8C-83A1-F6EECF244321}">
                <p14:modId xmlns:p14="http://schemas.microsoft.com/office/powerpoint/2010/main" val="4147808062"/>
              </p:ext>
            </p:extLst>
          </p:nvPr>
        </p:nvGraphicFramePr>
        <p:xfrm>
          <a:off x="4307147" y="1949656"/>
          <a:ext cx="2969303" cy="365742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428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Event List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Destination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6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A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12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B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13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B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17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C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9EE4BC-B0A1-4727-9EC3-FA12C45C9355}"/>
              </a:ext>
            </a:extLst>
          </p:cNvPr>
          <p:cNvSpPr/>
          <p:nvPr/>
        </p:nvSpPr>
        <p:spPr>
          <a:xfrm>
            <a:off x="4294127" y="3074158"/>
            <a:ext cx="3014630" cy="6150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Discrete Event Simulations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054372" y="2005631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A</a:t>
            </a:r>
            <a:endParaRPr sz="3600"/>
          </a:p>
        </p:txBody>
      </p:sp>
      <p:sp>
        <p:nvSpPr>
          <p:cNvPr id="92" name="Google Shape;92;p16"/>
          <p:cNvSpPr/>
          <p:nvPr/>
        </p:nvSpPr>
        <p:spPr>
          <a:xfrm>
            <a:off x="2054372" y="3262669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B</a:t>
            </a:r>
            <a:endParaRPr sz="3600"/>
          </a:p>
        </p:txBody>
      </p:sp>
      <p:sp>
        <p:nvSpPr>
          <p:cNvPr id="93" name="Google Shape;93;p16"/>
          <p:cNvSpPr/>
          <p:nvPr/>
        </p:nvSpPr>
        <p:spPr>
          <a:xfrm>
            <a:off x="2054372" y="4519706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C</a:t>
            </a:r>
            <a:endParaRPr sz="3600"/>
          </a:p>
        </p:txBody>
      </p:sp>
      <p:sp>
        <p:nvSpPr>
          <p:cNvPr id="96" name="Google Shape;96;p16"/>
          <p:cNvSpPr txBox="1"/>
          <p:nvPr/>
        </p:nvSpPr>
        <p:spPr>
          <a:xfrm>
            <a:off x="2054297" y="1247281"/>
            <a:ext cx="9666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000" dirty="0"/>
              <a:t>LPs</a:t>
            </a:r>
            <a:endParaRPr sz="3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49C7-2286-4124-898E-48DC657F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cxnSp>
        <p:nvCxnSpPr>
          <p:cNvPr id="14" name="Google Shape;109;p17">
            <a:extLst>
              <a:ext uri="{FF2B5EF4-FFF2-40B4-BE49-F238E27FC236}">
                <a16:creationId xmlns:a16="http://schemas.microsoft.com/office/drawing/2014/main" id="{99538E90-D666-43E3-AA5E-C5A0791861C5}"/>
              </a:ext>
            </a:extLst>
          </p:cNvPr>
          <p:cNvCxnSpPr/>
          <p:nvPr/>
        </p:nvCxnSpPr>
        <p:spPr>
          <a:xfrm rot="10800000">
            <a:off x="2971141" y="2677258"/>
            <a:ext cx="1277100" cy="793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7CC903-ABD3-44F7-A86C-B0117E39F703}"/>
              </a:ext>
            </a:extLst>
          </p:cNvPr>
          <p:cNvSpPr/>
          <p:nvPr/>
        </p:nvSpPr>
        <p:spPr>
          <a:xfrm>
            <a:off x="7676452" y="1949656"/>
            <a:ext cx="2171700" cy="686398"/>
          </a:xfrm>
          <a:prstGeom prst="rect">
            <a:avLst/>
          </a:prstGeom>
          <a:solidFill>
            <a:srgbClr val="EE68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6BB59-3E26-4A84-8B57-F602A301A52B}"/>
              </a:ext>
            </a:extLst>
          </p:cNvPr>
          <p:cNvSpPr/>
          <p:nvPr/>
        </p:nvSpPr>
        <p:spPr>
          <a:xfrm>
            <a:off x="7676453" y="2630410"/>
            <a:ext cx="2171700" cy="64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CAD1A4-6C66-4E42-9B42-2694D14AD721}"/>
              </a:ext>
            </a:extLst>
          </p:cNvPr>
          <p:cNvSpPr/>
          <p:nvPr/>
        </p:nvSpPr>
        <p:spPr>
          <a:xfrm>
            <a:off x="7676452" y="2630410"/>
            <a:ext cx="2171700" cy="64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24" name="Google Shape;94;p16">
            <a:extLst>
              <a:ext uri="{FF2B5EF4-FFF2-40B4-BE49-F238E27FC236}">
                <a16:creationId xmlns:a16="http://schemas.microsoft.com/office/drawing/2014/main" id="{4943928F-8048-42F1-88A2-622C183A9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424432"/>
              </p:ext>
            </p:extLst>
          </p:nvPr>
        </p:nvGraphicFramePr>
        <p:xfrm>
          <a:off x="4307147" y="1940864"/>
          <a:ext cx="2969303" cy="365742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428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Event List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Timestamp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Destination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12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B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13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B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15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C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17</a:t>
                      </a:r>
                      <a:endParaRPr sz="3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C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E40ABD0-23A0-4194-89F3-7FE2FC274C99}"/>
              </a:ext>
            </a:extLst>
          </p:cNvPr>
          <p:cNvSpPr/>
          <p:nvPr/>
        </p:nvSpPr>
        <p:spPr>
          <a:xfrm>
            <a:off x="4274320" y="4332550"/>
            <a:ext cx="3034437" cy="6150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6" name="Google Shape;122;p18">
            <a:extLst>
              <a:ext uri="{FF2B5EF4-FFF2-40B4-BE49-F238E27FC236}">
                <a16:creationId xmlns:a16="http://schemas.microsoft.com/office/drawing/2014/main" id="{3F337CFA-CB2D-4FB7-B297-E664D05B1639}"/>
              </a:ext>
            </a:extLst>
          </p:cNvPr>
          <p:cNvCxnSpPr/>
          <p:nvPr/>
        </p:nvCxnSpPr>
        <p:spPr>
          <a:xfrm>
            <a:off x="2939651" y="2771012"/>
            <a:ext cx="1288800" cy="211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6"/>
          <p:cNvGraphicFramePr/>
          <p:nvPr>
            <p:extLst>
              <p:ext uri="{D42A27DB-BD31-4B8C-83A1-F6EECF244321}">
                <p14:modId xmlns:p14="http://schemas.microsoft.com/office/powerpoint/2010/main" val="208768971"/>
              </p:ext>
            </p:extLst>
          </p:nvPr>
        </p:nvGraphicFramePr>
        <p:xfrm>
          <a:off x="4307147" y="1949656"/>
          <a:ext cx="2969303" cy="3657420"/>
        </p:xfrm>
        <a:graphic>
          <a:graphicData uri="http://schemas.openxmlformats.org/drawingml/2006/table">
            <a:tbl>
              <a:tblPr>
                <a:noFill/>
                <a:tableStyleId>{E2B64CA2-0CE3-4F1F-9610-B93945D4BA7A}</a:tableStyleId>
              </a:tblPr>
              <a:tblGrid>
                <a:gridCol w="1428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/>
                        <a:t>Event List</a:t>
                      </a: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Destination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9EE4BC-B0A1-4727-9EC3-FA12C45C9355}"/>
              </a:ext>
            </a:extLst>
          </p:cNvPr>
          <p:cNvSpPr/>
          <p:nvPr/>
        </p:nvSpPr>
        <p:spPr>
          <a:xfrm>
            <a:off x="4294127" y="3074158"/>
            <a:ext cx="3014630" cy="6150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Discrete Event Simulations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054372" y="2005631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A</a:t>
            </a:r>
            <a:endParaRPr sz="3600"/>
          </a:p>
        </p:txBody>
      </p:sp>
      <p:sp>
        <p:nvSpPr>
          <p:cNvPr id="92" name="Google Shape;92;p16"/>
          <p:cNvSpPr/>
          <p:nvPr/>
        </p:nvSpPr>
        <p:spPr>
          <a:xfrm>
            <a:off x="2054372" y="3262669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B</a:t>
            </a:r>
            <a:endParaRPr sz="3600"/>
          </a:p>
        </p:txBody>
      </p:sp>
      <p:sp>
        <p:nvSpPr>
          <p:cNvPr id="93" name="Google Shape;93;p16"/>
          <p:cNvSpPr/>
          <p:nvPr/>
        </p:nvSpPr>
        <p:spPr>
          <a:xfrm>
            <a:off x="2054372" y="4519706"/>
            <a:ext cx="966600" cy="966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/>
              <a:t>C</a:t>
            </a:r>
            <a:endParaRPr sz="3600"/>
          </a:p>
        </p:txBody>
      </p:sp>
      <p:sp>
        <p:nvSpPr>
          <p:cNvPr id="96" name="Google Shape;96;p16"/>
          <p:cNvSpPr txBox="1"/>
          <p:nvPr/>
        </p:nvSpPr>
        <p:spPr>
          <a:xfrm>
            <a:off x="2054297" y="1247281"/>
            <a:ext cx="9666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000" dirty="0"/>
              <a:t>LPs</a:t>
            </a:r>
            <a:endParaRPr sz="3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49C7-2286-4124-898E-48DC657F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  <p:cxnSp>
        <p:nvCxnSpPr>
          <p:cNvPr id="14" name="Google Shape;109;p17">
            <a:extLst>
              <a:ext uri="{FF2B5EF4-FFF2-40B4-BE49-F238E27FC236}">
                <a16:creationId xmlns:a16="http://schemas.microsoft.com/office/drawing/2014/main" id="{99538E90-D666-43E3-AA5E-C5A0791861C5}"/>
              </a:ext>
            </a:extLst>
          </p:cNvPr>
          <p:cNvCxnSpPr/>
          <p:nvPr/>
        </p:nvCxnSpPr>
        <p:spPr>
          <a:xfrm rot="10800000">
            <a:off x="2971141" y="2677258"/>
            <a:ext cx="1277100" cy="793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7CC903-ABD3-44F7-A86C-B0117E39F703}"/>
              </a:ext>
            </a:extLst>
          </p:cNvPr>
          <p:cNvSpPr/>
          <p:nvPr/>
        </p:nvSpPr>
        <p:spPr>
          <a:xfrm>
            <a:off x="7676452" y="1949656"/>
            <a:ext cx="2171700" cy="686398"/>
          </a:xfrm>
          <a:prstGeom prst="rect">
            <a:avLst/>
          </a:prstGeom>
          <a:solidFill>
            <a:srgbClr val="EE68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6BB59-3E26-4A84-8B57-F602A301A52B}"/>
              </a:ext>
            </a:extLst>
          </p:cNvPr>
          <p:cNvSpPr/>
          <p:nvPr/>
        </p:nvSpPr>
        <p:spPr>
          <a:xfrm>
            <a:off x="7676453" y="2630410"/>
            <a:ext cx="2171700" cy="64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CAD1A4-6C66-4E42-9B42-2694D14AD721}"/>
              </a:ext>
            </a:extLst>
          </p:cNvPr>
          <p:cNvSpPr/>
          <p:nvPr/>
        </p:nvSpPr>
        <p:spPr>
          <a:xfrm>
            <a:off x="7676452" y="2630410"/>
            <a:ext cx="2171700" cy="64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0ABD0-23A0-4194-89F3-7FE2FC274C99}"/>
              </a:ext>
            </a:extLst>
          </p:cNvPr>
          <p:cNvSpPr/>
          <p:nvPr/>
        </p:nvSpPr>
        <p:spPr>
          <a:xfrm>
            <a:off x="4274320" y="4332550"/>
            <a:ext cx="3034437" cy="61500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6" name="Google Shape;122;p18">
            <a:extLst>
              <a:ext uri="{FF2B5EF4-FFF2-40B4-BE49-F238E27FC236}">
                <a16:creationId xmlns:a16="http://schemas.microsoft.com/office/drawing/2014/main" id="{3F337CFA-CB2D-4FB7-B297-E664D05B1639}"/>
              </a:ext>
            </a:extLst>
          </p:cNvPr>
          <p:cNvCxnSpPr/>
          <p:nvPr/>
        </p:nvCxnSpPr>
        <p:spPr>
          <a:xfrm>
            <a:off x="2939651" y="2771012"/>
            <a:ext cx="1288800" cy="211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51C3E4E-98A3-4CFF-9B83-821F84CCA609}"/>
              </a:ext>
            </a:extLst>
          </p:cNvPr>
          <p:cNvSpPr/>
          <p:nvPr/>
        </p:nvSpPr>
        <p:spPr>
          <a:xfrm>
            <a:off x="4906988" y="3078549"/>
            <a:ext cx="3978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4860C-40D2-4F6D-9315-996CBE7D3B21}"/>
              </a:ext>
            </a:extLst>
          </p:cNvPr>
          <p:cNvSpPr/>
          <p:nvPr/>
        </p:nvSpPr>
        <p:spPr>
          <a:xfrm>
            <a:off x="6224156" y="3074154"/>
            <a:ext cx="441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E8329-39BE-4B54-8B4D-3499BB64C0F4}"/>
              </a:ext>
            </a:extLst>
          </p:cNvPr>
          <p:cNvSpPr/>
          <p:nvPr/>
        </p:nvSpPr>
        <p:spPr>
          <a:xfrm>
            <a:off x="4699832" y="3709151"/>
            <a:ext cx="6110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8073A-A68A-4044-924E-B41D05C8B717}"/>
              </a:ext>
            </a:extLst>
          </p:cNvPr>
          <p:cNvSpPr/>
          <p:nvPr/>
        </p:nvSpPr>
        <p:spPr>
          <a:xfrm>
            <a:off x="6228220" y="3717540"/>
            <a:ext cx="441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176AB-1A42-42A4-B6E1-5C87EEFFA5D1}"/>
              </a:ext>
            </a:extLst>
          </p:cNvPr>
          <p:cNvSpPr/>
          <p:nvPr/>
        </p:nvSpPr>
        <p:spPr>
          <a:xfrm>
            <a:off x="6228220" y="4393558"/>
            <a:ext cx="441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467B5-3E38-4174-8AA1-664C04B1EA64}"/>
              </a:ext>
            </a:extLst>
          </p:cNvPr>
          <p:cNvSpPr/>
          <p:nvPr/>
        </p:nvSpPr>
        <p:spPr>
          <a:xfrm>
            <a:off x="4699832" y="4362571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EC4D65-32A8-45C3-8D51-EC20D0BC708B}"/>
              </a:ext>
            </a:extLst>
          </p:cNvPr>
          <p:cNvSpPr/>
          <p:nvPr/>
        </p:nvSpPr>
        <p:spPr>
          <a:xfrm>
            <a:off x="6232284" y="5004585"/>
            <a:ext cx="461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E70C0-17F2-4653-B3FD-2E7BCB7E80D9}"/>
              </a:ext>
            </a:extLst>
          </p:cNvPr>
          <p:cNvSpPr/>
          <p:nvPr/>
        </p:nvSpPr>
        <p:spPr>
          <a:xfrm>
            <a:off x="4699832" y="4977577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C3520-00A3-4DFA-A6BF-D5FC59F9F041}"/>
              </a:ext>
            </a:extLst>
          </p:cNvPr>
          <p:cNvSpPr/>
          <p:nvPr/>
        </p:nvSpPr>
        <p:spPr>
          <a:xfrm>
            <a:off x="3087320" y="2898667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0505BB-FB1A-47F8-BCEA-80F3772105F7}"/>
              </a:ext>
            </a:extLst>
          </p:cNvPr>
          <p:cNvSpPr/>
          <p:nvPr/>
        </p:nvSpPr>
        <p:spPr>
          <a:xfrm>
            <a:off x="3521237" y="2907864"/>
            <a:ext cx="461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0.00486 L -0.15273 -0.106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-56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4349 -0.1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48148E-6 L -0.00143 -0.0870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40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2.59259E-6 L 0.00404 -0.094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11111E-6 L 3.29597E-17 -0.095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53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48148E-6 L 4.375E-6 -0.0986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2.22222E-6 L 1.45833E-6 -0.089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6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59259E-6 L -0.00117 -0.0888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3.75E-6 -3.29597E-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6.25E-7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0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37 L 0.13229 0.213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1108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2123 0.216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3" grpId="0" animBg="1"/>
      <p:bldP spid="25" grpId="0" animBg="1"/>
      <p:bldP spid="2" grpId="0"/>
      <p:bldP spid="2" grpId="1"/>
      <p:bldP spid="5" grpId="0" build="allAtOnce"/>
      <p:bldP spid="8" grpId="0"/>
      <p:bldP spid="9" grpId="0"/>
      <p:bldP spid="22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Pseudocode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idx="1"/>
          </p:nvPr>
        </p:nvSpPr>
        <p:spPr>
          <a:xfrm>
            <a:off x="838201" y="1169895"/>
            <a:ext cx="6148388" cy="2501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while (running) 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Event* e = eventList.pop();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LP* lp = e-&gt;destination();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lp-&gt;execute(e);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389350" y="4210657"/>
            <a:ext cx="342459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dirty="0"/>
              <a:t>Pretty simple right?</a:t>
            </a:r>
            <a:endParaRPr sz="3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4CF1A9-348F-475B-9A5C-14433C81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/>
              <a:t>Limitations of Sequential DES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Millions of LPs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Billions of events to simulate</a:t>
            </a:r>
            <a:endParaRPr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/>
              <a:t>Sequential simulations will take too long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60487-4BE0-4852-A3E1-48F8C664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 Kale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1315</TotalTime>
  <Words>1439</Words>
  <Application>Microsoft Macintosh PowerPoint</Application>
  <PresentationFormat>Widescreen</PresentationFormat>
  <Paragraphs>562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Lato Medium</vt:lpstr>
      <vt:lpstr>Times New Roman</vt:lpstr>
      <vt:lpstr>Wingdings</vt:lpstr>
      <vt:lpstr>MCS-DS_PPT_template_final</vt:lpstr>
      <vt:lpstr>Parallel Discrete Event Simulation</vt:lpstr>
      <vt:lpstr>Classification of Simulations</vt:lpstr>
      <vt:lpstr>Discrete Event Simulations</vt:lpstr>
      <vt:lpstr>Applications</vt:lpstr>
      <vt:lpstr>Sequential Implementation</vt:lpstr>
      <vt:lpstr>Discrete Event Simulations</vt:lpstr>
      <vt:lpstr>Discrete Event Simulations</vt:lpstr>
      <vt:lpstr>Pseudocode</vt:lpstr>
      <vt:lpstr>Limitations of Sequential DES</vt:lpstr>
      <vt:lpstr>Challenges to Parallelization</vt:lpstr>
      <vt:lpstr>How do we parallelize DES?</vt:lpstr>
      <vt:lpstr>(Super) Naive Implementation</vt:lpstr>
      <vt:lpstr>(Super) Naive Implementation</vt:lpstr>
      <vt:lpstr>What is the fundamental problem?</vt:lpstr>
      <vt:lpstr>What is the fundamental problem?</vt:lpstr>
      <vt:lpstr>Two Approaches</vt:lpstr>
      <vt:lpstr>Conservative (Windowed)</vt:lpstr>
      <vt:lpstr>(Super) Naive Implementation</vt:lpstr>
      <vt:lpstr>Windowed Analysis</vt:lpstr>
      <vt:lpstr>Parallel Discrete Event Simulation</vt:lpstr>
      <vt:lpstr>Optimistic Concurrency Control</vt:lpstr>
      <vt:lpstr>Rollbacks</vt:lpstr>
      <vt:lpstr>Saving Previous Events</vt:lpstr>
      <vt:lpstr>GVT</vt:lpstr>
      <vt:lpstr>Reverting Your State</vt:lpstr>
      <vt:lpstr>Cancelling Events</vt:lpstr>
      <vt:lpstr>Pseudocode</vt:lpstr>
      <vt:lpstr>A (small) Example</vt:lpstr>
      <vt:lpstr>A (small) Example</vt:lpstr>
      <vt:lpstr>A (small) Example</vt:lpstr>
      <vt:lpstr>A (small) Example</vt:lpstr>
      <vt:lpstr>A (small) Example</vt:lpstr>
      <vt:lpstr>A (small) Example</vt:lpstr>
      <vt:lpstr>A (small) Example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30</cp:revision>
  <dcterms:modified xsi:type="dcterms:W3CDTF">2018-12-07T16:27:56Z</dcterms:modified>
</cp:coreProperties>
</file>