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21"/>
  </p:notesMasterIdLst>
  <p:handoutMasterIdLst>
    <p:handoutMasterId r:id="rId22"/>
  </p:handoutMasterIdLst>
  <p:sldIdLst>
    <p:sldId id="989" r:id="rId2"/>
    <p:sldId id="990" r:id="rId3"/>
    <p:sldId id="991" r:id="rId4"/>
    <p:sldId id="995" r:id="rId5"/>
    <p:sldId id="963" r:id="rId6"/>
    <p:sldId id="975" r:id="rId7"/>
    <p:sldId id="992" r:id="rId8"/>
    <p:sldId id="996" r:id="rId9"/>
    <p:sldId id="965" r:id="rId10"/>
    <p:sldId id="967" r:id="rId11"/>
    <p:sldId id="957" r:id="rId12"/>
    <p:sldId id="958" r:id="rId13"/>
    <p:sldId id="983" r:id="rId14"/>
    <p:sldId id="993" r:id="rId15"/>
    <p:sldId id="988" r:id="rId16"/>
    <p:sldId id="985" r:id="rId17"/>
    <p:sldId id="971" r:id="rId18"/>
    <p:sldId id="974" r:id="rId19"/>
    <p:sldId id="9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4" autoAdjust="0"/>
    <p:restoredTop sz="94785" autoAdjust="0"/>
  </p:normalViewPr>
  <p:slideViewPr>
    <p:cSldViewPr>
      <p:cViewPr varScale="1">
        <p:scale>
          <a:sx n="101" d="100"/>
          <a:sy n="101" d="100"/>
        </p:scale>
        <p:origin x="208" y="1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632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7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8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1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7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68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4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5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9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4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9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5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482696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6C565FA-E74E-44B1-B6A9-BD0DDD64BED4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ppl-logo-white-s.png">
            <a:extLst>
              <a:ext uri="{FF2B5EF4-FFF2-40B4-BE49-F238E27FC236}">
                <a16:creationId xmlns:a16="http://schemas.microsoft.com/office/drawing/2014/main" id="{B047A8AD-D435-4846-8367-D3B52C0D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8640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A85125-A180-4541-B2F7-230E579ED98D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ppl-logo-white-s.png">
            <a:extLst>
              <a:ext uri="{FF2B5EF4-FFF2-40B4-BE49-F238E27FC236}">
                <a16:creationId xmlns:a16="http://schemas.microsoft.com/office/drawing/2014/main" id="{EC1B8B51-2FAC-4DCA-9E6E-267BBB354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4920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7DBE3-F051-410A-B171-D7CC56B2A394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F3B0D0-F494-43E5-901A-E50CB8F7BF32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334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BD3B5A-BB97-4A42-B277-AA2DC72B8E69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637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569DD1-42BD-4F94-8A80-9C039530C48B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71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26E2AB-94CF-468F-870A-B3D342816149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043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6CDE50-C956-4D1D-A627-41E246DC4C47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10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B94C0F-BB69-4105-84E5-71BBAB7DCEE6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39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D52AA7-D68D-41B2-AF31-82C510FD5512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18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6A53C6-ECDC-47C2-99A7-7AE88876962A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>
            <a:extLst>
              <a:ext uri="{FF2B5EF4-FFF2-40B4-BE49-F238E27FC236}">
                <a16:creationId xmlns:a16="http://schemas.microsoft.com/office/drawing/2014/main" id="{291199AD-2CF3-467D-9B69-BA31E176FC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5081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624A7C-C5B1-4CFC-8EBD-92907EC22C94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ppl-logo-white-s.png">
            <a:extLst>
              <a:ext uri="{FF2B5EF4-FFF2-40B4-BE49-F238E27FC236}">
                <a16:creationId xmlns:a16="http://schemas.microsoft.com/office/drawing/2014/main" id="{4C78B175-7026-4AC8-9CF6-EBB0212BC78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5824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6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732" r:id="rId1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harm.cs.illinois.edu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harm.cs.illinois.edu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4040F3-2589-4E70-8959-3DC83D1E4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State-Space Search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F4E6A1-A50F-4C6C-9F88-0E44E41A3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Balancing Task Queues and priorities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AAC3D-143D-464B-9A6D-8F5DC15452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78015-0E45-420A-8CE8-660575A0E4F0}"/>
              </a:ext>
            </a:extLst>
          </p:cNvPr>
          <p:cNvSpPr/>
          <p:nvPr/>
        </p:nvSpPr>
        <p:spPr>
          <a:xfrm>
            <a:off x="3674110" y="603123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6" descr="ppl-logo">
            <a:extLst>
              <a:ext uri="{FF2B5EF4-FFF2-40B4-BE49-F238E27FC236}">
                <a16:creationId xmlns:a16="http://schemas.microsoft.com/office/drawing/2014/main" id="{F04B6D32-047E-4422-A14E-960C701B1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227" y="6072068"/>
            <a:ext cx="1295401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full_mark_horz_bw">
            <a:extLst>
              <a:ext uri="{FF2B5EF4-FFF2-40B4-BE49-F238E27FC236}">
                <a16:creationId xmlns:a16="http://schemas.microsoft.com/office/drawing/2014/main" id="{DF333D42-23E7-4D2A-9C7E-1BFF6E20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618" y="6072067"/>
            <a:ext cx="1295400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F4883B-D337-4557-AE3D-49E2F5189B50}"/>
              </a:ext>
            </a:extLst>
          </p:cNvPr>
          <p:cNvSpPr/>
          <p:nvPr/>
        </p:nvSpPr>
        <p:spPr>
          <a:xfrm>
            <a:off x="8001000" y="5593625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5"/>
              </a:rPr>
              <a:t>http://charm.cs.illinois.edu</a:t>
            </a:r>
            <a:endParaRPr lang="en-US" dirty="0"/>
          </a:p>
          <a:p>
            <a:pPr algn="r"/>
            <a:r>
              <a:rPr lang="en-US" dirty="0"/>
              <a:t>Parallel Programming Laboratory</a:t>
            </a:r>
          </a:p>
          <a:p>
            <a:pPr algn="r"/>
            <a:r>
              <a:rPr lang="en-US" dirty="0"/>
              <a:t>Department of Computer Science</a:t>
            </a:r>
          </a:p>
          <a:p>
            <a:pPr algn="r"/>
            <a:r>
              <a:rPr lang="en-US" dirty="0"/>
              <a:t>University of Illinois at Urbana Champaign</a:t>
            </a:r>
          </a:p>
        </p:txBody>
      </p:sp>
    </p:spTree>
    <p:extLst>
      <p:ext uri="{BB962C8B-B14F-4D97-AF65-F5344CB8AC3E}">
        <p14:creationId xmlns:p14="http://schemas.microsoft.com/office/powerpoint/2010/main" val="15655150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first solution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 tree is huge, how to quickly home in on a solution?</a:t>
            </a:r>
          </a:p>
          <a:p>
            <a:pPr lvl="1"/>
            <a:r>
              <a:rPr lang="en-US" dirty="0"/>
              <a:t>Various heuristics can rank children</a:t>
            </a:r>
          </a:p>
          <a:p>
            <a:pPr lvl="1"/>
            <a:r>
              <a:rPr lang="en-US" dirty="0"/>
              <a:t>Also, how to be consistent?  </a:t>
            </a:r>
          </a:p>
          <a:p>
            <a:pPr lvl="2"/>
            <a:r>
              <a:rPr lang="en-US" dirty="0"/>
              <a:t>Search anomalies: more processors may slow it down and vice versa</a:t>
            </a:r>
          </a:p>
          <a:p>
            <a:pPr lvl="2"/>
            <a:r>
              <a:rPr lang="en-US" dirty="0"/>
              <a:t>We want monotonically increasing speedups, and consistency from run to run</a:t>
            </a:r>
          </a:p>
          <a:p>
            <a:pPr lvl="1"/>
            <a:r>
              <a:rPr lang="en-US" dirty="0"/>
              <a:t>Memory usage can be a big problem: exponential in depth</a:t>
            </a:r>
          </a:p>
          <a:p>
            <a:pPr lvl="1"/>
            <a:r>
              <a:rPr lang="en-US" dirty="0"/>
              <a:t>Left-to-right prioritization of the search tree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725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to right (prefix) prioritization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850" y="2163763"/>
            <a:ext cx="6972300" cy="30194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D9F9-3188-4818-A523-E4E0CA2E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E7C2-D878-48F0-B87F-C1C85AC5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1752601"/>
            <a:ext cx="32004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Priority is a bit-vector</a:t>
            </a:r>
          </a:p>
        </p:txBody>
      </p:sp>
    </p:spTree>
    <p:extLst>
      <p:ext uri="{BB962C8B-B14F-4D97-AF65-F5344CB8AC3E}">
        <p14:creationId xmlns:p14="http://schemas.microsoft.com/office/powerpoint/2010/main" val="5213854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Broom-sweep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7320" r="17320"/>
          <a:stretch>
            <a:fillRect/>
          </a:stretch>
        </p:blipFill>
        <p:spPr>
          <a:xfrm>
            <a:off x="1676400" y="1600201"/>
            <a:ext cx="8229600" cy="452596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5A39-F5CF-4447-8FB1-D4F8E5A9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4C5C-3F9F-46BB-933B-8970E12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1752600"/>
            <a:ext cx="4191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priorities, search tends proceed in this fashion,</a:t>
            </a:r>
          </a:p>
          <a:p>
            <a:r>
              <a:rPr lang="en-US" dirty="0"/>
              <a:t>Leading to very low memory usage: P +D </a:t>
            </a:r>
          </a:p>
          <a:p>
            <a:r>
              <a:rPr lang="en-US" dirty="0"/>
              <a:t>(P: processors, D: depth)</a:t>
            </a:r>
          </a:p>
        </p:txBody>
      </p:sp>
    </p:spTree>
    <p:extLst>
      <p:ext uri="{BB962C8B-B14F-4D97-AF65-F5344CB8AC3E}">
        <p14:creationId xmlns:p14="http://schemas.microsoft.com/office/powerpoint/2010/main" val="9170493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bi-directional graph of V vertices and E edges</a:t>
            </a:r>
          </a:p>
          <a:p>
            <a:pPr lvl="1"/>
            <a:r>
              <a:rPr lang="en-US" dirty="0"/>
              <a:t>Find a way to color each vertex such that no two adjacent vertices are of the same color</a:t>
            </a:r>
          </a:p>
          <a:p>
            <a:pPr lvl="1"/>
            <a:r>
              <a:rPr lang="en-US" dirty="0"/>
              <a:t>Using no more than K colors</a:t>
            </a:r>
          </a:p>
          <a:p>
            <a:r>
              <a:rPr lang="en-US" dirty="0"/>
              <a:t>A very rich problem in terms of parallel issues</a:t>
            </a:r>
          </a:p>
          <a:p>
            <a:r>
              <a:rPr lang="en-US" dirty="0"/>
              <a:t>Basic parallel formulation: </a:t>
            </a:r>
          </a:p>
          <a:p>
            <a:pPr lvl="1"/>
            <a:r>
              <a:rPr lang="en-US" dirty="0"/>
              <a:t>Search tree</a:t>
            </a:r>
          </a:p>
          <a:p>
            <a:pPr lvl="1"/>
            <a:r>
              <a:rPr lang="en-US" dirty="0"/>
              <a:t>Each state: </a:t>
            </a:r>
          </a:p>
          <a:p>
            <a:pPr lvl="2"/>
            <a:r>
              <a:rPr lang="en-US" dirty="0"/>
              <a:t>Vector of vertices which have been colored</a:t>
            </a:r>
          </a:p>
          <a:p>
            <a:pPr lvl="2"/>
            <a:r>
              <a:rPr lang="en-US" dirty="0"/>
              <a:t>Optional/heuristic: # of colors available for each uncolored vertex</a:t>
            </a:r>
          </a:p>
          <a:p>
            <a:pPr lvl="2"/>
            <a:r>
              <a:rPr lang="en-US" dirty="0"/>
              <a:t>The graph itself is a replicated data structure (available on all nodes), not part of a state.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937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vertex to select next? (e.g. one with fewest alternatives)</a:t>
            </a:r>
          </a:p>
          <a:p>
            <a:r>
              <a:rPr lang="en-US" dirty="0"/>
              <a:t>Which color to color it with? </a:t>
            </a:r>
          </a:p>
          <a:p>
            <a:pPr lvl="1"/>
            <a:r>
              <a:rPr lang="en-US" dirty="0"/>
              <a:t>Try all available ones, of course, but in which order?</a:t>
            </a:r>
          </a:p>
          <a:p>
            <a:pPr lvl="1"/>
            <a:r>
              <a:rPr lang="en-US" dirty="0"/>
              <a:t>E.g. with a color that limits the neighbors the least</a:t>
            </a:r>
          </a:p>
          <a:p>
            <a:pPr lvl="1"/>
            <a:r>
              <a:rPr lang="en-US" sz="2200" dirty="0"/>
              <a:t>This leads to priorities among children, so left-to-right </a:t>
            </a:r>
            <a:r>
              <a:rPr lang="en-US" sz="2200" dirty="0" err="1"/>
              <a:t>bitvector</a:t>
            </a:r>
            <a:r>
              <a:rPr lang="en-US" sz="2200" dirty="0"/>
              <a:t> prioritization is useful</a:t>
            </a:r>
          </a:p>
          <a:p>
            <a:r>
              <a:rPr lang="en-US" dirty="0"/>
              <a:t>Once its colored, can we simplify the graph or prune the </a:t>
            </a:r>
            <a:r>
              <a:rPr lang="en-US" dirty="0" err="1"/>
              <a:t>subtree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Any node with k-1 neighbors: </a:t>
            </a:r>
          </a:p>
          <a:p>
            <a:pPr lvl="2"/>
            <a:r>
              <a:rPr lang="en-US" dirty="0"/>
              <a:t>Remove from the graph, </a:t>
            </a:r>
          </a:p>
          <a:p>
            <a:pPr lvl="2"/>
            <a:r>
              <a:rPr lang="en-US" dirty="0"/>
              <a:t>Repeat!</a:t>
            </a:r>
          </a:p>
          <a:p>
            <a:pPr lvl="1"/>
            <a:r>
              <a:rPr lang="en-US" dirty="0"/>
              <a:t>Impossibility: A vertex with k or more neighbors with distinct colors.. Prune the tree</a:t>
            </a:r>
          </a:p>
          <a:p>
            <a:r>
              <a:rPr lang="en-US" dirty="0"/>
              <a:t>Has the graph become partitioned? </a:t>
            </a:r>
          </a:p>
          <a:p>
            <a:pPr lvl="1"/>
            <a:r>
              <a:rPr lang="en-US" dirty="0"/>
              <a:t>I.e. two parts, and vertices that separate them are all already colored  </a:t>
            </a:r>
          </a:p>
          <a:p>
            <a:pPr lvl="1"/>
            <a:r>
              <a:rPr lang="en-US" dirty="0"/>
              <a:t>If so, start 2 separate search problems and combine solutions later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615" y="19799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70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05800" cy="792162"/>
          </a:xfrm>
        </p:spPr>
        <p:txBody>
          <a:bodyPr/>
          <a:lstStyle/>
          <a:p>
            <a:r>
              <a:rPr lang="en-US" dirty="0"/>
              <a:t>Vertex removal : 4 coloring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 descr="Screen Shot 2015-04-24 at 12.1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57300"/>
            <a:ext cx="7886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74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vertex to select next? (e.g. one with fewest alternatives)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color to color it with?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Try all available ones, of course, but in which order?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E.g. with a color that limits the neighbors the least</a:t>
            </a:r>
          </a:p>
          <a:p>
            <a:pPr lvl="1"/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This leads to priorities among children, so left-to-right </a:t>
            </a:r>
            <a:r>
              <a:rPr lang="en-US" sz="2200" dirty="0" err="1">
                <a:solidFill>
                  <a:schemeClr val="bg2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 prioritization is useful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Once its colored, can we simplify the graph or prune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subtree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Any node with k-1 neighbors: 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from the graph, 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Repeat!</a:t>
            </a:r>
          </a:p>
          <a:p>
            <a:pPr lvl="1"/>
            <a:r>
              <a:rPr lang="en-US" dirty="0"/>
              <a:t>Impossibility: A vertex with k or more neighbors with distinct colors.. Prune the tree</a:t>
            </a:r>
          </a:p>
          <a:p>
            <a:r>
              <a:rPr lang="en-US" dirty="0"/>
              <a:t>Has the graph become partitioned? </a:t>
            </a:r>
          </a:p>
          <a:p>
            <a:pPr lvl="1"/>
            <a:r>
              <a:rPr lang="en-US" dirty="0"/>
              <a:t>I.e. two parts, and vertices that separate them are all already colored  </a:t>
            </a:r>
          </a:p>
          <a:p>
            <a:pPr lvl="1"/>
            <a:r>
              <a:rPr lang="en-US" dirty="0"/>
              <a:t>If so, start 2 separate search problems and combine solutions later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615" y="19799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008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combinatorial search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A* </a:t>
            </a:r>
            <a:r>
              <a:rPr lang="en-US" dirty="0" err="1"/>
              <a:t>seach</a:t>
            </a:r>
            <a:r>
              <a:rPr lang="en-US" dirty="0"/>
              <a:t> and IDA* (Iterative Deepening A*) search </a:t>
            </a:r>
          </a:p>
          <a:p>
            <a:pPr lvl="1"/>
            <a:r>
              <a:rPr lang="en-US" dirty="0"/>
              <a:t>15-puzzle</a:t>
            </a:r>
          </a:p>
          <a:p>
            <a:r>
              <a:rPr lang="en-US" dirty="0"/>
              <a:t>Bi-directional search:</a:t>
            </a:r>
          </a:p>
          <a:p>
            <a:pPr lvl="1"/>
            <a:r>
              <a:rPr lang="en-US" dirty="0"/>
              <a:t>15-puzzle, </a:t>
            </a:r>
            <a:r>
              <a:rPr lang="en-US" dirty="0" err="1"/>
              <a:t>rubik’s</a:t>
            </a:r>
            <a:r>
              <a:rPr lang="en-US" dirty="0"/>
              <a:t> cube</a:t>
            </a:r>
          </a:p>
          <a:p>
            <a:r>
              <a:rPr lang="en-US" dirty="0"/>
              <a:t>Branch and bound: </a:t>
            </a:r>
          </a:p>
          <a:p>
            <a:pPr lvl="1"/>
            <a:r>
              <a:rPr lang="en-US" dirty="0"/>
              <a:t>Use bounds as integer priorities</a:t>
            </a:r>
          </a:p>
          <a:p>
            <a:r>
              <a:rPr lang="en-US" dirty="0"/>
              <a:t>Graph coloring and </a:t>
            </a:r>
          </a:p>
          <a:p>
            <a:r>
              <a:rPr lang="en-US" dirty="0"/>
              <a:t>AND-OR trees</a:t>
            </a:r>
          </a:p>
          <a:p>
            <a:r>
              <a:rPr lang="en-US" dirty="0"/>
              <a:t>Game trees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4745-CB59-924F-9C0D-B770B99213DE}"/>
              </a:ext>
            </a:extLst>
          </p:cNvPr>
          <p:cNvSpPr txBox="1"/>
          <p:nvPr/>
        </p:nvSpPr>
        <p:spPr>
          <a:xfrm>
            <a:off x="7239000" y="3810000"/>
            <a:ext cx="33528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Common </a:t>
            </a:r>
            <a:r>
              <a:rPr lang="en-US" b="1" i="1" dirty="0"/>
              <a:t>System</a:t>
            </a:r>
            <a:r>
              <a:rPr lang="en-US" b="1" dirty="0"/>
              <a:t> Issues: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Duplication detection in search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prioritized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4786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state may appear multiple times in the tree</a:t>
            </a:r>
          </a:p>
          <a:p>
            <a:pPr lvl="1"/>
            <a:r>
              <a:rPr lang="en-US" dirty="0"/>
              <a:t>(e.g. in 15 puzzle)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Store active states in a distributed table</a:t>
            </a:r>
          </a:p>
          <a:p>
            <a:pPr lvl="1"/>
            <a:r>
              <a:rPr lang="en-US" dirty="0"/>
              <a:t>Before firing a task, check the table</a:t>
            </a:r>
          </a:p>
          <a:p>
            <a:pPr lvl="2"/>
            <a:r>
              <a:rPr lang="en-US" dirty="0"/>
              <a:t>First hash function (applied to the state) finds the processor where info about that task may be found</a:t>
            </a:r>
          </a:p>
          <a:p>
            <a:pPr lvl="2"/>
            <a:r>
              <a:rPr lang="en-US" dirty="0"/>
              <a:t>Second hash function finds the local table entry, if there is one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276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9353-CC7D-B64A-B052-196798ED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Prioritized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DEBD-6459-EF43-B56D-7AB0FA6B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Balancing among queues across processes can balance loads, but what if each task has a priority?</a:t>
            </a:r>
          </a:p>
          <a:p>
            <a:r>
              <a:rPr lang="en-US" dirty="0"/>
              <a:t>This becomes a more complex task</a:t>
            </a:r>
          </a:p>
          <a:p>
            <a:r>
              <a:rPr lang="en-US" dirty="0"/>
              <a:t>A solution: </a:t>
            </a:r>
          </a:p>
          <a:p>
            <a:pPr lvl="1"/>
            <a:r>
              <a:rPr lang="en-US" dirty="0"/>
              <a:t>Hierarchical organization, with a manager for each subgroup maintaining the priority queue for that subgroup</a:t>
            </a:r>
          </a:p>
          <a:p>
            <a:pPr lvl="1"/>
            <a:r>
              <a:rPr lang="en-US" dirty="0"/>
              <a:t>Managers exchange high-priority task seeds among themselves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94F7A-E89D-C844-9889-3282770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9BCBA-EF42-A54B-A93B-50B0BEEC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0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E3CD-AC5F-5B4C-98DC-C06BF040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9FCC-3717-9D43-AFAE-2D220176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applications in these domains need </a:t>
            </a:r>
            <a:r>
              <a:rPr lang="en-US" i="1" dirty="0"/>
              <a:t>task parallelism</a:t>
            </a:r>
          </a:p>
          <a:p>
            <a:r>
              <a:rPr lang="en-US" i="1" dirty="0"/>
              <a:t>Task</a:t>
            </a:r>
            <a:r>
              <a:rPr lang="en-US" dirty="0"/>
              <a:t> is a term that has been overused and overloaded</a:t>
            </a:r>
          </a:p>
          <a:p>
            <a:r>
              <a:rPr lang="en-US" dirty="0"/>
              <a:t>Basic idea of tasks here:  </a:t>
            </a:r>
          </a:p>
          <a:p>
            <a:pPr lvl="1"/>
            <a:r>
              <a:rPr lang="en-US" dirty="0"/>
              <a:t>Closed-environment (i.e. fully described) tasks</a:t>
            </a:r>
          </a:p>
          <a:p>
            <a:pPr lvl="1"/>
            <a:r>
              <a:rPr lang="en-US" dirty="0"/>
              <a:t>No pointers to variables in the parent task</a:t>
            </a:r>
          </a:p>
          <a:p>
            <a:pPr lvl="1"/>
            <a:r>
              <a:rPr lang="en-US" dirty="0"/>
              <a:t>(unlike </a:t>
            </a:r>
            <a:r>
              <a:rPr lang="en-US" i="1" dirty="0"/>
              <a:t>tasks</a:t>
            </a:r>
            <a:r>
              <a:rPr lang="en-US" dirty="0"/>
              <a:t> that are limited to within one shared-memory domain, which is another interesting area of research in parallel programming)</a:t>
            </a:r>
          </a:p>
          <a:p>
            <a:r>
              <a:rPr lang="en-US" dirty="0"/>
              <a:t>These fully described tasks can execute on any node/</a:t>
            </a:r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The system has to move the </a:t>
            </a:r>
            <a:r>
              <a:rPr lang="en-US" i="1" dirty="0"/>
              <a:t>seed</a:t>
            </a:r>
            <a:r>
              <a:rPr lang="en-US" dirty="0"/>
              <a:t> for tasks (that fully describes the task) to some processor, to balance load</a:t>
            </a:r>
          </a:p>
          <a:p>
            <a:r>
              <a:rPr lang="en-US" dirty="0"/>
              <a:t>Tasks are transient: the execute, send the result if any and are done</a:t>
            </a:r>
          </a:p>
          <a:p>
            <a:r>
              <a:rPr lang="en-US" dirty="0"/>
              <a:t>In some applications, the tasks end up creating objects that persist:</a:t>
            </a:r>
          </a:p>
          <a:p>
            <a:pPr lvl="1"/>
            <a:r>
              <a:rPr lang="en-US" dirty="0"/>
              <a:t>e.g. there children may send results back to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0A59-5B19-B142-BEF7-9C4469CC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C3AB5-A42A-6A4C-B28D-DEDA7BD7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034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C5E-7F0E-F748-9FEA-26C2AC5F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and Scheduling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D99D-F30F-1646-82F2-62B418E6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single process, there are two main alternatives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 shared queue that all PEs (</a:t>
            </a:r>
            <a:r>
              <a:rPr lang="en-US" dirty="0" err="1"/>
              <a:t>Pthreads</a:t>
            </a:r>
            <a:r>
              <a:rPr lang="en-US" dirty="0"/>
              <a:t>) will use to enqueue/dequeue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one queue per PE, but balance queues as needed</a:t>
            </a:r>
          </a:p>
          <a:p>
            <a:pPr lvl="2"/>
            <a:r>
              <a:rPr lang="en-US" dirty="0"/>
              <a:t>Work stealing: when idle, dequeue from someone else’s queue</a:t>
            </a:r>
          </a:p>
          <a:p>
            <a:pPr lvl="2"/>
            <a:r>
              <a:rPr lang="en-US" dirty="0"/>
              <a:t>Continuous rebalancing: monitor queue sizes and rebalance periodically</a:t>
            </a:r>
          </a:p>
          <a:p>
            <a:r>
              <a:rPr lang="en-US" dirty="0"/>
              <a:t>In multi-node multi-process scenario</a:t>
            </a:r>
          </a:p>
          <a:p>
            <a:pPr lvl="1"/>
            <a:r>
              <a:rPr lang="en-US" dirty="0"/>
              <a:t>Only Option 2 above is reasonable (with both sub-options possible)</a:t>
            </a:r>
          </a:p>
          <a:p>
            <a:r>
              <a:rPr lang="en-US" dirty="0"/>
              <a:t>Charm++ supports tasks, as singleton chares</a:t>
            </a:r>
          </a:p>
          <a:p>
            <a:pPr lvl="1"/>
            <a:r>
              <a:rPr lang="en-US" dirty="0"/>
              <a:t>Use a “seed balancer”</a:t>
            </a:r>
          </a:p>
          <a:p>
            <a:r>
              <a:rPr lang="en-US" dirty="0"/>
              <a:t>Load balancing is an interesting research topic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2415A-FFB4-124D-B54B-287A027A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AA7FF-8354-0940-ADBC-B5BA505B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57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5EBD-6B90-E644-AE10-F2BAF176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Rebalancing of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D1BB-3B95-FC4D-9687-F0062FEA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744200" cy="5007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Especially for multi-node execution</a:t>
            </a:r>
          </a:p>
          <a:p>
            <a:r>
              <a:rPr lang="en-US" dirty="0"/>
              <a:t>Organize processes in some virtual topology with a relatively small connectivity</a:t>
            </a:r>
          </a:p>
          <a:p>
            <a:pPr lvl="1"/>
            <a:r>
              <a:rPr lang="en-US" dirty="0"/>
              <a:t>Low diameter graphs inspired by Moore bound are good here!</a:t>
            </a:r>
          </a:p>
          <a:p>
            <a:r>
              <a:rPr lang="en-US" dirty="0"/>
              <a:t>Periodically exchange load information with neighbors in this topology</a:t>
            </a:r>
          </a:p>
          <a:p>
            <a:pPr lvl="1"/>
            <a:r>
              <a:rPr lang="en-US" dirty="0"/>
              <a:t>Load ≈ size of queue, for example</a:t>
            </a:r>
          </a:p>
          <a:p>
            <a:pPr lvl="1"/>
            <a:r>
              <a:rPr lang="en-US" dirty="0"/>
              <a:t>Or a more refined metric, if you have a heuristic for judging the load of each task</a:t>
            </a:r>
          </a:p>
          <a:p>
            <a:r>
              <a:rPr lang="en-US" dirty="0"/>
              <a:t>Send task seeds to neighbors if you detect “above threshold” imbalance</a:t>
            </a:r>
          </a:p>
          <a:p>
            <a:r>
              <a:rPr lang="en-US" dirty="0"/>
              <a:t>This method can, in practice, to better than work stealing alone</a:t>
            </a:r>
          </a:p>
          <a:p>
            <a:pPr lvl="1"/>
            <a:r>
              <a:rPr lang="en-US" dirty="0"/>
              <a:t>And can be combined with work-stealing (from a random processor globally)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BEF0-3F31-C548-9C7F-D9DE3C4A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1638-ABF8-9F40-9448-3D8487C1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559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Divide the work: create tasks (chares in Charm++) for sub-pieces</a:t>
            </a:r>
          </a:p>
          <a:p>
            <a:pPr lvl="1"/>
            <a:r>
              <a:rPr lang="en-US" dirty="0"/>
              <a:t>Combine solutions: send messages to parents</a:t>
            </a:r>
          </a:p>
          <a:p>
            <a:pPr lvl="1"/>
            <a:r>
              <a:rPr lang="en-US" dirty="0"/>
              <a:t>Judiciously set grainsize : below which, execute task sequentially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13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N-Queens: </a:t>
            </a:r>
          </a:p>
          <a:p>
            <a:pPr lvl="1"/>
            <a:r>
              <a:rPr lang="en-US" dirty="0"/>
              <a:t>Place N queens on a </a:t>
            </a:r>
            <a:r>
              <a:rPr lang="en-US" dirty="0" err="1"/>
              <a:t>NxN</a:t>
            </a:r>
            <a:r>
              <a:rPr lang="en-US" dirty="0"/>
              <a:t> chessboard such that no two of them attack each other</a:t>
            </a:r>
          </a:p>
          <a:p>
            <a:pPr lvl="1"/>
            <a:r>
              <a:rPr lang="en-US" dirty="0"/>
              <a:t>Attack: are in the same row, column, or diagonal</a:t>
            </a:r>
          </a:p>
          <a:p>
            <a:r>
              <a:rPr lang="en-US" dirty="0"/>
              <a:t>General form: </a:t>
            </a:r>
          </a:p>
          <a:p>
            <a:pPr lvl="1"/>
            <a:r>
              <a:rPr lang="en-US" dirty="0"/>
              <a:t>Start state is given, </a:t>
            </a:r>
          </a:p>
          <a:p>
            <a:pPr lvl="1"/>
            <a:r>
              <a:rPr lang="en-US" dirty="0"/>
              <a:t>Goal state is either given or described (e.g. no 2 queens attack each other), and </a:t>
            </a:r>
          </a:p>
          <a:p>
            <a:pPr lvl="1"/>
            <a:r>
              <a:rPr lang="en-US" dirty="0"/>
              <a:t>A set of permissible moves (operators) is defined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215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 Search: Find All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looking for all solutions, it is basically the same as divide-and-conquer</a:t>
            </a:r>
          </a:p>
          <a:p>
            <a:pPr lvl="1"/>
            <a:r>
              <a:rPr lang="en-US" dirty="0"/>
              <a:t>Send solutions up to the parent</a:t>
            </a:r>
          </a:p>
          <a:p>
            <a:pPr lvl="2"/>
            <a:r>
              <a:rPr lang="en-US" dirty="0"/>
              <a:t>When root get responses from all its children, you are done</a:t>
            </a:r>
          </a:p>
          <a:p>
            <a:pPr lvl="1"/>
            <a:r>
              <a:rPr lang="en-US" dirty="0"/>
              <a:t>Or collect them using some other mechanism (print, store locally)</a:t>
            </a:r>
          </a:p>
          <a:p>
            <a:pPr lvl="2"/>
            <a:r>
              <a:rPr lang="en-US" dirty="0"/>
              <a:t>But in that case, you need to know when your search is finished</a:t>
            </a:r>
          </a:p>
          <a:p>
            <a:pPr lvl="2"/>
            <a:r>
              <a:rPr lang="en-US" dirty="0"/>
              <a:t>This can be done via “Quiescence Detection” algorithms, which we will skip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87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4040F3-2589-4E70-8959-3DC83D1E4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F4E6A1-A50F-4C6C-9F88-0E44E41A3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First Solution Faster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AAC3D-143D-464B-9A6D-8F5DC15452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78015-0E45-420A-8CE8-660575A0E4F0}"/>
              </a:ext>
            </a:extLst>
          </p:cNvPr>
          <p:cNvSpPr/>
          <p:nvPr/>
        </p:nvSpPr>
        <p:spPr>
          <a:xfrm>
            <a:off x="3674110" y="603123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6" descr="ppl-logo">
            <a:extLst>
              <a:ext uri="{FF2B5EF4-FFF2-40B4-BE49-F238E27FC236}">
                <a16:creationId xmlns:a16="http://schemas.microsoft.com/office/drawing/2014/main" id="{F04B6D32-047E-4422-A14E-960C701B1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227" y="6072068"/>
            <a:ext cx="1295401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full_mark_horz_bw">
            <a:extLst>
              <a:ext uri="{FF2B5EF4-FFF2-40B4-BE49-F238E27FC236}">
                <a16:creationId xmlns:a16="http://schemas.microsoft.com/office/drawing/2014/main" id="{DF333D42-23E7-4D2A-9C7E-1BFF6E20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618" y="6072067"/>
            <a:ext cx="1295400" cy="6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F4883B-D337-4557-AE3D-49E2F5189B50}"/>
              </a:ext>
            </a:extLst>
          </p:cNvPr>
          <p:cNvSpPr/>
          <p:nvPr/>
        </p:nvSpPr>
        <p:spPr>
          <a:xfrm>
            <a:off x="8001000" y="5593625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5"/>
              </a:rPr>
              <a:t>http://charm.cs.illinois.edu</a:t>
            </a:r>
            <a:endParaRPr lang="en-US" dirty="0"/>
          </a:p>
          <a:p>
            <a:pPr algn="r"/>
            <a:r>
              <a:rPr lang="en-US" dirty="0"/>
              <a:t>Parallel Programming Laboratory</a:t>
            </a:r>
          </a:p>
          <a:p>
            <a:pPr algn="r"/>
            <a:r>
              <a:rPr lang="en-US" dirty="0"/>
              <a:t>Department of Computer Science</a:t>
            </a:r>
          </a:p>
          <a:p>
            <a:pPr algn="r"/>
            <a:r>
              <a:rPr lang="en-US" dirty="0"/>
              <a:t>University of Illinois at Urbana Champaign</a:t>
            </a:r>
          </a:p>
        </p:txBody>
      </p:sp>
    </p:spTree>
    <p:extLst>
      <p:ext uri="{BB962C8B-B14F-4D97-AF65-F5344CB8AC3E}">
        <p14:creationId xmlns:p14="http://schemas.microsoft.com/office/powerpoint/2010/main" val="39887804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any feasible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can be thought of as divide-and-divide</a:t>
            </a:r>
          </a:p>
          <a:p>
            <a:pPr lvl="1"/>
            <a:r>
              <a:rPr lang="en-US" dirty="0"/>
              <a:t>No combining step</a:t>
            </a:r>
          </a:p>
          <a:p>
            <a:r>
              <a:rPr lang="en-US" dirty="0"/>
              <a:t>Question: how to stop search after a solution is found?</a:t>
            </a:r>
          </a:p>
          <a:p>
            <a:pPr lvl="1"/>
            <a:r>
              <a:rPr lang="en-US" dirty="0"/>
              <a:t>One solution: Broadcast and then exit or purge the queues..</a:t>
            </a:r>
          </a:p>
          <a:p>
            <a:pPr lvl="1"/>
            <a:r>
              <a:rPr lang="en-US" dirty="0"/>
              <a:t>It is a more interesting problem than that, in general, but we won’t go into that.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659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63634</TotalTime>
  <Words>1471</Words>
  <Application>Microsoft Macintosh PowerPoint</Application>
  <PresentationFormat>Widescreen</PresentationFormat>
  <Paragraphs>210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 Medium</vt:lpstr>
      <vt:lpstr>Times New Roman</vt:lpstr>
      <vt:lpstr>MCS-DS_PPT_template_final</vt:lpstr>
      <vt:lpstr>Divide and Conquer  and  State-Space Search</vt:lpstr>
      <vt:lpstr>Task Parallelism</vt:lpstr>
      <vt:lpstr>Balancing and Scheduling Tasks</vt:lpstr>
      <vt:lpstr>Continuous Rebalancing of Queues</vt:lpstr>
      <vt:lpstr>Divide and Conquer</vt:lpstr>
      <vt:lpstr>State Space Search</vt:lpstr>
      <vt:lpstr>State Space Search: Find All Solutions</vt:lpstr>
      <vt:lpstr>State-Space Search</vt:lpstr>
      <vt:lpstr>Search for any feasible solution</vt:lpstr>
      <vt:lpstr>Finding first solution faster</vt:lpstr>
      <vt:lpstr>Left to right (prefix) prioritization</vt:lpstr>
      <vt:lpstr>Broom-sweep search</vt:lpstr>
      <vt:lpstr>Graph Coloring</vt:lpstr>
      <vt:lpstr>Heuristics</vt:lpstr>
      <vt:lpstr>Vertex removal : 4 coloring</vt:lpstr>
      <vt:lpstr>Heuristics</vt:lpstr>
      <vt:lpstr>Some more combinatorial search domains</vt:lpstr>
      <vt:lpstr>Duplication Detection</vt:lpstr>
      <vt:lpstr>Scalable Prioritized Load Balancing</vt:lpstr>
    </vt:vector>
  </TitlesOfParts>
  <Company>uiuc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Microsoft Office User</cp:lastModifiedBy>
  <cp:revision>436</cp:revision>
  <dcterms:created xsi:type="dcterms:W3CDTF">2002-10-12T14:08:56Z</dcterms:created>
  <dcterms:modified xsi:type="dcterms:W3CDTF">2018-12-10T15:26:02Z</dcterms:modified>
</cp:coreProperties>
</file>