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93" r:id="rId2"/>
    <p:sldId id="284" r:id="rId3"/>
    <p:sldId id="285" r:id="rId4"/>
    <p:sldId id="286" r:id="rId5"/>
    <p:sldId id="287" r:id="rId6"/>
    <p:sldId id="256" r:id="rId7"/>
    <p:sldId id="289" r:id="rId8"/>
    <p:sldId id="290" r:id="rId9"/>
    <p:sldId id="259" r:id="rId10"/>
    <p:sldId id="329" r:id="rId11"/>
    <p:sldId id="291" r:id="rId12"/>
    <p:sldId id="268" r:id="rId13"/>
    <p:sldId id="276" r:id="rId14"/>
    <p:sldId id="275" r:id="rId15"/>
    <p:sldId id="270" r:id="rId16"/>
    <p:sldId id="292" r:id="rId17"/>
    <p:sldId id="262" r:id="rId18"/>
    <p:sldId id="333" r:id="rId19"/>
    <p:sldId id="332" r:id="rId20"/>
    <p:sldId id="279" r:id="rId21"/>
    <p:sldId id="261" r:id="rId22"/>
    <p:sldId id="280" r:id="rId23"/>
    <p:sldId id="330" r:id="rId24"/>
    <p:sldId id="282" r:id="rId25"/>
    <p:sldId id="294" r:id="rId26"/>
    <p:sldId id="325" r:id="rId27"/>
    <p:sldId id="296" r:id="rId28"/>
    <p:sldId id="297" r:id="rId29"/>
    <p:sldId id="326" r:id="rId30"/>
    <p:sldId id="328" r:id="rId31"/>
    <p:sldId id="265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/>
    <p:restoredTop sz="92987"/>
  </p:normalViewPr>
  <p:slideViewPr>
    <p:cSldViewPr snapToGrid="0" snapToObjects="1">
      <p:cViewPr varScale="1">
        <p:scale>
          <a:sx n="92" d="100"/>
          <a:sy n="92" d="100"/>
        </p:scale>
        <p:origin x="176" y="7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6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4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9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5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__global__ denotes GPU function aka kernel</a:t>
            </a:r>
          </a:p>
          <a:p>
            <a:r>
              <a:rPr lang="en-US" dirty="0"/>
              <a:t>&lt;&lt;&lt;&gt;&gt;&gt; denote kernel launch aka running on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__global__ denotes GPU function aka kernel</a:t>
            </a:r>
          </a:p>
          <a:p>
            <a:r>
              <a:rPr lang="en-US" dirty="0"/>
              <a:t>&lt;&lt;&lt;&gt;&gt;&gt; denote kernel launch aka running on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4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4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Scheduling picture (+ SIMT picture)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54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8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Non-divisible numbers</a:t>
            </a:r>
          </a:p>
          <a:p>
            <a:r>
              <a:rPr lang="en-US" dirty="0"/>
              <a:t>These variables are provided by the system to each thread</a:t>
            </a:r>
          </a:p>
          <a:p>
            <a:r>
              <a:rPr lang="en-US" dirty="0"/>
              <a:t>Block </a:t>
            </a:r>
            <a:r>
              <a:rPr lang="en-US" dirty="0" err="1"/>
              <a:t>idx</a:t>
            </a:r>
            <a:r>
              <a:rPr lang="en-US" dirty="0"/>
              <a:t> is my blocks serial no, </a:t>
            </a:r>
            <a:r>
              <a:rPr lang="en-US" dirty="0" err="1"/>
              <a:t>blockdim</a:t>
            </a:r>
            <a:r>
              <a:rPr lang="en-US" dirty="0"/>
              <a:t> the no of threads per block, </a:t>
            </a:r>
            <a:r>
              <a:rPr lang="en-US" dirty="0" err="1"/>
              <a:t>treadidx</a:t>
            </a:r>
            <a:r>
              <a:rPr lang="en-US" dirty="0"/>
              <a:t> my threads id in my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9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5511-DAD8-A646-8117-48E5FFDFC2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8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05511-DAD8-A646-8117-48E5FFDFC2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4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5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8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90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8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A70C989-DC6E-4BE9-B6D5-EE96E04F96DB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607E2677-E99A-4649-9867-57D7D58AC59F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67AC-444B-4BEE-800F-6745C656459E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A64916CB-A6A3-478C-875E-B0837B9D7B84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592A-2A0F-44A4-9D18-32F12CC45B82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BBB8E82-0C5E-488D-A3E1-8A5784A8D536}" type="datetime1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BDCCF45-2AC4-4BAC-A689-431237E24DEB}" type="datetime1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361077D-2983-49E8-974B-DF6F47585C69}" type="datetime1">
              <a:rPr lang="en-US" smtClean="0"/>
              <a:t>12/9/18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CA4AF0D-10FE-46D4-816E-89E5A83655FB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DEA4BBD5-A63F-4DE8-BB28-6D1F3E4E93C0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41F6-57BC-4BE5-B7EE-1A0663F79F07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index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GPGPUs: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Pedagogically precursor concepts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6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6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51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C7AA297-CF61-40C0-8E8D-55E05A6AA9F7}"/>
              </a:ext>
            </a:extLst>
          </p:cNvPr>
          <p:cNvSpPr/>
          <p:nvPr/>
        </p:nvSpPr>
        <p:spPr>
          <a:xfrm>
            <a:off x="3814012" y="123947"/>
            <a:ext cx="6754018" cy="546638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A11F83-9036-478D-B004-88B128B55082}"/>
              </a:ext>
            </a:extLst>
          </p:cNvPr>
          <p:cNvSpPr txBox="1"/>
          <p:nvPr/>
        </p:nvSpPr>
        <p:spPr>
          <a:xfrm>
            <a:off x="7501666" y="4624751"/>
            <a:ext cx="308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Holds Global Memory and Constant Memory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39B68EF-923B-44FB-A35A-A15F80FF14B2}"/>
              </a:ext>
            </a:extLst>
          </p:cNvPr>
          <p:cNvSpPr txBox="1"/>
          <p:nvPr/>
        </p:nvSpPr>
        <p:spPr>
          <a:xfrm>
            <a:off x="3093147" y="5987172"/>
            <a:ext cx="32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Schematic GPGPUs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B0DD7C-DD3C-4FA4-A9C3-F03D5C33865E}"/>
              </a:ext>
            </a:extLst>
          </p:cNvPr>
          <p:cNvSpPr txBox="1"/>
          <p:nvPr/>
        </p:nvSpPr>
        <p:spPr>
          <a:xfrm>
            <a:off x="10619658" y="597406"/>
            <a:ext cx="154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SM is like a Vector 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44132-ED39-4935-A110-0AA4159B58D7}"/>
              </a:ext>
            </a:extLst>
          </p:cNvPr>
          <p:cNvSpPr/>
          <p:nvPr/>
        </p:nvSpPr>
        <p:spPr>
          <a:xfrm>
            <a:off x="3947605" y="266772"/>
            <a:ext cx="6417912" cy="1826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8106EE-7DB2-405E-953F-5D92FE7340A0}"/>
              </a:ext>
            </a:extLst>
          </p:cNvPr>
          <p:cNvSpPr txBox="1"/>
          <p:nvPr/>
        </p:nvSpPr>
        <p:spPr>
          <a:xfrm>
            <a:off x="4404401" y="250160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44BA765-86F3-48E9-9275-E7E66E4DD302}"/>
              </a:ext>
            </a:extLst>
          </p:cNvPr>
          <p:cNvSpPr txBox="1"/>
          <p:nvPr/>
        </p:nvSpPr>
        <p:spPr>
          <a:xfrm>
            <a:off x="9100068" y="221988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824054-0443-4B07-8479-94E3F260BC59}"/>
              </a:ext>
            </a:extLst>
          </p:cNvPr>
          <p:cNvSpPr txBox="1"/>
          <p:nvPr/>
        </p:nvSpPr>
        <p:spPr>
          <a:xfrm>
            <a:off x="5917044" y="254091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70D329-66ED-4E8F-B72A-9400830BEB40}"/>
              </a:ext>
            </a:extLst>
          </p:cNvPr>
          <p:cNvSpPr/>
          <p:nvPr/>
        </p:nvSpPr>
        <p:spPr>
          <a:xfrm>
            <a:off x="5348815" y="2588385"/>
            <a:ext cx="3634932" cy="5467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AC4B67-9B45-4636-8174-4E0AC6B10B9F}"/>
              </a:ext>
            </a:extLst>
          </p:cNvPr>
          <p:cNvSpPr txBox="1"/>
          <p:nvPr/>
        </p:nvSpPr>
        <p:spPr>
          <a:xfrm>
            <a:off x="5522624" y="2669948"/>
            <a:ext cx="320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 for Constant Memory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F576545-5254-481A-B740-597917AA9883}"/>
              </a:ext>
            </a:extLst>
          </p:cNvPr>
          <p:cNvSpPr/>
          <p:nvPr/>
        </p:nvSpPr>
        <p:spPr>
          <a:xfrm>
            <a:off x="4828451" y="3631052"/>
            <a:ext cx="4656221" cy="732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C7F33C-917F-47DA-B8F8-C088D5227F3A}"/>
              </a:ext>
            </a:extLst>
          </p:cNvPr>
          <p:cNvSpPr txBox="1"/>
          <p:nvPr/>
        </p:nvSpPr>
        <p:spPr>
          <a:xfrm>
            <a:off x="5493638" y="3781854"/>
            <a:ext cx="32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DRAM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19F9E23-2AEB-4E99-8C64-4DCB55525788}"/>
              </a:ext>
            </a:extLst>
          </p:cNvPr>
          <p:cNvCxnSpPr>
            <a:cxnSpLocks/>
            <a:stCxn id="53" idx="2"/>
            <a:endCxn id="142" idx="0"/>
          </p:cNvCxnSpPr>
          <p:nvPr/>
        </p:nvCxnSpPr>
        <p:spPr>
          <a:xfrm>
            <a:off x="7156561" y="2093765"/>
            <a:ext cx="9720" cy="49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DD6105-BDFE-42B3-80C4-B3BF8AC83379}"/>
              </a:ext>
            </a:extLst>
          </p:cNvPr>
          <p:cNvCxnSpPr>
            <a:cxnSpLocks/>
          </p:cNvCxnSpPr>
          <p:nvPr/>
        </p:nvCxnSpPr>
        <p:spPr>
          <a:xfrm>
            <a:off x="5700948" y="2085653"/>
            <a:ext cx="0" cy="50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5DC439-8296-4C62-BF77-4241045F420C}"/>
              </a:ext>
            </a:extLst>
          </p:cNvPr>
          <p:cNvCxnSpPr>
            <a:cxnSpLocks/>
          </p:cNvCxnSpPr>
          <p:nvPr/>
        </p:nvCxnSpPr>
        <p:spPr>
          <a:xfrm>
            <a:off x="6438529" y="2093900"/>
            <a:ext cx="0" cy="49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E05D266-C911-4AA7-AF4C-EBBF4D8944F3}"/>
              </a:ext>
            </a:extLst>
          </p:cNvPr>
          <p:cNvCxnSpPr>
            <a:cxnSpLocks/>
          </p:cNvCxnSpPr>
          <p:nvPr/>
        </p:nvCxnSpPr>
        <p:spPr>
          <a:xfrm>
            <a:off x="7810278" y="2085653"/>
            <a:ext cx="0" cy="502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1BF7048-EC29-49E2-8F8C-E833C7E7AF1B}"/>
              </a:ext>
            </a:extLst>
          </p:cNvPr>
          <p:cNvCxnSpPr>
            <a:cxnSpLocks/>
          </p:cNvCxnSpPr>
          <p:nvPr/>
        </p:nvCxnSpPr>
        <p:spPr>
          <a:xfrm>
            <a:off x="8480036" y="2085653"/>
            <a:ext cx="0" cy="502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6CD2597-010E-48B1-A439-2FC50266C04F}"/>
              </a:ext>
            </a:extLst>
          </p:cNvPr>
          <p:cNvCxnSpPr>
            <a:cxnSpLocks/>
          </p:cNvCxnSpPr>
          <p:nvPr/>
        </p:nvCxnSpPr>
        <p:spPr>
          <a:xfrm>
            <a:off x="6438529" y="3135106"/>
            <a:ext cx="0" cy="495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0A105B-9B87-4273-83C1-17D9BA8B10C7}"/>
              </a:ext>
            </a:extLst>
          </p:cNvPr>
          <p:cNvCxnSpPr>
            <a:cxnSpLocks/>
          </p:cNvCxnSpPr>
          <p:nvPr/>
        </p:nvCxnSpPr>
        <p:spPr>
          <a:xfrm>
            <a:off x="8466915" y="3135106"/>
            <a:ext cx="0" cy="49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F70B76B-683B-491A-9D8B-587B1096D35B}"/>
              </a:ext>
            </a:extLst>
          </p:cNvPr>
          <p:cNvCxnSpPr>
            <a:cxnSpLocks/>
          </p:cNvCxnSpPr>
          <p:nvPr/>
        </p:nvCxnSpPr>
        <p:spPr>
          <a:xfrm>
            <a:off x="7810278" y="3135106"/>
            <a:ext cx="0" cy="49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BB293F-40DC-4706-B154-A8458479D8D7}"/>
              </a:ext>
            </a:extLst>
          </p:cNvPr>
          <p:cNvCxnSpPr>
            <a:cxnSpLocks/>
          </p:cNvCxnSpPr>
          <p:nvPr/>
        </p:nvCxnSpPr>
        <p:spPr>
          <a:xfrm>
            <a:off x="7189293" y="3142093"/>
            <a:ext cx="5850" cy="487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F72474C-01F2-4835-90E3-70229A78C864}"/>
              </a:ext>
            </a:extLst>
          </p:cNvPr>
          <p:cNvGrpSpPr/>
          <p:nvPr/>
        </p:nvGrpSpPr>
        <p:grpSpPr>
          <a:xfrm>
            <a:off x="6898014" y="1239221"/>
            <a:ext cx="1456194" cy="52125"/>
            <a:chOff x="6898014" y="1239221"/>
            <a:chExt cx="1456194" cy="52125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9F18A4D-D5AC-411B-B9B4-94B469B723A5}"/>
                </a:ext>
              </a:extLst>
            </p:cNvPr>
            <p:cNvSpPr/>
            <p:nvPr/>
          </p:nvSpPr>
          <p:spPr>
            <a:xfrm flipH="1">
              <a:off x="6898014" y="124562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3D96A5C-9AC4-411D-A8DD-025D864C38B6}"/>
                </a:ext>
              </a:extLst>
            </p:cNvPr>
            <p:cNvSpPr/>
            <p:nvPr/>
          </p:nvSpPr>
          <p:spPr>
            <a:xfrm flipH="1">
              <a:off x="7897413" y="123922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ED78441-29A9-45BC-8BEF-090F03A870CF}"/>
                </a:ext>
              </a:extLst>
            </p:cNvPr>
            <p:cNvSpPr/>
            <p:nvPr/>
          </p:nvSpPr>
          <p:spPr>
            <a:xfrm flipH="1">
              <a:off x="8308489" y="124055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56CC4BA-207B-4219-83ED-E68AC5B20653}"/>
                </a:ext>
              </a:extLst>
            </p:cNvPr>
            <p:cNvSpPr/>
            <p:nvPr/>
          </p:nvSpPr>
          <p:spPr>
            <a:xfrm flipH="1">
              <a:off x="7200139" y="124562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0ADB4C8-F6F4-4B30-AAB0-B2F9ACEA1ABC}"/>
                </a:ext>
              </a:extLst>
            </p:cNvPr>
            <p:cNvSpPr/>
            <p:nvPr/>
          </p:nvSpPr>
          <p:spPr>
            <a:xfrm flipH="1">
              <a:off x="7557532" y="124562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86006B6-74D5-4C07-907C-A35C3F0F768E}"/>
              </a:ext>
            </a:extLst>
          </p:cNvPr>
          <p:cNvCxnSpPr>
            <a:cxnSpLocks/>
          </p:cNvCxnSpPr>
          <p:nvPr/>
        </p:nvCxnSpPr>
        <p:spPr>
          <a:xfrm>
            <a:off x="7943132" y="4363593"/>
            <a:ext cx="0" cy="2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A157C7B-5806-4BEC-8133-5CCC2E71A903}"/>
              </a:ext>
            </a:extLst>
          </p:cNvPr>
          <p:cNvCxnSpPr/>
          <p:nvPr/>
        </p:nvCxnSpPr>
        <p:spPr>
          <a:xfrm>
            <a:off x="492588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362874E-1695-48D2-8578-0C82F3B4B783}"/>
              </a:ext>
            </a:extLst>
          </p:cNvPr>
          <p:cNvCxnSpPr/>
          <p:nvPr/>
        </p:nvCxnSpPr>
        <p:spPr>
          <a:xfrm>
            <a:off x="5069088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0EBB366-CAA3-4D1C-A3F1-ABE705817481}"/>
              </a:ext>
            </a:extLst>
          </p:cNvPr>
          <p:cNvCxnSpPr/>
          <p:nvPr/>
        </p:nvCxnSpPr>
        <p:spPr>
          <a:xfrm>
            <a:off x="522379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B59369-174F-42F5-B155-5879181578DB}"/>
              </a:ext>
            </a:extLst>
          </p:cNvPr>
          <p:cNvCxnSpPr/>
          <p:nvPr/>
        </p:nvCxnSpPr>
        <p:spPr>
          <a:xfrm>
            <a:off x="9100068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245E413-A3BC-4C73-94F1-085D455B196C}"/>
              </a:ext>
            </a:extLst>
          </p:cNvPr>
          <p:cNvCxnSpPr/>
          <p:nvPr/>
        </p:nvCxnSpPr>
        <p:spPr>
          <a:xfrm>
            <a:off x="923834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B0AD966-FC06-4329-99FB-D4641621F702}"/>
              </a:ext>
            </a:extLst>
          </p:cNvPr>
          <p:cNvCxnSpPr/>
          <p:nvPr/>
        </p:nvCxnSpPr>
        <p:spPr>
          <a:xfrm>
            <a:off x="9389395" y="2093765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846B54-BD89-45CB-8380-C70759A2717D}"/>
              </a:ext>
            </a:extLst>
          </p:cNvPr>
          <p:cNvGrpSpPr/>
          <p:nvPr/>
        </p:nvGrpSpPr>
        <p:grpSpPr>
          <a:xfrm>
            <a:off x="4175184" y="558136"/>
            <a:ext cx="1109714" cy="947963"/>
            <a:chOff x="4175184" y="558136"/>
            <a:chExt cx="1109714" cy="947963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8DE8916-38F8-445C-8C12-6C4E87FAAD1C}"/>
                </a:ext>
              </a:extLst>
            </p:cNvPr>
            <p:cNvSpPr/>
            <p:nvPr/>
          </p:nvSpPr>
          <p:spPr>
            <a:xfrm>
              <a:off x="4175184" y="558136"/>
              <a:ext cx="1109714" cy="9479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15BF8CF-0A95-4BAA-A363-254F5C79BA19}"/>
                </a:ext>
              </a:extLst>
            </p:cNvPr>
            <p:cNvSpPr/>
            <p:nvPr/>
          </p:nvSpPr>
          <p:spPr>
            <a:xfrm>
              <a:off x="4284950" y="604689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A025D92-94D6-41C0-9F03-BEA71077C03F}"/>
                </a:ext>
              </a:extLst>
            </p:cNvPr>
            <p:cNvSpPr/>
            <p:nvPr/>
          </p:nvSpPr>
          <p:spPr>
            <a:xfrm>
              <a:off x="4344261" y="663235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352E6A9-3674-4800-8708-FBD45B0BCC2D}"/>
                </a:ext>
              </a:extLst>
            </p:cNvPr>
            <p:cNvSpPr/>
            <p:nvPr/>
          </p:nvSpPr>
          <p:spPr>
            <a:xfrm>
              <a:off x="4399144" y="726753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8CBD10E-1CD9-42A4-960B-86D831D24D5C}"/>
                </a:ext>
              </a:extLst>
            </p:cNvPr>
            <p:cNvGrpSpPr/>
            <p:nvPr/>
          </p:nvGrpSpPr>
          <p:grpSpPr>
            <a:xfrm>
              <a:off x="4478350" y="776448"/>
              <a:ext cx="107361" cy="117470"/>
              <a:chOff x="6323524" y="3528811"/>
              <a:chExt cx="394956" cy="555939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9F5F036-3591-4A4A-B862-33A228C9CD95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2325E00-301D-47B1-B537-1534DC793C6C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7C1AA1E-E54D-4845-9F09-C90E00C1798E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1198910-4EDB-4944-BDDF-B4006BA388B9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A3B4341-87BF-4F42-8361-62A1EB0845CC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F4356EA-B59C-4D82-B025-7706D678E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7CE6763-5D57-4896-971A-EA2A1FC97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3D93D17-989F-4454-ADD4-3367365D9BDE}"/>
                </a:ext>
              </a:extLst>
            </p:cNvPr>
            <p:cNvGrpSpPr/>
            <p:nvPr/>
          </p:nvGrpSpPr>
          <p:grpSpPr>
            <a:xfrm>
              <a:off x="4759284" y="783688"/>
              <a:ext cx="271227" cy="118602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B4B8F07-950A-4D3E-AD41-D9C8436037AB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3C5727D-4C77-42A7-939C-F6188D250C23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7F54A91-40F3-4F4D-B6EF-B3E4123E19B0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BCEF11D-EA5F-46D5-B49E-3677DEE1A51E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0D720AA-2738-419F-95E7-D351B0A2928D}"/>
                </a:ext>
              </a:extLst>
            </p:cNvPr>
            <p:cNvGrpSpPr/>
            <p:nvPr/>
          </p:nvGrpSpPr>
          <p:grpSpPr>
            <a:xfrm>
              <a:off x="4229855" y="1071436"/>
              <a:ext cx="1000371" cy="286747"/>
              <a:chOff x="5781673" y="2503268"/>
              <a:chExt cx="1895476" cy="899906"/>
            </a:xfrm>
            <a:solidFill>
              <a:schemeClr val="bg2">
                <a:lumMod val="90000"/>
              </a:schemeClr>
            </a:solidFill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EADC4A1-B24E-43E7-8D8D-A75D111CBCDE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10694C9-5B29-439E-9B4A-D352544810E3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E91725C7-2604-4671-A7CD-69BE47C3B38B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646922C-D88C-4C1E-98F1-BB865E7F518E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E16B7C2-9DBD-4499-B2A0-B1EA8AED3D2C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0523F05F-C327-4393-AB13-094C2C1F74FB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D70406-0B5A-4136-8156-08D085A1D426}"/>
              </a:ext>
            </a:extLst>
          </p:cNvPr>
          <p:cNvGrpSpPr/>
          <p:nvPr/>
        </p:nvGrpSpPr>
        <p:grpSpPr>
          <a:xfrm>
            <a:off x="5591182" y="558135"/>
            <a:ext cx="1109714" cy="947963"/>
            <a:chOff x="5591182" y="558135"/>
            <a:chExt cx="1109714" cy="947963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65EBA57-6B91-44BB-BA3D-C1F83878F022}"/>
                </a:ext>
              </a:extLst>
            </p:cNvPr>
            <p:cNvSpPr/>
            <p:nvPr/>
          </p:nvSpPr>
          <p:spPr>
            <a:xfrm>
              <a:off x="5591182" y="558135"/>
              <a:ext cx="1109714" cy="9479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CC6F8A2-E507-48C2-ABDC-206C071506E1}"/>
                </a:ext>
              </a:extLst>
            </p:cNvPr>
            <p:cNvSpPr/>
            <p:nvPr/>
          </p:nvSpPr>
          <p:spPr>
            <a:xfrm>
              <a:off x="5700948" y="604688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25760C1-E7C5-44ED-ACCF-7331F30FF14A}"/>
                </a:ext>
              </a:extLst>
            </p:cNvPr>
            <p:cNvSpPr/>
            <p:nvPr/>
          </p:nvSpPr>
          <p:spPr>
            <a:xfrm>
              <a:off x="5760259" y="663234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ABF9F40D-568A-4647-9791-75ED636EFF24}"/>
                </a:ext>
              </a:extLst>
            </p:cNvPr>
            <p:cNvSpPr/>
            <p:nvPr/>
          </p:nvSpPr>
          <p:spPr>
            <a:xfrm>
              <a:off x="5815142" y="726752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A0D3BD9-6C32-4B66-8E7A-6E139C67E0B4}"/>
                </a:ext>
              </a:extLst>
            </p:cNvPr>
            <p:cNvGrpSpPr/>
            <p:nvPr/>
          </p:nvGrpSpPr>
          <p:grpSpPr>
            <a:xfrm>
              <a:off x="5894348" y="776447"/>
              <a:ext cx="107361" cy="117470"/>
              <a:chOff x="6323524" y="3528811"/>
              <a:chExt cx="394956" cy="55593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7399E33-4610-47C7-8BAB-A9E1939173B0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9C6C9F9-3EB1-4B3D-A61C-154AB6B1703E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4494AE0B-2CCA-4833-B88D-7C11E2EACED3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3D7FE59-4F23-494C-9B8E-181A60462BC4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C082BC8F-23F9-4349-96B9-F864A9C47335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B9885FF5-6FF9-4892-8717-4CCE26B7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4B22AB5D-634C-4BF2-87F4-024D4D57C6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E82A710-5DCE-44A2-93D4-BB86578D3794}"/>
                </a:ext>
              </a:extLst>
            </p:cNvPr>
            <p:cNvGrpSpPr/>
            <p:nvPr/>
          </p:nvGrpSpPr>
          <p:grpSpPr>
            <a:xfrm>
              <a:off x="6175282" y="783686"/>
              <a:ext cx="271227" cy="118602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E68C706-2B8C-47F2-8DD8-D2432E8E3EB8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B1F65A35-1610-4EA0-801E-75E37AD19D06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137308C-4E25-4CBE-8DD7-CE31FAD49A42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83D15DA-AED8-4EA3-AF6A-6BA37457D1ED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573E94D-4374-43FC-A605-7EAC7013063D}"/>
                </a:ext>
              </a:extLst>
            </p:cNvPr>
            <p:cNvGrpSpPr/>
            <p:nvPr/>
          </p:nvGrpSpPr>
          <p:grpSpPr>
            <a:xfrm>
              <a:off x="5645853" y="1071434"/>
              <a:ext cx="1000371" cy="286747"/>
              <a:chOff x="5781673" y="2503268"/>
              <a:chExt cx="1895476" cy="899906"/>
            </a:xfrm>
            <a:solidFill>
              <a:schemeClr val="bg2">
                <a:lumMod val="90000"/>
              </a:schemeClr>
            </a:solidFill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BED2906-77C4-48E7-90B9-27FB89E68345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6DCF967-8B6F-41CF-B0E0-670E47F120E8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D8DC489-868F-4230-B79B-2BA59C89EFE9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4716BDA-F13C-4FA5-8A3C-E6C46AA7D139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D6074A0-8BEA-48B7-81A3-1A8D8ECD376D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A74E257-E4B2-4153-8679-B41FD13E0C28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E6BAAF-4978-4913-854F-A3291989DC9B}"/>
              </a:ext>
            </a:extLst>
          </p:cNvPr>
          <p:cNvGrpSpPr/>
          <p:nvPr/>
        </p:nvGrpSpPr>
        <p:grpSpPr>
          <a:xfrm>
            <a:off x="8756207" y="564739"/>
            <a:ext cx="1109714" cy="947963"/>
            <a:chOff x="8756207" y="564739"/>
            <a:chExt cx="1109714" cy="947963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755899-BB4D-4EF4-B805-5A55A1DFBD2A}"/>
                </a:ext>
              </a:extLst>
            </p:cNvPr>
            <p:cNvSpPr/>
            <p:nvPr/>
          </p:nvSpPr>
          <p:spPr>
            <a:xfrm>
              <a:off x="8756207" y="564739"/>
              <a:ext cx="1109714" cy="9479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8CF6DFE-06D4-4FD5-A96F-EEA0E7627957}"/>
                </a:ext>
              </a:extLst>
            </p:cNvPr>
            <p:cNvSpPr/>
            <p:nvPr/>
          </p:nvSpPr>
          <p:spPr>
            <a:xfrm>
              <a:off x="8865973" y="611292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7073CC5-D07B-4204-8DB3-A8A49F3F1FD8}"/>
                </a:ext>
              </a:extLst>
            </p:cNvPr>
            <p:cNvSpPr/>
            <p:nvPr/>
          </p:nvSpPr>
          <p:spPr>
            <a:xfrm>
              <a:off x="8925284" y="669838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6892C47-E55F-4071-AA04-B29B8DE7954C}"/>
                </a:ext>
              </a:extLst>
            </p:cNvPr>
            <p:cNvSpPr/>
            <p:nvPr/>
          </p:nvSpPr>
          <p:spPr>
            <a:xfrm>
              <a:off x="8980167" y="733356"/>
              <a:ext cx="771561" cy="196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245F1B4-6A68-4BB1-B93D-39313A4813B2}"/>
                </a:ext>
              </a:extLst>
            </p:cNvPr>
            <p:cNvGrpSpPr/>
            <p:nvPr/>
          </p:nvGrpSpPr>
          <p:grpSpPr>
            <a:xfrm>
              <a:off x="9059373" y="783051"/>
              <a:ext cx="107361" cy="117470"/>
              <a:chOff x="6323524" y="3528811"/>
              <a:chExt cx="394956" cy="555939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C477214-9248-47F1-82F2-63847ECAE745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A6FA2867-7D88-4C1D-8D86-EE4D1CAB5FFA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7C82D2B-96B9-4FA9-BB7E-C6D197524B53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FCF4073-1251-405C-8828-F8CD0D231CD2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865F3EF-50D5-425F-8003-3A658061D98C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BBBCB24-16DD-4F48-88E9-F4262D9DE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C290BA90-CD1E-4763-BE7F-6407288C3D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F592259-DEAC-43DB-A16E-23C54CB9F43C}"/>
                </a:ext>
              </a:extLst>
            </p:cNvPr>
            <p:cNvGrpSpPr/>
            <p:nvPr/>
          </p:nvGrpSpPr>
          <p:grpSpPr>
            <a:xfrm>
              <a:off x="9340307" y="790291"/>
              <a:ext cx="271227" cy="118602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AD6D07A0-5BB2-4D3A-B983-7A8605698075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111FB076-25D5-4587-8D01-84D49213C0B8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AAD2CE4-5B4D-42FC-A12B-6AF1DFB72351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DAB3AAD0-B3F2-478B-9D1B-5CB2B98FCE4E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AA3FD3A-2FC0-4997-8D1B-DF6F0CBD2164}"/>
                </a:ext>
              </a:extLst>
            </p:cNvPr>
            <p:cNvGrpSpPr/>
            <p:nvPr/>
          </p:nvGrpSpPr>
          <p:grpSpPr>
            <a:xfrm>
              <a:off x="8810878" y="1078039"/>
              <a:ext cx="1000371" cy="286747"/>
              <a:chOff x="5781673" y="2503268"/>
              <a:chExt cx="1895476" cy="899906"/>
            </a:xfrm>
            <a:solidFill>
              <a:schemeClr val="bg2">
                <a:lumMod val="90000"/>
              </a:schemeClr>
            </a:solidFill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B648BD9-C88E-4B72-BD14-BB3D0E4A4560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DA3846F-DCA3-4D54-AD0C-92651F2FA8BD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1539F06-955E-4F33-8C8A-8E1BB7C4731C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63691ACA-C703-4441-ACCF-4318541C5E8D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EA46C66-9D30-4700-A52E-4C7BFDD9051F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7A0EFE4-3F60-49F5-8768-DDB4FD7DA611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33F9913-39F9-4A34-B448-B761DEF24178}"/>
              </a:ext>
            </a:extLst>
          </p:cNvPr>
          <p:cNvSpPr txBox="1"/>
          <p:nvPr/>
        </p:nvSpPr>
        <p:spPr>
          <a:xfrm>
            <a:off x="10652133" y="1901822"/>
            <a:ext cx="140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GPGPU Chip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DE470F6-E7F7-411B-A98D-9997B2532447}"/>
              </a:ext>
            </a:extLst>
          </p:cNvPr>
          <p:cNvCxnSpPr>
            <a:cxnSpLocks/>
          </p:cNvCxnSpPr>
          <p:nvPr/>
        </p:nvCxnSpPr>
        <p:spPr>
          <a:xfrm flipH="1" flipV="1">
            <a:off x="10365519" y="1788195"/>
            <a:ext cx="716587" cy="2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30126A6-8D14-4B98-9291-288FCDE85962}"/>
              </a:ext>
            </a:extLst>
          </p:cNvPr>
          <p:cNvCxnSpPr>
            <a:cxnSpLocks/>
          </p:cNvCxnSpPr>
          <p:nvPr/>
        </p:nvCxnSpPr>
        <p:spPr>
          <a:xfrm>
            <a:off x="5722635" y="3135106"/>
            <a:ext cx="0" cy="503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FA797-9090-4A4C-96F1-4BA4CBE0AF9D}"/>
              </a:ext>
            </a:extLst>
          </p:cNvPr>
          <p:cNvGrpSpPr/>
          <p:nvPr/>
        </p:nvGrpSpPr>
        <p:grpSpPr>
          <a:xfrm>
            <a:off x="652694" y="793017"/>
            <a:ext cx="3021123" cy="3349514"/>
            <a:chOff x="652694" y="793017"/>
            <a:chExt cx="3021123" cy="33495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A98EF8-9053-4277-A60D-B0229C1AAEA1}"/>
                </a:ext>
              </a:extLst>
            </p:cNvPr>
            <p:cNvSpPr/>
            <p:nvPr/>
          </p:nvSpPr>
          <p:spPr>
            <a:xfrm>
              <a:off x="652694" y="1167511"/>
              <a:ext cx="3000777" cy="2975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EA92C1-C10C-4D34-897D-BFA6942A89C9}"/>
                </a:ext>
              </a:extLst>
            </p:cNvPr>
            <p:cNvSpPr/>
            <p:nvPr/>
          </p:nvSpPr>
          <p:spPr>
            <a:xfrm>
              <a:off x="949512" y="1313611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6AA464-6CA2-475E-8F29-8A934B50719D}"/>
                </a:ext>
              </a:extLst>
            </p:cNvPr>
            <p:cNvSpPr/>
            <p:nvPr/>
          </p:nvSpPr>
          <p:spPr>
            <a:xfrm>
              <a:off x="1109894" y="1497347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8287FD-42AE-427F-BC87-D2B7F5828AFC}"/>
                </a:ext>
              </a:extLst>
            </p:cNvPr>
            <p:cNvSpPr/>
            <p:nvPr/>
          </p:nvSpPr>
          <p:spPr>
            <a:xfrm>
              <a:off x="1258303" y="1696688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5D197E-56CD-4E11-BFE3-5A0DA9D41CF5}"/>
                </a:ext>
              </a:extLst>
            </p:cNvPr>
            <p:cNvGrpSpPr/>
            <p:nvPr/>
          </p:nvGrpSpPr>
          <p:grpSpPr>
            <a:xfrm>
              <a:off x="2232159" y="1875366"/>
              <a:ext cx="733426" cy="372211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339B996-3B44-4735-B81F-325479B05AD3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C02449-3B7C-46AD-8E1C-AD869A564B50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87242A2-AA4F-4AE6-AA1C-A46C1221D133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7084662-C917-461F-8304-AF3F68684537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0CF65B3-5681-4369-87F4-A0F42EAA7929}"/>
                </a:ext>
              </a:extLst>
            </p:cNvPr>
            <p:cNvGrpSpPr/>
            <p:nvPr/>
          </p:nvGrpSpPr>
          <p:grpSpPr>
            <a:xfrm>
              <a:off x="800531" y="2778414"/>
              <a:ext cx="2705102" cy="885528"/>
              <a:chOff x="5781673" y="2503268"/>
              <a:chExt cx="1895476" cy="885528"/>
            </a:xfrm>
            <a:solidFill>
              <a:schemeClr val="bg2">
                <a:lumMod val="9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95488F6-6DF4-43EC-A3AD-7ED679830247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6B378F-596B-40D8-9380-D0F59E11FF6C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9D2095-A5DE-49F7-83E1-EFB18D0297D5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44454D7-9964-4A69-B55B-FDE4E891323A}"/>
                  </a:ext>
                </a:extLst>
              </p:cNvPr>
              <p:cNvSpPr/>
              <p:nvPr/>
            </p:nvSpPr>
            <p:spPr>
              <a:xfrm>
                <a:off x="5781673" y="293159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E50B5F-09F9-4810-B85B-B61411264569}"/>
                  </a:ext>
                </a:extLst>
              </p:cNvPr>
              <p:cNvSpPr/>
              <p:nvPr/>
            </p:nvSpPr>
            <p:spPr>
              <a:xfrm>
                <a:off x="5781673" y="323639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1CF4116-E0FD-4C97-A301-4C55195AEFBF}"/>
                  </a:ext>
                </a:extLst>
              </p:cNvPr>
              <p:cNvSpPr/>
              <p:nvPr/>
            </p:nvSpPr>
            <p:spPr>
              <a:xfrm>
                <a:off x="5781673" y="308399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A149BC-73DD-4D78-8B8C-E7FD31D2C8F8}"/>
                </a:ext>
              </a:extLst>
            </p:cNvPr>
            <p:cNvSpPr txBox="1"/>
            <p:nvPr/>
          </p:nvSpPr>
          <p:spPr>
            <a:xfrm>
              <a:off x="1620895" y="1618916"/>
              <a:ext cx="55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8E5482C-3910-4924-9B0C-D470B05A992C}"/>
                </a:ext>
              </a:extLst>
            </p:cNvPr>
            <p:cNvSpPr txBox="1"/>
            <p:nvPr/>
          </p:nvSpPr>
          <p:spPr>
            <a:xfrm>
              <a:off x="2194790" y="1628039"/>
              <a:ext cx="938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Registers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B69122A-B8CF-483A-9DA2-77AF13170076}"/>
                </a:ext>
              </a:extLst>
            </p:cNvPr>
            <p:cNvSpPr txBox="1"/>
            <p:nvPr/>
          </p:nvSpPr>
          <p:spPr>
            <a:xfrm>
              <a:off x="835144" y="793017"/>
              <a:ext cx="283867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Streaming Multiprocessor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C25076A-F8E5-4C43-B496-5FDC83DB34CF}"/>
                </a:ext>
              </a:extLst>
            </p:cNvPr>
            <p:cNvSpPr txBox="1"/>
            <p:nvPr/>
          </p:nvSpPr>
          <p:spPr>
            <a:xfrm>
              <a:off x="901283" y="1230279"/>
              <a:ext cx="811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Warps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1668348-6FB0-41CD-A126-AEE46B106F81}"/>
                </a:ext>
              </a:extLst>
            </p:cNvPr>
            <p:cNvSpPr txBox="1"/>
            <p:nvPr/>
          </p:nvSpPr>
          <p:spPr>
            <a:xfrm>
              <a:off x="1212888" y="2527088"/>
              <a:ext cx="2038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Scratchpad 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BF8CC23-8A49-4FAF-9BF7-BE51175E42C4}"/>
                </a:ext>
              </a:extLst>
            </p:cNvPr>
            <p:cNvSpPr txBox="1"/>
            <p:nvPr/>
          </p:nvSpPr>
          <p:spPr>
            <a:xfrm>
              <a:off x="1124022" y="3694430"/>
              <a:ext cx="214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AKA Shared Memory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F7CEEE9-828C-4D49-BCB0-F91B278D2933}"/>
                </a:ext>
              </a:extLst>
            </p:cNvPr>
            <p:cNvGrpSpPr/>
            <p:nvPr/>
          </p:nvGrpSpPr>
          <p:grpSpPr>
            <a:xfrm>
              <a:off x="1623969" y="1881076"/>
              <a:ext cx="290315" cy="368658"/>
              <a:chOff x="6323524" y="3528811"/>
              <a:chExt cx="394956" cy="555939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127A557-E7E5-441C-B9FA-00781DB25456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DC58233-8C85-4733-8FAF-70BEE74F01A0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2E204B4-30FA-48EB-9311-7F9C38F8E069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D261A05-09F2-433C-AE2D-EC77635A0689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85395D-90FB-411D-9B10-D6464D0E0E65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A00F718-68C0-41DC-B171-FBCACFE4A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2877274-6262-48A8-AC15-2EB6CCA23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7614E049-DED1-4C5C-BBDF-5B5560BCF664}"/>
              </a:ext>
            </a:extLst>
          </p:cNvPr>
          <p:cNvSpPr txBox="1"/>
          <p:nvPr/>
        </p:nvSpPr>
        <p:spPr>
          <a:xfrm>
            <a:off x="2010594" y="4791980"/>
            <a:ext cx="12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Device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39286C-A96D-4811-A88D-4DDA54D15E72}"/>
              </a:ext>
            </a:extLst>
          </p:cNvPr>
          <p:cNvCxnSpPr>
            <a:cxnSpLocks/>
          </p:cNvCxnSpPr>
          <p:nvPr/>
        </p:nvCxnSpPr>
        <p:spPr>
          <a:xfrm flipV="1">
            <a:off x="2739062" y="4417830"/>
            <a:ext cx="1052179" cy="4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BEF08-559B-4D90-A7C1-EAD7CDA1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201C-F9F8-4D21-A699-832B21B3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47" grpId="0"/>
      <p:bldP spid="149" grpId="0"/>
      <p:bldP spid="53" grpId="0" animBg="1"/>
      <p:bldP spid="150" grpId="0"/>
      <p:bldP spid="152" grpId="0"/>
      <p:bldP spid="153" grpId="0"/>
      <p:bldP spid="142" grpId="0" animBg="1"/>
      <p:bldP spid="143" grpId="0"/>
      <p:bldP spid="144" grpId="0" animBg="1"/>
      <p:bldP spid="145" grpId="0"/>
      <p:bldP spid="286" grpId="0"/>
      <p:bldP spid="1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>
            <a:extLst>
              <a:ext uri="{FF2B5EF4-FFF2-40B4-BE49-F238E27FC236}">
                <a16:creationId xmlns:a16="http://schemas.microsoft.com/office/drawing/2014/main" id="{5CA11F83-9036-478D-B004-88B128B55082}"/>
              </a:ext>
            </a:extLst>
          </p:cNvPr>
          <p:cNvSpPr txBox="1"/>
          <p:nvPr/>
        </p:nvSpPr>
        <p:spPr>
          <a:xfrm>
            <a:off x="7501666" y="4624751"/>
            <a:ext cx="308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Holds Global Memory and Constant Memory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39B68EF-923B-44FB-A35A-A15F80FF14B2}"/>
              </a:ext>
            </a:extLst>
          </p:cNvPr>
          <p:cNvSpPr txBox="1"/>
          <p:nvPr/>
        </p:nvSpPr>
        <p:spPr>
          <a:xfrm>
            <a:off x="4254073" y="5421359"/>
            <a:ext cx="32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Schematic GPGPUs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B0DD7C-DD3C-4FA4-A9C3-F03D5C33865E}"/>
              </a:ext>
            </a:extLst>
          </p:cNvPr>
          <p:cNvSpPr txBox="1"/>
          <p:nvPr/>
        </p:nvSpPr>
        <p:spPr>
          <a:xfrm>
            <a:off x="10479470" y="680407"/>
            <a:ext cx="154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SM is like a Vector 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44132-ED39-4935-A110-0AA4159B58D7}"/>
              </a:ext>
            </a:extLst>
          </p:cNvPr>
          <p:cNvSpPr/>
          <p:nvPr/>
        </p:nvSpPr>
        <p:spPr>
          <a:xfrm>
            <a:off x="3947605" y="266772"/>
            <a:ext cx="6417912" cy="1826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8106EE-7DB2-405E-953F-5D92FE7340A0}"/>
              </a:ext>
            </a:extLst>
          </p:cNvPr>
          <p:cNvSpPr txBox="1"/>
          <p:nvPr/>
        </p:nvSpPr>
        <p:spPr>
          <a:xfrm>
            <a:off x="4404401" y="250160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44BA765-86F3-48E9-9275-E7E66E4DD302}"/>
              </a:ext>
            </a:extLst>
          </p:cNvPr>
          <p:cNvSpPr txBox="1"/>
          <p:nvPr/>
        </p:nvSpPr>
        <p:spPr>
          <a:xfrm>
            <a:off x="9100068" y="221988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824054-0443-4B07-8479-94E3F260BC59}"/>
              </a:ext>
            </a:extLst>
          </p:cNvPr>
          <p:cNvSpPr txBox="1"/>
          <p:nvPr/>
        </p:nvSpPr>
        <p:spPr>
          <a:xfrm>
            <a:off x="5917044" y="254091"/>
            <a:ext cx="5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70D329-66ED-4E8F-B72A-9400830BEB40}"/>
              </a:ext>
            </a:extLst>
          </p:cNvPr>
          <p:cNvSpPr/>
          <p:nvPr/>
        </p:nvSpPr>
        <p:spPr>
          <a:xfrm>
            <a:off x="5348815" y="2498078"/>
            <a:ext cx="3634932" cy="732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AC4B67-9B45-4636-8174-4E0AC6B10B9F}"/>
              </a:ext>
            </a:extLst>
          </p:cNvPr>
          <p:cNvSpPr txBox="1"/>
          <p:nvPr/>
        </p:nvSpPr>
        <p:spPr>
          <a:xfrm>
            <a:off x="5522624" y="2669948"/>
            <a:ext cx="320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 for Constant Memory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F576545-5254-481A-B740-597917AA9883}"/>
              </a:ext>
            </a:extLst>
          </p:cNvPr>
          <p:cNvSpPr/>
          <p:nvPr/>
        </p:nvSpPr>
        <p:spPr>
          <a:xfrm>
            <a:off x="4828451" y="3631052"/>
            <a:ext cx="4656221" cy="732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C7F33C-917F-47DA-B8F8-C088D5227F3A}"/>
              </a:ext>
            </a:extLst>
          </p:cNvPr>
          <p:cNvSpPr txBox="1"/>
          <p:nvPr/>
        </p:nvSpPr>
        <p:spPr>
          <a:xfrm>
            <a:off x="5493638" y="3781854"/>
            <a:ext cx="32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DRAM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19F9E23-2AEB-4E99-8C64-4DCB55525788}"/>
              </a:ext>
            </a:extLst>
          </p:cNvPr>
          <p:cNvCxnSpPr>
            <a:cxnSpLocks/>
            <a:stCxn id="53" idx="2"/>
            <a:endCxn id="142" idx="0"/>
          </p:cNvCxnSpPr>
          <p:nvPr/>
        </p:nvCxnSpPr>
        <p:spPr>
          <a:xfrm>
            <a:off x="7156561" y="2093765"/>
            <a:ext cx="9720" cy="40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DD6105-BDFE-42B3-80C4-B3BF8AC83379}"/>
              </a:ext>
            </a:extLst>
          </p:cNvPr>
          <p:cNvCxnSpPr/>
          <p:nvPr/>
        </p:nvCxnSpPr>
        <p:spPr>
          <a:xfrm>
            <a:off x="5702845" y="2097685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5DC439-8296-4C62-BF77-4241045F420C}"/>
              </a:ext>
            </a:extLst>
          </p:cNvPr>
          <p:cNvCxnSpPr/>
          <p:nvPr/>
        </p:nvCxnSpPr>
        <p:spPr>
          <a:xfrm>
            <a:off x="6438529" y="2093900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E05D266-C911-4AA7-AF4C-EBBF4D8944F3}"/>
              </a:ext>
            </a:extLst>
          </p:cNvPr>
          <p:cNvCxnSpPr/>
          <p:nvPr/>
        </p:nvCxnSpPr>
        <p:spPr>
          <a:xfrm>
            <a:off x="7810278" y="2085653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1BF7048-EC29-49E2-8F8C-E833C7E7AF1B}"/>
              </a:ext>
            </a:extLst>
          </p:cNvPr>
          <p:cNvCxnSpPr/>
          <p:nvPr/>
        </p:nvCxnSpPr>
        <p:spPr>
          <a:xfrm>
            <a:off x="8480036" y="2085653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6CD2597-010E-48B1-A439-2FC50266C04F}"/>
              </a:ext>
            </a:extLst>
          </p:cNvPr>
          <p:cNvCxnSpPr/>
          <p:nvPr/>
        </p:nvCxnSpPr>
        <p:spPr>
          <a:xfrm>
            <a:off x="6438529" y="3226740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0A105B-9B87-4273-83C1-17D9BA8B10C7}"/>
              </a:ext>
            </a:extLst>
          </p:cNvPr>
          <p:cNvCxnSpPr/>
          <p:nvPr/>
        </p:nvCxnSpPr>
        <p:spPr>
          <a:xfrm>
            <a:off x="8466915" y="3226605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F70B76B-683B-491A-9D8B-587B1096D35B}"/>
              </a:ext>
            </a:extLst>
          </p:cNvPr>
          <p:cNvCxnSpPr/>
          <p:nvPr/>
        </p:nvCxnSpPr>
        <p:spPr>
          <a:xfrm>
            <a:off x="7810278" y="3226605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BB293F-40DC-4706-B154-A8458479D8D7}"/>
              </a:ext>
            </a:extLst>
          </p:cNvPr>
          <p:cNvCxnSpPr/>
          <p:nvPr/>
        </p:nvCxnSpPr>
        <p:spPr>
          <a:xfrm>
            <a:off x="7140960" y="3226740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5532C40-C8AF-4A47-81F1-DC2CF96F5D67}"/>
              </a:ext>
            </a:extLst>
          </p:cNvPr>
          <p:cNvGrpSpPr/>
          <p:nvPr/>
        </p:nvGrpSpPr>
        <p:grpSpPr>
          <a:xfrm>
            <a:off x="652694" y="777556"/>
            <a:ext cx="3000777" cy="3364975"/>
            <a:chOff x="652694" y="777556"/>
            <a:chExt cx="3000777" cy="33649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A98EF8-9053-4277-A60D-B0229C1AAEA1}"/>
                </a:ext>
              </a:extLst>
            </p:cNvPr>
            <p:cNvSpPr/>
            <p:nvPr/>
          </p:nvSpPr>
          <p:spPr>
            <a:xfrm>
              <a:off x="652694" y="1167511"/>
              <a:ext cx="3000777" cy="2975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EA92C1-C10C-4D34-897D-BFA6942A89C9}"/>
                </a:ext>
              </a:extLst>
            </p:cNvPr>
            <p:cNvSpPr/>
            <p:nvPr/>
          </p:nvSpPr>
          <p:spPr>
            <a:xfrm>
              <a:off x="949512" y="1313611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6AA464-6CA2-475E-8F29-8A934B50719D}"/>
                </a:ext>
              </a:extLst>
            </p:cNvPr>
            <p:cNvSpPr/>
            <p:nvPr/>
          </p:nvSpPr>
          <p:spPr>
            <a:xfrm>
              <a:off x="1109894" y="1497347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8287FD-42AE-427F-BC87-D2B7F5828AFC}"/>
                </a:ext>
              </a:extLst>
            </p:cNvPr>
            <p:cNvSpPr/>
            <p:nvPr/>
          </p:nvSpPr>
          <p:spPr>
            <a:xfrm>
              <a:off x="1258303" y="1696688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A57D41-5774-4C2C-8D83-D6ECAD1F9F07}"/>
                </a:ext>
              </a:extLst>
            </p:cNvPr>
            <p:cNvGrpSpPr/>
            <p:nvPr/>
          </p:nvGrpSpPr>
          <p:grpSpPr>
            <a:xfrm>
              <a:off x="1472486" y="1852647"/>
              <a:ext cx="290315" cy="368658"/>
              <a:chOff x="6323524" y="3528811"/>
              <a:chExt cx="394956" cy="55593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ED20E07-9373-4F67-B181-2FD5C15C46BA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B22DB03-63A6-4EF8-918A-7769D1B5B8BC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EBFFC1-35F2-402B-BA4E-09B9A95D1C84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A9E5B40-C2D2-4572-8D57-A4787047C478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8C45D7-FF0A-405E-9B4E-25AE3D40370E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5DBC606-4A4C-4C3D-BFFB-C4D6C0F71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2403FC5-2923-4B20-862C-014DC8712E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5D197E-56CD-4E11-BFE3-5A0DA9D41CF5}"/>
                </a:ext>
              </a:extLst>
            </p:cNvPr>
            <p:cNvGrpSpPr/>
            <p:nvPr/>
          </p:nvGrpSpPr>
          <p:grpSpPr>
            <a:xfrm>
              <a:off x="2232159" y="1875366"/>
              <a:ext cx="733426" cy="372211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339B996-3B44-4735-B81F-325479B05AD3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C02449-3B7C-46AD-8E1C-AD869A564B50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87242A2-AA4F-4AE6-AA1C-A46C1221D133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7084662-C917-461F-8304-AF3F68684537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0CF65B3-5681-4369-87F4-A0F42EAA7929}"/>
                </a:ext>
              </a:extLst>
            </p:cNvPr>
            <p:cNvGrpSpPr/>
            <p:nvPr/>
          </p:nvGrpSpPr>
          <p:grpSpPr>
            <a:xfrm>
              <a:off x="800531" y="2778414"/>
              <a:ext cx="2705102" cy="899906"/>
              <a:chOff x="5781673" y="2503268"/>
              <a:chExt cx="1895476" cy="899906"/>
            </a:xfrm>
            <a:solidFill>
              <a:schemeClr val="bg1">
                <a:lumMod val="5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95488F6-6DF4-43EC-A3AD-7ED679830247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6B378F-596B-40D8-9380-D0F59E11FF6C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9D2095-A5DE-49F7-83E1-EFB18D0297D5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44454D7-9964-4A69-B55B-FDE4E891323A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E50B5F-09F9-4810-B85B-B61411264569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1CF4116-E0FD-4C97-A301-4C55195AEFBF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A149BC-73DD-4D78-8B8C-E7FD31D2C8F8}"/>
                </a:ext>
              </a:extLst>
            </p:cNvPr>
            <p:cNvSpPr txBox="1"/>
            <p:nvPr/>
          </p:nvSpPr>
          <p:spPr>
            <a:xfrm>
              <a:off x="1620895" y="1618916"/>
              <a:ext cx="552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8E5482C-3910-4924-9B0C-D470B05A992C}"/>
                </a:ext>
              </a:extLst>
            </p:cNvPr>
            <p:cNvSpPr txBox="1"/>
            <p:nvPr/>
          </p:nvSpPr>
          <p:spPr>
            <a:xfrm>
              <a:off x="2194790" y="1628039"/>
              <a:ext cx="938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Registers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B69122A-B8CF-483A-9DA2-77AF13170076}"/>
                </a:ext>
              </a:extLst>
            </p:cNvPr>
            <p:cNvSpPr txBox="1"/>
            <p:nvPr/>
          </p:nvSpPr>
          <p:spPr>
            <a:xfrm>
              <a:off x="1708756" y="777556"/>
              <a:ext cx="76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SM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C25076A-F8E5-4C43-B496-5FDC83DB34CF}"/>
                </a:ext>
              </a:extLst>
            </p:cNvPr>
            <p:cNvSpPr txBox="1"/>
            <p:nvPr/>
          </p:nvSpPr>
          <p:spPr>
            <a:xfrm>
              <a:off x="901283" y="1230279"/>
              <a:ext cx="811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Warps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1668348-6FB0-41CD-A126-AEE46B106F81}"/>
                </a:ext>
              </a:extLst>
            </p:cNvPr>
            <p:cNvSpPr txBox="1"/>
            <p:nvPr/>
          </p:nvSpPr>
          <p:spPr>
            <a:xfrm>
              <a:off x="1212888" y="2527088"/>
              <a:ext cx="2038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Scratchpad Memory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F72474C-01F2-4835-90E3-70229A78C864}"/>
              </a:ext>
            </a:extLst>
          </p:cNvPr>
          <p:cNvGrpSpPr/>
          <p:nvPr/>
        </p:nvGrpSpPr>
        <p:grpSpPr>
          <a:xfrm>
            <a:off x="6898014" y="1239221"/>
            <a:ext cx="1456194" cy="52125"/>
            <a:chOff x="6898014" y="1239221"/>
            <a:chExt cx="1456194" cy="52125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9F18A4D-D5AC-411B-B9B4-94B469B723A5}"/>
                </a:ext>
              </a:extLst>
            </p:cNvPr>
            <p:cNvSpPr/>
            <p:nvPr/>
          </p:nvSpPr>
          <p:spPr>
            <a:xfrm flipH="1">
              <a:off x="6898014" y="124562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3D96A5C-9AC4-411D-A8DD-025D864C38B6}"/>
                </a:ext>
              </a:extLst>
            </p:cNvPr>
            <p:cNvSpPr/>
            <p:nvPr/>
          </p:nvSpPr>
          <p:spPr>
            <a:xfrm flipH="1">
              <a:off x="7897413" y="123922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ED78441-29A9-45BC-8BEF-090F03A870CF}"/>
                </a:ext>
              </a:extLst>
            </p:cNvPr>
            <p:cNvSpPr/>
            <p:nvPr/>
          </p:nvSpPr>
          <p:spPr>
            <a:xfrm flipH="1">
              <a:off x="8308489" y="124055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56CC4BA-207B-4219-83ED-E68AC5B20653}"/>
                </a:ext>
              </a:extLst>
            </p:cNvPr>
            <p:cNvSpPr/>
            <p:nvPr/>
          </p:nvSpPr>
          <p:spPr>
            <a:xfrm flipH="1">
              <a:off x="7200139" y="124562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0ADB4C8-F6F4-4B30-AAB0-B2F9ACEA1ABC}"/>
                </a:ext>
              </a:extLst>
            </p:cNvPr>
            <p:cNvSpPr/>
            <p:nvPr/>
          </p:nvSpPr>
          <p:spPr>
            <a:xfrm flipH="1">
              <a:off x="7557532" y="124562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86006B6-74D5-4C07-907C-A35C3F0F768E}"/>
              </a:ext>
            </a:extLst>
          </p:cNvPr>
          <p:cNvCxnSpPr>
            <a:cxnSpLocks/>
          </p:cNvCxnSpPr>
          <p:nvPr/>
        </p:nvCxnSpPr>
        <p:spPr>
          <a:xfrm>
            <a:off x="7943132" y="4363593"/>
            <a:ext cx="0" cy="2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A157C7B-5806-4BEC-8133-5CCC2E71A903}"/>
              </a:ext>
            </a:extLst>
          </p:cNvPr>
          <p:cNvCxnSpPr/>
          <p:nvPr/>
        </p:nvCxnSpPr>
        <p:spPr>
          <a:xfrm>
            <a:off x="492588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362874E-1695-48D2-8578-0C82F3B4B783}"/>
              </a:ext>
            </a:extLst>
          </p:cNvPr>
          <p:cNvCxnSpPr/>
          <p:nvPr/>
        </p:nvCxnSpPr>
        <p:spPr>
          <a:xfrm>
            <a:off x="5069088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0EBB366-CAA3-4D1C-A3F1-ABE705817481}"/>
              </a:ext>
            </a:extLst>
          </p:cNvPr>
          <p:cNvCxnSpPr/>
          <p:nvPr/>
        </p:nvCxnSpPr>
        <p:spPr>
          <a:xfrm>
            <a:off x="522379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B59369-174F-42F5-B155-5879181578DB}"/>
              </a:ext>
            </a:extLst>
          </p:cNvPr>
          <p:cNvCxnSpPr/>
          <p:nvPr/>
        </p:nvCxnSpPr>
        <p:spPr>
          <a:xfrm>
            <a:off x="9100068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245E413-A3BC-4C73-94F1-085D455B196C}"/>
              </a:ext>
            </a:extLst>
          </p:cNvPr>
          <p:cNvCxnSpPr/>
          <p:nvPr/>
        </p:nvCxnSpPr>
        <p:spPr>
          <a:xfrm>
            <a:off x="9238346" y="2085653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B0AD966-FC06-4329-99FB-D4641621F702}"/>
              </a:ext>
            </a:extLst>
          </p:cNvPr>
          <p:cNvCxnSpPr/>
          <p:nvPr/>
        </p:nvCxnSpPr>
        <p:spPr>
          <a:xfrm>
            <a:off x="9389395" y="2093765"/>
            <a:ext cx="0" cy="154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55B33C8-BC74-4407-BBAA-5E8F6F125F1F}"/>
              </a:ext>
            </a:extLst>
          </p:cNvPr>
          <p:cNvGrpSpPr/>
          <p:nvPr/>
        </p:nvGrpSpPr>
        <p:grpSpPr>
          <a:xfrm>
            <a:off x="4175184" y="558136"/>
            <a:ext cx="1172575" cy="947963"/>
            <a:chOff x="2562471" y="3213452"/>
            <a:chExt cx="3170759" cy="297502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726D1CA-954A-4CAC-AB4C-8C7C5859AEEE}"/>
                </a:ext>
              </a:extLst>
            </p:cNvPr>
            <p:cNvCxnSpPr/>
            <p:nvPr/>
          </p:nvCxnSpPr>
          <p:spPr>
            <a:xfrm>
              <a:off x="5733230" y="3228592"/>
              <a:ext cx="0" cy="404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8DE8916-38F8-445C-8C12-6C4E87FAAD1C}"/>
                </a:ext>
              </a:extLst>
            </p:cNvPr>
            <p:cNvSpPr/>
            <p:nvPr/>
          </p:nvSpPr>
          <p:spPr>
            <a:xfrm>
              <a:off x="2562471" y="3213452"/>
              <a:ext cx="3000777" cy="2975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15BF8CF-0A95-4BAA-A363-254F5C79BA19}"/>
                </a:ext>
              </a:extLst>
            </p:cNvPr>
            <p:cNvSpPr/>
            <p:nvPr/>
          </p:nvSpPr>
          <p:spPr>
            <a:xfrm>
              <a:off x="2859289" y="3359552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A025D92-94D6-41C0-9F03-BEA71077C03F}"/>
                </a:ext>
              </a:extLst>
            </p:cNvPr>
            <p:cNvSpPr/>
            <p:nvPr/>
          </p:nvSpPr>
          <p:spPr>
            <a:xfrm>
              <a:off x="3019671" y="3543288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352E6A9-3674-4800-8708-FBD45B0BCC2D}"/>
                </a:ext>
              </a:extLst>
            </p:cNvPr>
            <p:cNvSpPr/>
            <p:nvPr/>
          </p:nvSpPr>
          <p:spPr>
            <a:xfrm>
              <a:off x="3168080" y="3742629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8CBD10E-1CD9-42A4-960B-86D831D24D5C}"/>
                </a:ext>
              </a:extLst>
            </p:cNvPr>
            <p:cNvGrpSpPr/>
            <p:nvPr/>
          </p:nvGrpSpPr>
          <p:grpSpPr>
            <a:xfrm>
              <a:off x="3382263" y="3898588"/>
              <a:ext cx="290315" cy="368658"/>
              <a:chOff x="6323524" y="3528811"/>
              <a:chExt cx="394956" cy="555939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9F5F036-3591-4A4A-B862-33A228C9CD95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2325E00-301D-47B1-B537-1534DC793C6C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7C1AA1E-E54D-4845-9F09-C90E00C1798E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1198910-4EDB-4944-BDDF-B4006BA388B9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A3B4341-87BF-4F42-8361-62A1EB0845CC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F4356EA-B59C-4D82-B025-7706D678E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7CE6763-5D57-4896-971A-EA2A1FC97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3D93D17-989F-4454-ADD4-3367365D9BDE}"/>
                </a:ext>
              </a:extLst>
            </p:cNvPr>
            <p:cNvGrpSpPr/>
            <p:nvPr/>
          </p:nvGrpSpPr>
          <p:grpSpPr>
            <a:xfrm>
              <a:off x="4141936" y="3921307"/>
              <a:ext cx="733426" cy="372211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B4B8F07-950A-4D3E-AD41-D9C8436037AB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3C5727D-4C77-42A7-939C-F6188D250C23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7F54A91-40F3-4F4D-B6EF-B3E4123E19B0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BCEF11D-EA5F-46D5-B49E-3677DEE1A51E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0D720AA-2738-419F-95E7-D351B0A2928D}"/>
                </a:ext>
              </a:extLst>
            </p:cNvPr>
            <p:cNvGrpSpPr/>
            <p:nvPr/>
          </p:nvGrpSpPr>
          <p:grpSpPr>
            <a:xfrm>
              <a:off x="2710308" y="4824355"/>
              <a:ext cx="2705102" cy="899906"/>
              <a:chOff x="5781673" y="2503268"/>
              <a:chExt cx="1895476" cy="899906"/>
            </a:xfrm>
            <a:solidFill>
              <a:schemeClr val="bg1">
                <a:lumMod val="50000"/>
              </a:schemeClr>
            </a:solidFill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EADC4A1-B24E-43E7-8D8D-A75D111CBCDE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10694C9-5B29-439E-9B4A-D352544810E3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E91725C7-2604-4671-A7CD-69BE47C3B38B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646922C-D88C-4C1E-98F1-BB865E7F518E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E16B7C2-9DBD-4499-B2A0-B1EA8AED3D2C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0523F05F-C327-4393-AB13-094C2C1F74FB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5243CAD-3590-4346-A0E3-A8CA249F9EF4}"/>
              </a:ext>
            </a:extLst>
          </p:cNvPr>
          <p:cNvGrpSpPr/>
          <p:nvPr/>
        </p:nvGrpSpPr>
        <p:grpSpPr>
          <a:xfrm>
            <a:off x="5591182" y="558135"/>
            <a:ext cx="1172575" cy="947963"/>
            <a:chOff x="2562471" y="3213453"/>
            <a:chExt cx="3170759" cy="297501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BFD5EC-C28A-41EF-8CC4-0A8977954DD2}"/>
                </a:ext>
              </a:extLst>
            </p:cNvPr>
            <p:cNvCxnSpPr/>
            <p:nvPr/>
          </p:nvCxnSpPr>
          <p:spPr>
            <a:xfrm>
              <a:off x="5733230" y="3228592"/>
              <a:ext cx="0" cy="404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65EBA57-6B91-44BB-BA3D-C1F83878F022}"/>
                </a:ext>
              </a:extLst>
            </p:cNvPr>
            <p:cNvSpPr/>
            <p:nvPr/>
          </p:nvSpPr>
          <p:spPr>
            <a:xfrm>
              <a:off x="2562471" y="3213453"/>
              <a:ext cx="3000776" cy="29750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CC6F8A2-E507-48C2-ABDC-206C071506E1}"/>
                </a:ext>
              </a:extLst>
            </p:cNvPr>
            <p:cNvSpPr/>
            <p:nvPr/>
          </p:nvSpPr>
          <p:spPr>
            <a:xfrm>
              <a:off x="2859289" y="3359552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25760C1-E7C5-44ED-ACCF-7331F30FF14A}"/>
                </a:ext>
              </a:extLst>
            </p:cNvPr>
            <p:cNvSpPr/>
            <p:nvPr/>
          </p:nvSpPr>
          <p:spPr>
            <a:xfrm>
              <a:off x="3019671" y="3543288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ABF9F40D-568A-4647-9791-75ED636EFF24}"/>
                </a:ext>
              </a:extLst>
            </p:cNvPr>
            <p:cNvSpPr/>
            <p:nvPr/>
          </p:nvSpPr>
          <p:spPr>
            <a:xfrm>
              <a:off x="3168080" y="3742629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A0D3BD9-6C32-4B66-8E7A-6E139C67E0B4}"/>
                </a:ext>
              </a:extLst>
            </p:cNvPr>
            <p:cNvGrpSpPr/>
            <p:nvPr/>
          </p:nvGrpSpPr>
          <p:grpSpPr>
            <a:xfrm>
              <a:off x="3382263" y="3898588"/>
              <a:ext cx="290315" cy="368658"/>
              <a:chOff x="6323524" y="3528811"/>
              <a:chExt cx="394956" cy="55593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7399E33-4610-47C7-8BAB-A9E1939173B0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9C6C9F9-3EB1-4B3D-A61C-154AB6B1703E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4494AE0B-2CCA-4833-B88D-7C11E2EACED3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3D7FE59-4F23-494C-9B8E-181A60462BC4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C082BC8F-23F9-4349-96B9-F864A9C47335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B9885FF5-6FF9-4892-8717-4CCE26B7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4B22AB5D-634C-4BF2-87F4-024D4D57C6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E82A710-5DCE-44A2-93D4-BB86578D3794}"/>
                </a:ext>
              </a:extLst>
            </p:cNvPr>
            <p:cNvGrpSpPr/>
            <p:nvPr/>
          </p:nvGrpSpPr>
          <p:grpSpPr>
            <a:xfrm>
              <a:off x="4141936" y="3921307"/>
              <a:ext cx="733426" cy="372211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E68C706-2B8C-47F2-8DD8-D2432E8E3EB8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B1F65A35-1610-4EA0-801E-75E37AD19D06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137308C-4E25-4CBE-8DD7-CE31FAD49A42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83D15DA-AED8-4EA3-AF6A-6BA37457D1ED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573E94D-4374-43FC-A605-7EAC7013063D}"/>
                </a:ext>
              </a:extLst>
            </p:cNvPr>
            <p:cNvGrpSpPr/>
            <p:nvPr/>
          </p:nvGrpSpPr>
          <p:grpSpPr>
            <a:xfrm>
              <a:off x="2710308" y="4824355"/>
              <a:ext cx="2705102" cy="899906"/>
              <a:chOff x="5781673" y="2503268"/>
              <a:chExt cx="1895476" cy="899906"/>
            </a:xfrm>
            <a:solidFill>
              <a:schemeClr val="bg1">
                <a:lumMod val="50000"/>
              </a:schemeClr>
            </a:solidFill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BED2906-77C4-48E7-90B9-27FB89E68345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6DCF967-8B6F-41CF-B0E0-670E47F120E8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D8DC489-868F-4230-B79B-2BA59C89EFE9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4716BDA-F13C-4FA5-8A3C-E6C46AA7D139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D6074A0-8BEA-48B7-81A3-1A8D8ECD376D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A74E257-E4B2-4153-8679-B41FD13E0C28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749D971-05DE-4876-8891-9739AD49EAEA}"/>
              </a:ext>
            </a:extLst>
          </p:cNvPr>
          <p:cNvGrpSpPr/>
          <p:nvPr/>
        </p:nvGrpSpPr>
        <p:grpSpPr>
          <a:xfrm>
            <a:off x="8756207" y="564739"/>
            <a:ext cx="1172575" cy="947963"/>
            <a:chOff x="2562471" y="3213452"/>
            <a:chExt cx="3170759" cy="297502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DC3B713-BF7E-425A-AA97-C2E78B5EFD41}"/>
                </a:ext>
              </a:extLst>
            </p:cNvPr>
            <p:cNvCxnSpPr/>
            <p:nvPr/>
          </p:nvCxnSpPr>
          <p:spPr>
            <a:xfrm>
              <a:off x="5733230" y="3228592"/>
              <a:ext cx="0" cy="404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755899-BB4D-4EF4-B805-5A55A1DFBD2A}"/>
                </a:ext>
              </a:extLst>
            </p:cNvPr>
            <p:cNvSpPr/>
            <p:nvPr/>
          </p:nvSpPr>
          <p:spPr>
            <a:xfrm>
              <a:off x="2562471" y="3213452"/>
              <a:ext cx="3000777" cy="2975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8CF6DFE-06D4-4FD5-A96F-EEA0E7627957}"/>
                </a:ext>
              </a:extLst>
            </p:cNvPr>
            <p:cNvSpPr/>
            <p:nvPr/>
          </p:nvSpPr>
          <p:spPr>
            <a:xfrm>
              <a:off x="2859289" y="3359552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7073CC5-D07B-4204-8DB3-A8A49F3F1FD8}"/>
                </a:ext>
              </a:extLst>
            </p:cNvPr>
            <p:cNvSpPr/>
            <p:nvPr/>
          </p:nvSpPr>
          <p:spPr>
            <a:xfrm>
              <a:off x="3019671" y="3543288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6892C47-E55F-4071-AA04-B29B8DE7954C}"/>
                </a:ext>
              </a:extLst>
            </p:cNvPr>
            <p:cNvSpPr/>
            <p:nvPr/>
          </p:nvSpPr>
          <p:spPr>
            <a:xfrm>
              <a:off x="3168080" y="3742629"/>
              <a:ext cx="2086378" cy="6175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245F1B4-6A68-4BB1-B93D-39313A4813B2}"/>
                </a:ext>
              </a:extLst>
            </p:cNvPr>
            <p:cNvGrpSpPr/>
            <p:nvPr/>
          </p:nvGrpSpPr>
          <p:grpSpPr>
            <a:xfrm>
              <a:off x="3382263" y="3898588"/>
              <a:ext cx="290315" cy="368658"/>
              <a:chOff x="6323524" y="3528811"/>
              <a:chExt cx="394956" cy="555939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C477214-9248-47F1-82F2-63847ECAE745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A6FA2867-7D88-4C1D-8D86-EE4D1CAB5FFA}"/>
                  </a:ext>
                </a:extLst>
              </p:cNvPr>
              <p:cNvCxnSpPr/>
              <p:nvPr/>
            </p:nvCxnSpPr>
            <p:spPr>
              <a:xfrm>
                <a:off x="6323527" y="3917324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7C82D2B-96B9-4FA9-BB7E-C6D197524B53}"/>
                  </a:ext>
                </a:extLst>
              </p:cNvPr>
              <p:cNvCxnSpPr/>
              <p:nvPr/>
            </p:nvCxnSpPr>
            <p:spPr>
              <a:xfrm>
                <a:off x="6718480" y="3696237"/>
                <a:ext cx="0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FCF4073-1251-405C-8828-F8CD0D231CD2}"/>
                  </a:ext>
                </a:extLst>
              </p:cNvPr>
              <p:cNvCxnSpPr/>
              <p:nvPr/>
            </p:nvCxnSpPr>
            <p:spPr>
              <a:xfrm>
                <a:off x="6323527" y="3528811"/>
                <a:ext cx="394953" cy="1674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865F3EF-50D5-425F-8003-3A658061D98C}"/>
                  </a:ext>
                </a:extLst>
              </p:cNvPr>
              <p:cNvCxnSpPr/>
              <p:nvPr/>
            </p:nvCxnSpPr>
            <p:spPr>
              <a:xfrm flipV="1">
                <a:off x="6323526" y="3863663"/>
                <a:ext cx="394953" cy="2210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BBBCB24-16DD-4F48-88E9-F4262D9DE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24" y="3688724"/>
                <a:ext cx="197477" cy="987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C290BA90-CD1E-4763-BE7F-6407288C3D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525" y="3787463"/>
                <a:ext cx="197476" cy="1298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F592259-DEAC-43DB-A16E-23C54CB9F43C}"/>
                </a:ext>
              </a:extLst>
            </p:cNvPr>
            <p:cNvGrpSpPr/>
            <p:nvPr/>
          </p:nvGrpSpPr>
          <p:grpSpPr>
            <a:xfrm>
              <a:off x="4141936" y="3921307"/>
              <a:ext cx="733426" cy="372211"/>
              <a:chOff x="5295899" y="2178783"/>
              <a:chExt cx="733426" cy="37221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AD6D07A0-5BB2-4D3A-B983-7A8605698075}"/>
                  </a:ext>
                </a:extLst>
              </p:cNvPr>
              <p:cNvSpPr/>
              <p:nvPr/>
            </p:nvSpPr>
            <p:spPr>
              <a:xfrm>
                <a:off x="5295899" y="217878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111FB076-25D5-4587-8D01-84D49213C0B8}"/>
                  </a:ext>
                </a:extLst>
              </p:cNvPr>
              <p:cNvSpPr/>
              <p:nvPr/>
            </p:nvSpPr>
            <p:spPr>
              <a:xfrm>
                <a:off x="5295899" y="2270235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AAD2CE4-5B4D-42FC-A12B-6AF1DFB72351}"/>
                  </a:ext>
                </a:extLst>
              </p:cNvPr>
              <p:cNvSpPr/>
              <p:nvPr/>
            </p:nvSpPr>
            <p:spPr>
              <a:xfrm>
                <a:off x="5295900" y="2366933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DAB3AAD0-B3F2-478B-9D1B-5CB2B98FCE4E}"/>
                  </a:ext>
                </a:extLst>
              </p:cNvPr>
              <p:cNvSpPr/>
              <p:nvPr/>
            </p:nvSpPr>
            <p:spPr>
              <a:xfrm>
                <a:off x="5295900" y="2452256"/>
                <a:ext cx="733425" cy="98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AA3FD3A-2FC0-4997-8D1B-DF6F0CBD2164}"/>
                </a:ext>
              </a:extLst>
            </p:cNvPr>
            <p:cNvGrpSpPr/>
            <p:nvPr/>
          </p:nvGrpSpPr>
          <p:grpSpPr>
            <a:xfrm>
              <a:off x="2710308" y="4824355"/>
              <a:ext cx="2705102" cy="899906"/>
              <a:chOff x="5781673" y="2503268"/>
              <a:chExt cx="1895476" cy="899906"/>
            </a:xfrm>
            <a:solidFill>
              <a:schemeClr val="bg1">
                <a:lumMod val="50000"/>
              </a:schemeClr>
            </a:solidFill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B648BD9-C88E-4B72-BD14-BB3D0E4A4560}"/>
                  </a:ext>
                </a:extLst>
              </p:cNvPr>
              <p:cNvSpPr/>
              <p:nvPr/>
            </p:nvSpPr>
            <p:spPr>
              <a:xfrm>
                <a:off x="5781674" y="25032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DA3846F-DCA3-4D54-AD0C-92651F2FA8BD}"/>
                  </a:ext>
                </a:extLst>
              </p:cNvPr>
              <p:cNvSpPr/>
              <p:nvPr/>
            </p:nvSpPr>
            <p:spPr>
              <a:xfrm>
                <a:off x="5781673" y="2655668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1539F06-955E-4F33-8C8A-8E1BB7C4731C}"/>
                  </a:ext>
                </a:extLst>
              </p:cNvPr>
              <p:cNvSpPr/>
              <p:nvPr/>
            </p:nvSpPr>
            <p:spPr>
              <a:xfrm>
                <a:off x="5781673" y="2807165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63691ACA-C703-4441-ACCF-4318541C5E8D}"/>
                  </a:ext>
                </a:extLst>
              </p:cNvPr>
              <p:cNvSpPr/>
              <p:nvPr/>
            </p:nvSpPr>
            <p:spPr>
              <a:xfrm>
                <a:off x="5781673" y="2960016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EA46C66-9D30-4700-A52E-4C7BFDD9051F}"/>
                  </a:ext>
                </a:extLst>
              </p:cNvPr>
              <p:cNvSpPr/>
              <p:nvPr/>
            </p:nvSpPr>
            <p:spPr>
              <a:xfrm>
                <a:off x="5781673" y="32507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7A0EFE4-3F60-49F5-8768-DDB4FD7DA611}"/>
                  </a:ext>
                </a:extLst>
              </p:cNvPr>
              <p:cNvSpPr/>
              <p:nvPr/>
            </p:nvSpPr>
            <p:spPr>
              <a:xfrm>
                <a:off x="5781673" y="3098374"/>
                <a:ext cx="1895475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33F9913-39F9-4A34-B448-B761DEF24178}"/>
              </a:ext>
            </a:extLst>
          </p:cNvPr>
          <p:cNvSpPr txBox="1"/>
          <p:nvPr/>
        </p:nvSpPr>
        <p:spPr>
          <a:xfrm>
            <a:off x="10604128" y="1832652"/>
            <a:ext cx="140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GPGPU Chip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DE470F6-E7F7-411B-A98D-9997B2532447}"/>
              </a:ext>
            </a:extLst>
          </p:cNvPr>
          <p:cNvCxnSpPr>
            <a:stCxn id="286" idx="1"/>
          </p:cNvCxnSpPr>
          <p:nvPr/>
        </p:nvCxnSpPr>
        <p:spPr>
          <a:xfrm flipH="1" flipV="1">
            <a:off x="10365517" y="1788193"/>
            <a:ext cx="238611" cy="22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30126A6-8D14-4B98-9291-288FCDE85962}"/>
              </a:ext>
            </a:extLst>
          </p:cNvPr>
          <p:cNvCxnSpPr/>
          <p:nvPr/>
        </p:nvCxnSpPr>
        <p:spPr>
          <a:xfrm>
            <a:off x="5722635" y="3234717"/>
            <a:ext cx="0" cy="40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D297A7-1DCC-4804-8AC8-613B8594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1B37E-2E07-428F-B4C7-B423C2B9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53" grpId="0" animBg="1"/>
      <p:bldP spid="150" grpId="0"/>
      <p:bldP spid="152" grpId="0"/>
      <p:bldP spid="153" grpId="0"/>
      <p:bldP spid="142" grpId="0" animBg="1"/>
      <p:bldP spid="143" grpId="0"/>
      <p:bldP spid="144" grpId="0" animBg="1"/>
      <p:bldP spid="145" grpId="0"/>
      <p:bldP spid="2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2B704E-AED3-284A-9E5A-84227A94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GPGPU Comparison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8E43E1-E5C7-B542-9BFC-86DC69837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(Host)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86B73-3521-D24A-959F-2305984CA4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Latency optimized</a:t>
            </a:r>
          </a:p>
          <a:p>
            <a:r>
              <a:rPr lang="en-US" dirty="0"/>
              <a:t>10s of Cores</a:t>
            </a:r>
          </a:p>
          <a:p>
            <a:r>
              <a:rPr lang="en-US" dirty="0"/>
              <a:t>10s of Threads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Cache hierarchy </a:t>
            </a:r>
          </a:p>
          <a:p>
            <a:r>
              <a:rPr lang="en-US" dirty="0"/>
              <a:t>Perf. via fast memory/large caches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4E7F49-E705-1047-B844-968DD9E04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GPU (Device)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4ED734-4260-2045-A7F3-F0DF0E7B7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6" y="1993808"/>
            <a:ext cx="5357814" cy="4195857"/>
          </a:xfrm>
        </p:spPr>
        <p:txBody>
          <a:bodyPr/>
          <a:lstStyle/>
          <a:p>
            <a:r>
              <a:rPr lang="en-US" dirty="0"/>
              <a:t>Throughput optimized</a:t>
            </a:r>
          </a:p>
          <a:p>
            <a:r>
              <a:rPr lang="en-US" dirty="0"/>
              <a:t>1000s of “Cores” (</a:t>
            </a:r>
            <a:r>
              <a:rPr lang="en-US" sz="2400" dirty="0"/>
              <a:t>CUDA</a:t>
            </a:r>
            <a:r>
              <a:rPr lang="en-US" dirty="0"/>
              <a:t> cores)</a:t>
            </a:r>
          </a:p>
          <a:p>
            <a:r>
              <a:rPr lang="en-US" dirty="0"/>
              <a:t>10,000s of Threads</a:t>
            </a:r>
          </a:p>
          <a:p>
            <a:r>
              <a:rPr lang="en-US" dirty="0"/>
              <a:t>Memory (on board)</a:t>
            </a:r>
          </a:p>
          <a:p>
            <a:r>
              <a:rPr lang="en-US" dirty="0"/>
              <a:t>Simplified cache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cpu</a:t>
            </a:r>
            <a:r>
              <a:rPr lang="en-US" dirty="0"/>
              <a:t>-like  consistency support</a:t>
            </a:r>
          </a:p>
          <a:p>
            <a:r>
              <a:rPr lang="en-US" dirty="0"/>
              <a:t>Perf. via massive (regular) parallelism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63A2C-1A24-2749-815B-2B85F2A6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8811D-E2D4-5942-BA78-A97D3BF3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0EC7-C737-6746-9565-81E9E60B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SIMT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AA2BE193-37F7-0943-935E-DBA6592C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Instruction Multiple Threads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Execution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E8FC1-7B1E-1C41-AE59-8ED896C9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44F32-18EA-0A45-887F-57F60078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04AFC-5A2F-624D-A253-8D0C6441C8BF}"/>
              </a:ext>
            </a:extLst>
          </p:cNvPr>
          <p:cNvSpPr/>
          <p:nvPr/>
        </p:nvSpPr>
        <p:spPr>
          <a:xfrm>
            <a:off x="3147447" y="2592148"/>
            <a:ext cx="1348352" cy="2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C28C4-16FA-5145-A189-5522841DDDA7}"/>
              </a:ext>
            </a:extLst>
          </p:cNvPr>
          <p:cNvSpPr/>
          <p:nvPr/>
        </p:nvSpPr>
        <p:spPr>
          <a:xfrm>
            <a:off x="3147447" y="3034533"/>
            <a:ext cx="1348352" cy="4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CAF91-2523-5844-949C-2A31F03E9FB0}"/>
              </a:ext>
            </a:extLst>
          </p:cNvPr>
          <p:cNvSpPr/>
          <p:nvPr/>
        </p:nvSpPr>
        <p:spPr>
          <a:xfrm>
            <a:off x="4663698" y="2592148"/>
            <a:ext cx="1348352" cy="2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3C46C-3F2A-6946-ADE2-22ACB5D1FDA0}"/>
              </a:ext>
            </a:extLst>
          </p:cNvPr>
          <p:cNvSpPr/>
          <p:nvPr/>
        </p:nvSpPr>
        <p:spPr>
          <a:xfrm>
            <a:off x="4663698" y="3034533"/>
            <a:ext cx="1348352" cy="4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4BD50-4464-5245-854F-C41B98D15064}"/>
              </a:ext>
            </a:extLst>
          </p:cNvPr>
          <p:cNvSpPr/>
          <p:nvPr/>
        </p:nvSpPr>
        <p:spPr>
          <a:xfrm>
            <a:off x="6179949" y="2592148"/>
            <a:ext cx="1348352" cy="2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2FF1B-9030-8940-BFE7-560C29C11050}"/>
              </a:ext>
            </a:extLst>
          </p:cNvPr>
          <p:cNvSpPr/>
          <p:nvPr/>
        </p:nvSpPr>
        <p:spPr>
          <a:xfrm>
            <a:off x="6179949" y="3034533"/>
            <a:ext cx="1348352" cy="4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EED93-BF2F-8140-86A2-5A31AF3323AB}"/>
              </a:ext>
            </a:extLst>
          </p:cNvPr>
          <p:cNvSpPr/>
          <p:nvPr/>
        </p:nvSpPr>
        <p:spPr>
          <a:xfrm>
            <a:off x="7696200" y="2592148"/>
            <a:ext cx="1348352" cy="2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A5D52-D5B3-2642-8A90-FD337BA39581}"/>
              </a:ext>
            </a:extLst>
          </p:cNvPr>
          <p:cNvSpPr/>
          <p:nvPr/>
        </p:nvSpPr>
        <p:spPr>
          <a:xfrm>
            <a:off x="7696200" y="3034533"/>
            <a:ext cx="1348352" cy="4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8F034-6CFF-C340-8E01-56701BC0F344}"/>
              </a:ext>
            </a:extLst>
          </p:cNvPr>
          <p:cNvSpPr/>
          <p:nvPr/>
        </p:nvSpPr>
        <p:spPr>
          <a:xfrm>
            <a:off x="3147447" y="4376160"/>
            <a:ext cx="1348352" cy="4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CEFF05-5163-7340-804B-255C4807ED2B}"/>
              </a:ext>
            </a:extLst>
          </p:cNvPr>
          <p:cNvSpPr/>
          <p:nvPr/>
        </p:nvSpPr>
        <p:spPr>
          <a:xfrm>
            <a:off x="4663698" y="4376160"/>
            <a:ext cx="1348352" cy="4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67F78A-8DC3-8843-A0F0-3C1737703000}"/>
              </a:ext>
            </a:extLst>
          </p:cNvPr>
          <p:cNvSpPr/>
          <p:nvPr/>
        </p:nvSpPr>
        <p:spPr>
          <a:xfrm>
            <a:off x="6179949" y="4376160"/>
            <a:ext cx="1348352" cy="4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B65AB-71ED-AF44-B1A0-AF877DA16EC1}"/>
              </a:ext>
            </a:extLst>
          </p:cNvPr>
          <p:cNvSpPr/>
          <p:nvPr/>
        </p:nvSpPr>
        <p:spPr>
          <a:xfrm>
            <a:off x="5421824" y="3930981"/>
            <a:ext cx="1348352" cy="2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82D23-7BC6-ED46-940D-FFD9ED764E75}"/>
              </a:ext>
            </a:extLst>
          </p:cNvPr>
          <p:cNvSpPr/>
          <p:nvPr/>
        </p:nvSpPr>
        <p:spPr>
          <a:xfrm>
            <a:off x="7696200" y="4376160"/>
            <a:ext cx="1348352" cy="4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A3059-0015-E941-8B70-167361D2D8A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821623" y="2886616"/>
            <a:ext cx="0" cy="14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96D8F7-2D89-D942-AD01-DBB17244AF9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337874" y="2886616"/>
            <a:ext cx="0" cy="14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4405BA-7186-9444-93DC-86AA83768CA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854125" y="2886616"/>
            <a:ext cx="0" cy="14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8BD25-1637-1548-8D0E-54C160BD3FD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370376" y="2886616"/>
            <a:ext cx="0" cy="14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E90BDA-444B-3246-AEB2-6599BFBFD8DE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 flipH="1">
            <a:off x="3821623" y="4225449"/>
            <a:ext cx="2274377" cy="15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D18043-7C74-2946-8B29-1FA1FF8D431A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 flipH="1">
            <a:off x="5337874" y="4225449"/>
            <a:ext cx="758126" cy="15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E9705-0DA3-B741-9440-F22A4F90B64B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6096000" y="4225449"/>
            <a:ext cx="758125" cy="15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372F3B-990A-4C4E-9098-DBFBD9806BA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096000" y="4225449"/>
            <a:ext cx="2274376" cy="15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7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B5C7-84FD-F74F-B6C0-D5262C9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BB1B-0C30-B14F-A21F-FE6D3019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Shared v Cache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Texture, Read Only,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59F0E-FBAB-9848-834D-E15E73E8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71AD0-0AD5-C14E-BF0B-4BE5299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29922"/>
            <a:ext cx="9144000" cy="774255"/>
          </a:xfrm>
        </p:spPr>
        <p:txBody>
          <a:bodyPr>
            <a:normAutofit fontScale="90000"/>
          </a:bodyPr>
          <a:lstStyle/>
          <a:p>
            <a:r>
              <a:rPr lang="en-US" dirty="0"/>
              <a:t>GPGPU: Programming with CUDA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GPGPU Software Architecture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6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6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11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D24E-3AF5-8D4A-8B97-9F40E04D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49CE-3F25-F145-8D63-0BFE2D08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present a very simple, over-simplified, overview</a:t>
            </a:r>
          </a:p>
          <a:p>
            <a:r>
              <a:rPr lang="en-US" dirty="0"/>
              <a:t>Explicit resource-aware programming</a:t>
            </a:r>
          </a:p>
          <a:p>
            <a:r>
              <a:rPr lang="en-US" dirty="0"/>
              <a:t>What you specify</a:t>
            </a:r>
          </a:p>
          <a:p>
            <a:pPr lvl="1"/>
            <a:r>
              <a:rPr lang="en-US" dirty="0"/>
              <a:t>Data transfers </a:t>
            </a:r>
          </a:p>
          <a:p>
            <a:pPr lvl="1"/>
            <a:r>
              <a:rPr lang="en-US" dirty="0"/>
              <a:t>Data parallel kernel/s, expressed  in form of threads</a:t>
            </a:r>
          </a:p>
          <a:p>
            <a:pPr lvl="2"/>
            <a:r>
              <a:rPr lang="en-US" dirty="0"/>
              <a:t>Each thread does the action specified by the kernel</a:t>
            </a:r>
          </a:p>
          <a:p>
            <a:pPr lvl="1"/>
            <a:r>
              <a:rPr lang="en-US" dirty="0"/>
              <a:t>The total number of threads are grouped into teams called “blocks”</a:t>
            </a:r>
          </a:p>
          <a:p>
            <a:pPr lvl="1"/>
            <a:r>
              <a:rPr lang="en-US" dirty="0"/>
              <a:t>Kernel calls specify the number of blocks , and number of threads per block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F56CF-C4D5-5C40-952F-C7507B2F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3826-803F-D448-B110-1625E55E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5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D0BC-7E7F-D24A-9491-4232C783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9165C-766B-C149-AC18-6DD9793AC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Host (serial)</a:t>
            </a:r>
          </a:p>
          <a:p>
            <a:r>
              <a:rPr lang="en-US" dirty="0"/>
              <a:t>Launches device functions (parallel)</a:t>
            </a:r>
          </a:p>
          <a:p>
            <a:r>
              <a:rPr lang="en-US" dirty="0"/>
              <a:t>Control can return asynchronously</a:t>
            </a:r>
          </a:p>
          <a:p>
            <a:r>
              <a:rPr lang="en-US" dirty="0"/>
              <a:t>Memory?</a:t>
            </a:r>
          </a:p>
          <a:p>
            <a:pPr lvl="1"/>
            <a:r>
              <a:rPr lang="en-US" dirty="0"/>
              <a:t>Device memory</a:t>
            </a:r>
          </a:p>
          <a:p>
            <a:pPr lvl="1"/>
            <a:r>
              <a:rPr lang="en-US" dirty="0"/>
              <a:t>“Unified” memory</a:t>
            </a:r>
          </a:p>
          <a:p>
            <a:r>
              <a:rPr lang="en-US" dirty="0"/>
              <a:t>Overlap</a:t>
            </a:r>
          </a:p>
          <a:p>
            <a:pPr lvl="1"/>
            <a:r>
              <a:rPr lang="en-US" dirty="0"/>
              <a:t>It is possible to overlap data transfer of one kernel with computation of another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98AE54-46BA-534A-BD83-A7E84B2748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</a:t>
            </a:r>
          </a:p>
          <a:p>
            <a:endParaRPr lang="en-US" dirty="0"/>
          </a:p>
          <a:p>
            <a:r>
              <a:rPr lang="en-US" dirty="0"/>
              <a:t>Parallel</a:t>
            </a:r>
          </a:p>
          <a:p>
            <a:endParaRPr lang="en-US" dirty="0"/>
          </a:p>
          <a:p>
            <a:r>
              <a:rPr lang="en-US" dirty="0"/>
              <a:t>Serial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19535-5EE1-4C40-80E8-67ECD2D4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CBC4-D06D-634D-9C10-FA7A9FDA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17</a:t>
            </a:fld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D0BFC91-81BB-194A-BB4F-63ED6341091D}"/>
              </a:ext>
            </a:extLst>
          </p:cNvPr>
          <p:cNvCxnSpPr>
            <a:cxnSpLocks/>
          </p:cNvCxnSpPr>
          <p:nvPr/>
        </p:nvCxnSpPr>
        <p:spPr>
          <a:xfrm rot="5400000">
            <a:off x="8137902" y="161207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93A73F5-5DAC-E14F-B956-CDAF1B240234}"/>
              </a:ext>
            </a:extLst>
          </p:cNvPr>
          <p:cNvCxnSpPr>
            <a:cxnSpLocks/>
          </p:cNvCxnSpPr>
          <p:nvPr/>
        </p:nvCxnSpPr>
        <p:spPr>
          <a:xfrm rot="5400000">
            <a:off x="8137901" y="2736854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FA1EE5D-98BB-904A-8884-C99E188A9F54}"/>
              </a:ext>
            </a:extLst>
          </p:cNvPr>
          <p:cNvCxnSpPr>
            <a:cxnSpLocks/>
          </p:cNvCxnSpPr>
          <p:nvPr/>
        </p:nvCxnSpPr>
        <p:spPr>
          <a:xfrm rot="5400000">
            <a:off x="7999707" y="273710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64D59CB-0524-6E4A-899A-00AAC25E599B}"/>
              </a:ext>
            </a:extLst>
          </p:cNvPr>
          <p:cNvCxnSpPr>
            <a:cxnSpLocks/>
          </p:cNvCxnSpPr>
          <p:nvPr/>
        </p:nvCxnSpPr>
        <p:spPr>
          <a:xfrm rot="5400000">
            <a:off x="7868616" y="2736853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3D036BF1-B0EB-9547-818E-D8601A767806}"/>
              </a:ext>
            </a:extLst>
          </p:cNvPr>
          <p:cNvCxnSpPr>
            <a:cxnSpLocks/>
          </p:cNvCxnSpPr>
          <p:nvPr/>
        </p:nvCxnSpPr>
        <p:spPr>
          <a:xfrm rot="5400000">
            <a:off x="8559586" y="2713849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1548793-8001-C64F-B6E8-5130EF12ECCE}"/>
              </a:ext>
            </a:extLst>
          </p:cNvPr>
          <p:cNvCxnSpPr>
            <a:cxnSpLocks/>
          </p:cNvCxnSpPr>
          <p:nvPr/>
        </p:nvCxnSpPr>
        <p:spPr>
          <a:xfrm rot="5400000">
            <a:off x="8283199" y="271385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B094E36-714A-204C-8A77-47746A3E6D4D}"/>
              </a:ext>
            </a:extLst>
          </p:cNvPr>
          <p:cNvCxnSpPr>
            <a:cxnSpLocks/>
          </p:cNvCxnSpPr>
          <p:nvPr/>
        </p:nvCxnSpPr>
        <p:spPr>
          <a:xfrm rot="5400000">
            <a:off x="8421393" y="2713850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592A9C7-C123-5241-94B8-E9213938C88B}"/>
              </a:ext>
            </a:extLst>
          </p:cNvPr>
          <p:cNvCxnSpPr>
            <a:cxnSpLocks/>
          </p:cNvCxnSpPr>
          <p:nvPr/>
        </p:nvCxnSpPr>
        <p:spPr>
          <a:xfrm rot="5400000">
            <a:off x="8135963" y="4084133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E452761-62D9-4D44-9F83-EAED506AD0EE}"/>
              </a:ext>
            </a:extLst>
          </p:cNvPr>
          <p:cNvCxnSpPr>
            <a:cxnSpLocks/>
          </p:cNvCxnSpPr>
          <p:nvPr/>
        </p:nvCxnSpPr>
        <p:spPr>
          <a:xfrm rot="5400000">
            <a:off x="9030533" y="2704199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315AEF0-5271-9B4B-8D3E-B5096485006C}"/>
              </a:ext>
            </a:extLst>
          </p:cNvPr>
          <p:cNvCxnSpPr>
            <a:cxnSpLocks/>
          </p:cNvCxnSpPr>
          <p:nvPr/>
        </p:nvCxnSpPr>
        <p:spPr>
          <a:xfrm rot="5400000">
            <a:off x="8892339" y="2704446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45B899D-7C8D-4C44-A84B-F354F1FE72C6}"/>
              </a:ext>
            </a:extLst>
          </p:cNvPr>
          <p:cNvCxnSpPr>
            <a:cxnSpLocks/>
          </p:cNvCxnSpPr>
          <p:nvPr/>
        </p:nvCxnSpPr>
        <p:spPr>
          <a:xfrm rot="5400000">
            <a:off x="8761248" y="2704198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4C4FEC4-6148-4245-9491-38711B551A95}"/>
              </a:ext>
            </a:extLst>
          </p:cNvPr>
          <p:cNvCxnSpPr>
            <a:cxnSpLocks/>
          </p:cNvCxnSpPr>
          <p:nvPr/>
        </p:nvCxnSpPr>
        <p:spPr>
          <a:xfrm rot="5400000">
            <a:off x="9452218" y="2681194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754E727-19E6-1B46-A59F-DCFBDCB32F05}"/>
              </a:ext>
            </a:extLst>
          </p:cNvPr>
          <p:cNvCxnSpPr>
            <a:cxnSpLocks/>
          </p:cNvCxnSpPr>
          <p:nvPr/>
        </p:nvCxnSpPr>
        <p:spPr>
          <a:xfrm rot="5400000">
            <a:off x="9175831" y="2681196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6FD721D-DBDB-3840-95CF-15B9367C0FB3}"/>
              </a:ext>
            </a:extLst>
          </p:cNvPr>
          <p:cNvCxnSpPr>
            <a:cxnSpLocks/>
          </p:cNvCxnSpPr>
          <p:nvPr/>
        </p:nvCxnSpPr>
        <p:spPr>
          <a:xfrm rot="5400000">
            <a:off x="9314025" y="2681195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14E778B-511B-3346-8C98-66E2FA96EB4B}"/>
              </a:ext>
            </a:extLst>
          </p:cNvPr>
          <p:cNvCxnSpPr>
            <a:cxnSpLocks/>
          </p:cNvCxnSpPr>
          <p:nvPr/>
        </p:nvCxnSpPr>
        <p:spPr>
          <a:xfrm rot="5400000">
            <a:off x="9901390" y="2693314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73E7F24-CB2F-3C44-8CC6-C1D43E03A5CA}"/>
              </a:ext>
            </a:extLst>
          </p:cNvPr>
          <p:cNvCxnSpPr>
            <a:cxnSpLocks/>
          </p:cNvCxnSpPr>
          <p:nvPr/>
        </p:nvCxnSpPr>
        <p:spPr>
          <a:xfrm rot="5400000">
            <a:off x="9763196" y="269356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10249F1-F8EF-0B4D-9B97-487AB84361A8}"/>
              </a:ext>
            </a:extLst>
          </p:cNvPr>
          <p:cNvCxnSpPr>
            <a:cxnSpLocks/>
          </p:cNvCxnSpPr>
          <p:nvPr/>
        </p:nvCxnSpPr>
        <p:spPr>
          <a:xfrm rot="5400000">
            <a:off x="9632105" y="2693313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7A5E6FA4-45AB-184B-982B-10C67FA0DA30}"/>
              </a:ext>
            </a:extLst>
          </p:cNvPr>
          <p:cNvCxnSpPr>
            <a:cxnSpLocks/>
          </p:cNvCxnSpPr>
          <p:nvPr/>
        </p:nvCxnSpPr>
        <p:spPr>
          <a:xfrm rot="5400000">
            <a:off x="10323075" y="2670309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5F3E8986-08AE-5841-ADA9-34F8DCB214FD}"/>
              </a:ext>
            </a:extLst>
          </p:cNvPr>
          <p:cNvCxnSpPr>
            <a:cxnSpLocks/>
          </p:cNvCxnSpPr>
          <p:nvPr/>
        </p:nvCxnSpPr>
        <p:spPr>
          <a:xfrm rot="5400000">
            <a:off x="10046688" y="2670311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A9D0D2A-79EE-8C4E-99DD-CB7DE27E2EBC}"/>
              </a:ext>
            </a:extLst>
          </p:cNvPr>
          <p:cNvCxnSpPr>
            <a:cxnSpLocks/>
          </p:cNvCxnSpPr>
          <p:nvPr/>
        </p:nvCxnSpPr>
        <p:spPr>
          <a:xfrm rot="5400000">
            <a:off x="10184882" y="2670310"/>
            <a:ext cx="945395" cy="12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6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B1072B-A1A3-7D45-B5D7-FEC5FB266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316"/>
            <a:ext cx="6096000" cy="47954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hello()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hello();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9FBA9-EAF1-A94F-85B6-57A70E9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CUDA Program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E59912-4F9F-704A-A389-9ABC34C4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3106" y="1169895"/>
            <a:ext cx="3760694" cy="25145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B3AA-8BCF-9649-96F7-27E96A3E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4A09-3DFD-9E4C-BDB8-F23ED6D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B1072B-A1A3-7D45-B5D7-FEC5FB266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5672"/>
            <a:ext cx="6096000" cy="47954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hello()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hello&lt;&lt;&lt;1,1&gt;&gt;&gt;();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9FBA9-EAF1-A94F-85B6-57A70E9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CUDA Program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E59912-4F9F-704A-A389-9ABC34C4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3106" y="1169895"/>
            <a:ext cx="3760694" cy="25145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B3AA-8BCF-9649-96F7-27E96A3E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4A09-3DFD-9E4C-BDB8-F23ED6D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19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BB01CE1-20AB-7645-A667-F675405D1009}"/>
              </a:ext>
            </a:extLst>
          </p:cNvPr>
          <p:cNvSpPr txBox="1">
            <a:spLocks/>
          </p:cNvSpPr>
          <p:nvPr/>
        </p:nvSpPr>
        <p:spPr>
          <a:xfrm>
            <a:off x="7593106" y="3684494"/>
            <a:ext cx="3760694" cy="249247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8553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B3A5-098C-7E43-9D04-CFF50E0B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Precursor Concepts: Pedagogical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5586-4753-504B-9EEB-B2B097F6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elements that, at least pedagogically, are precursors to understanding GPGPUs</a:t>
            </a:r>
          </a:p>
          <a:p>
            <a:pPr lvl="1"/>
            <a:r>
              <a:rPr lang="en-US" dirty="0"/>
              <a:t>SIMD and vector units.</a:t>
            </a:r>
          </a:p>
          <a:p>
            <a:pPr lvl="2"/>
            <a:r>
              <a:rPr lang="en-US" dirty="0"/>
              <a:t>We have already seen those</a:t>
            </a:r>
          </a:p>
          <a:p>
            <a:pPr lvl="1"/>
            <a:r>
              <a:rPr lang="en-US" dirty="0"/>
              <a:t>Large scale “Hyperthreading” for latency tolerance</a:t>
            </a:r>
          </a:p>
          <a:p>
            <a:pPr lvl="1"/>
            <a:r>
              <a:rPr lang="en-US" dirty="0"/>
              <a:t>Scratchpad memories</a:t>
            </a:r>
          </a:p>
          <a:p>
            <a:pPr lvl="1"/>
            <a:r>
              <a:rPr lang="en-US" dirty="0"/>
              <a:t>High Bandwidth memory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C02C9-ABE5-B545-8967-9D3EE965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0F797-8DCF-1244-B309-356E0FC4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3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9DC1-A308-1141-9467-50E59DAC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17E9-1D2A-4C45-A0FD-8F252E462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parallel unit</a:t>
            </a:r>
          </a:p>
          <a:p>
            <a:r>
              <a:rPr lang="en-US" dirty="0"/>
              <a:t>Threads in a block can assume access to a common shared memory region (scratchpad). </a:t>
            </a:r>
          </a:p>
          <a:p>
            <a:r>
              <a:rPr lang="en-US" dirty="0"/>
              <a:t>Analogous to processes</a:t>
            </a:r>
          </a:p>
          <a:p>
            <a:r>
              <a:rPr lang="en-US" dirty="0"/>
              <a:t>Blocks grouped into grid</a:t>
            </a:r>
          </a:p>
          <a:p>
            <a:r>
              <a:rPr lang="en-US" dirty="0"/>
              <a:t>Asynchronous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DEF36-7FE4-2848-8839-36530B6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hello&lt;&lt;&lt;128,1&gt;&gt;&gt;();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61704-F42A-6B47-A39E-B4ED6E79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F792-96B7-C746-B949-635638A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9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9905-EBA7-3541-A807-413842F8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AF40-BA75-324D-AA24-4723B512F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Sub-division of a block (shared memory)</a:t>
            </a:r>
          </a:p>
          <a:p>
            <a:r>
              <a:rPr lang="en-US" dirty="0"/>
              <a:t>Analogous to OpenMP threads</a:t>
            </a:r>
          </a:p>
          <a:p>
            <a:r>
              <a:rPr lang="en-US" dirty="0"/>
              <a:t>Grouped into warps (shared execution)</a:t>
            </a:r>
          </a:p>
          <a:p>
            <a:r>
              <a:rPr lang="en-US" dirty="0"/>
              <a:t>Level of synchronization and communication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A0A19-7D37-2144-80FC-1738D541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hello&lt;&lt;&lt;1,128&gt;&gt;&gt;();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a./out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5E34-C359-D243-92BE-3E51596F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BCC88-3636-5A42-9604-2A8A808D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41A6-88B7-6D47-AF8D-4F070A8F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B527-0E59-6F45-BE36-A10527454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Groupings of threads</a:t>
            </a:r>
          </a:p>
          <a:p>
            <a:r>
              <a:rPr lang="en-US" dirty="0"/>
              <a:t>All execute same instruction (SIMT)</a:t>
            </a:r>
          </a:p>
          <a:p>
            <a:r>
              <a:rPr lang="en-US" dirty="0"/>
              <a:t>One miss, all miss</a:t>
            </a:r>
          </a:p>
          <a:p>
            <a:r>
              <a:rPr lang="en-US" dirty="0"/>
              <a:t>Thread divergence, No-Ops</a:t>
            </a:r>
          </a:p>
          <a:p>
            <a:r>
              <a:rPr lang="en-US" dirty="0"/>
              <a:t>Analogous to vector instructions</a:t>
            </a:r>
          </a:p>
          <a:p>
            <a:r>
              <a:rPr lang="en-US" dirty="0"/>
              <a:t>Scheduling unit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4CA9-E1B6-1F42-B160-228DCC53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188AF-2D86-B249-B22B-66E2832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A1778-692D-434A-8A47-195A8A4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5410955"/>
            <a:ext cx="2743200" cy="365125"/>
          </a:xfrm>
        </p:spPr>
        <p:txBody>
          <a:bodyPr/>
          <a:lstStyle/>
          <a:p>
            <a:fld id="{1A7D4241-18B8-5046-A9FC-AB90B7CAF4A2}" type="slidenum">
              <a:rPr lang="en-US" smtClean="0"/>
              <a:t>22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C92A3E-9506-A946-BAAA-DC0266F40FE3}"/>
              </a:ext>
            </a:extLst>
          </p:cNvPr>
          <p:cNvGrpSpPr/>
          <p:nvPr/>
        </p:nvGrpSpPr>
        <p:grpSpPr>
          <a:xfrm>
            <a:off x="6019800" y="3898713"/>
            <a:ext cx="681926" cy="1332854"/>
            <a:chOff x="6312975" y="4844110"/>
            <a:chExt cx="681926" cy="1332854"/>
          </a:xfrm>
        </p:grpSpPr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98BCB633-6C14-BA4E-B09E-CD12262EBD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D0212282-5291-4B41-9B9B-BD530F49AB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583C3D9-B81F-6B4F-A67E-FA7F8EC08D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348CEE-EBC0-8744-8D16-B739883BF959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1E1690-100E-3A4A-A612-EC71FA69AFCE}"/>
              </a:ext>
            </a:extLst>
          </p:cNvPr>
          <p:cNvGrpSpPr/>
          <p:nvPr/>
        </p:nvGrpSpPr>
        <p:grpSpPr>
          <a:xfrm>
            <a:off x="6701726" y="3337686"/>
            <a:ext cx="681926" cy="1332854"/>
            <a:chOff x="6312975" y="4844110"/>
            <a:chExt cx="681926" cy="1332854"/>
          </a:xfrm>
        </p:grpSpPr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EA54A04-BE5E-8D48-90C1-9CDD7B5CBB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D1377E65-C773-EE47-A164-864FA28D13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6F63420C-AF66-F445-B00A-E494C75649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D03CB0-DC54-DB48-9A6A-49886033ABDE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222D-8307-6247-874F-CA725ED1E243}"/>
              </a:ext>
            </a:extLst>
          </p:cNvPr>
          <p:cNvGrpSpPr/>
          <p:nvPr/>
        </p:nvGrpSpPr>
        <p:grpSpPr>
          <a:xfrm>
            <a:off x="7397858" y="2887993"/>
            <a:ext cx="681926" cy="1332854"/>
            <a:chOff x="6312975" y="4844110"/>
            <a:chExt cx="681926" cy="1332854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636644D0-81D0-E54B-9494-D22AA17C8A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3D84A274-A497-1B43-848C-EB36652B32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ECD7EE56-3DB6-A445-BEEF-2CF0E2F0C0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912A64-4901-A74E-B29F-C7F1684F782E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D16763-E7F8-E244-A2AF-22A2A943ADCF}"/>
              </a:ext>
            </a:extLst>
          </p:cNvPr>
          <p:cNvGrpSpPr/>
          <p:nvPr/>
        </p:nvGrpSpPr>
        <p:grpSpPr>
          <a:xfrm>
            <a:off x="8079784" y="2311260"/>
            <a:ext cx="681926" cy="1332854"/>
            <a:chOff x="6312975" y="4844110"/>
            <a:chExt cx="681926" cy="1332854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EE475F3A-5A1D-DA48-A87D-6E6D656DE9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467FE30C-6400-E145-96F3-888C55423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8CFE1790-ADAF-1646-A164-BF76E71AD2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12CF8B-DDEC-464C-AD43-00B9675ABA68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BF03A-A1AE-B84A-BECF-08628ACD55C9}"/>
              </a:ext>
            </a:extLst>
          </p:cNvPr>
          <p:cNvGrpSpPr/>
          <p:nvPr/>
        </p:nvGrpSpPr>
        <p:grpSpPr>
          <a:xfrm>
            <a:off x="8761710" y="3898713"/>
            <a:ext cx="681926" cy="1332854"/>
            <a:chOff x="6312975" y="4844110"/>
            <a:chExt cx="681926" cy="1332854"/>
          </a:xfrm>
        </p:grpSpPr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7988BD20-31F2-6C42-9F93-2C734CDD31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099E4853-0E27-7E4D-8D34-D057B2AB8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A437120C-22EC-5943-9753-A65406C27D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64CAA9B-7123-CD41-96C2-78C2999A15B1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92A46C-B719-E445-A1AA-E3BBB9F9CE62}"/>
              </a:ext>
            </a:extLst>
          </p:cNvPr>
          <p:cNvGrpSpPr/>
          <p:nvPr/>
        </p:nvGrpSpPr>
        <p:grpSpPr>
          <a:xfrm>
            <a:off x="9443636" y="3337686"/>
            <a:ext cx="681926" cy="1332854"/>
            <a:chOff x="6312975" y="4844110"/>
            <a:chExt cx="681926" cy="1332854"/>
          </a:xfrm>
        </p:grpSpPr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7BE1F3F3-8578-A54E-9945-5446D9FC68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FA10C23-45D4-4B46-8FC2-60C6B40557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F7279947-5C42-624F-ACE2-5D20ED6653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C8EC80-E3F9-954E-BCE8-6F77273F774C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8342C3-029D-4743-B015-62DC7F7793AA}"/>
              </a:ext>
            </a:extLst>
          </p:cNvPr>
          <p:cNvGrpSpPr/>
          <p:nvPr/>
        </p:nvGrpSpPr>
        <p:grpSpPr>
          <a:xfrm>
            <a:off x="10139768" y="2887993"/>
            <a:ext cx="681926" cy="1332854"/>
            <a:chOff x="6312975" y="4844110"/>
            <a:chExt cx="681926" cy="1332854"/>
          </a:xfrm>
        </p:grpSpPr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A1897CA9-79CE-054D-8539-BC79E6D9D6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F26D4847-CE72-9B43-8458-5287143DE1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785D2051-BC5F-AD43-8FFC-860279B5FE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EBF2B6-BFC0-B74C-8ECD-953DE2422380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D77C64-CDEA-B34B-B642-E88E1262689B}"/>
              </a:ext>
            </a:extLst>
          </p:cNvPr>
          <p:cNvGrpSpPr/>
          <p:nvPr/>
        </p:nvGrpSpPr>
        <p:grpSpPr>
          <a:xfrm>
            <a:off x="10821694" y="2311260"/>
            <a:ext cx="681926" cy="1332854"/>
            <a:chOff x="6312975" y="4844110"/>
            <a:chExt cx="681926" cy="1332854"/>
          </a:xfrm>
        </p:grpSpPr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5E18B5C2-5C26-D843-9FA4-C68BF378E1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9435" y="5471549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29F04FA2-6400-AA4D-911C-9B523F3EB5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41" y="5471796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7AFAD2F8-84AA-EE4C-A6C5-C5E1DE06A8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0150" y="5471548"/>
              <a:ext cx="945395" cy="123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E240CB-21EC-634B-841B-CEC327FAABD2}"/>
                </a:ext>
              </a:extLst>
            </p:cNvPr>
            <p:cNvSpPr/>
            <p:nvPr/>
          </p:nvSpPr>
          <p:spPr>
            <a:xfrm>
              <a:off x="6312975" y="4844110"/>
              <a:ext cx="681926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12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EF60941-CB04-E440-8C30-49A5465D9B4D}"/>
              </a:ext>
            </a:extLst>
          </p:cNvPr>
          <p:cNvGrpSpPr/>
          <p:nvPr/>
        </p:nvGrpSpPr>
        <p:grpSpPr>
          <a:xfrm>
            <a:off x="5240557" y="2992819"/>
            <a:ext cx="1792784" cy="1332854"/>
            <a:chOff x="5402449" y="2992819"/>
            <a:chExt cx="1363851" cy="13328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C0A86B-94AF-F84C-A6C9-06CB62E78F6B}"/>
                </a:ext>
              </a:extLst>
            </p:cNvPr>
            <p:cNvGrpSpPr/>
            <p:nvPr/>
          </p:nvGrpSpPr>
          <p:grpSpPr>
            <a:xfrm>
              <a:off x="5691103" y="3186549"/>
              <a:ext cx="814957" cy="968647"/>
              <a:chOff x="6249042" y="1667715"/>
              <a:chExt cx="814957" cy="968647"/>
            </a:xfrm>
          </p:grpSpPr>
          <p:cxnSp>
            <p:nvCxnSpPr>
              <p:cNvPr id="6" name="Curved Connector 5">
                <a:extLst>
                  <a:ext uri="{FF2B5EF4-FFF2-40B4-BE49-F238E27FC236}">
                    <a16:creationId xmlns:a16="http://schemas.microsoft.com/office/drawing/2014/main" id="{FD2222F7-241B-2049-879E-75651919D9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07623" y="2101424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>
                <a:extLst>
                  <a:ext uri="{FF2B5EF4-FFF2-40B4-BE49-F238E27FC236}">
                    <a16:creationId xmlns:a16="http://schemas.microsoft.com/office/drawing/2014/main" id="{4F6593C5-1FCF-0F4F-8CE7-20F8B37E06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9429" y="210167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>
                <a:extLst>
                  <a:ext uri="{FF2B5EF4-FFF2-40B4-BE49-F238E27FC236}">
                    <a16:creationId xmlns:a16="http://schemas.microsoft.com/office/drawing/2014/main" id="{6180622B-4871-134F-8EF2-D31E53D8E9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38338" y="2101423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D7EF5881-FFFF-A64F-91DD-18D2EFB61E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29308" y="2078419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D94AC305-86E4-8F45-963C-BF8FC549D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52921" y="207842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>
                <a:extLst>
                  <a:ext uri="{FF2B5EF4-FFF2-40B4-BE49-F238E27FC236}">
                    <a16:creationId xmlns:a16="http://schemas.microsoft.com/office/drawing/2014/main" id="{FF6CBD1E-334B-A641-94DB-D642CBC59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91115" y="2078420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B37D88-A57A-2D41-9340-B7C9C63CBFD3}"/>
                </a:ext>
              </a:extLst>
            </p:cNvPr>
            <p:cNvSpPr/>
            <p:nvPr/>
          </p:nvSpPr>
          <p:spPr>
            <a:xfrm>
              <a:off x="5402449" y="2992819"/>
              <a:ext cx="1363851" cy="133285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D4CCA4-00B4-6F49-AED6-C3753D9D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Blocks, Warps, and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C4AD2-C700-0147-97AA-3FB019C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F3A12-757E-2944-A32B-A75DA13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4857C9-1488-C44D-B735-1333C326E6E5}"/>
              </a:ext>
            </a:extLst>
          </p:cNvPr>
          <p:cNvGrpSpPr/>
          <p:nvPr/>
        </p:nvGrpSpPr>
        <p:grpSpPr>
          <a:xfrm>
            <a:off x="2505770" y="2992819"/>
            <a:ext cx="1792784" cy="1332854"/>
            <a:chOff x="5402449" y="2992819"/>
            <a:chExt cx="1363851" cy="13328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F2450-0C4C-AA4E-B9B8-D4B5A948887E}"/>
                </a:ext>
              </a:extLst>
            </p:cNvPr>
            <p:cNvGrpSpPr/>
            <p:nvPr/>
          </p:nvGrpSpPr>
          <p:grpSpPr>
            <a:xfrm>
              <a:off x="5691103" y="3186549"/>
              <a:ext cx="814957" cy="968647"/>
              <a:chOff x="6249042" y="1667715"/>
              <a:chExt cx="814957" cy="968647"/>
            </a:xfrm>
          </p:grpSpPr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88FF315B-2858-E94D-B787-2FEE2C30AB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07623" y="2101424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365FA2AA-5DA5-5E4C-8A5D-2C6DF81B93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9429" y="210167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AF85F424-BA26-F54C-9E51-FEA5E6E484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38338" y="2101423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44E9744-6836-EE46-BC3A-41D6298B5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29308" y="2078419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74404179-1660-6444-BA70-B3AC07FF54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52921" y="207842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>
                <a:extLst>
                  <a:ext uri="{FF2B5EF4-FFF2-40B4-BE49-F238E27FC236}">
                    <a16:creationId xmlns:a16="http://schemas.microsoft.com/office/drawing/2014/main" id="{0F674BDE-94B4-AD4E-8584-3598AB7DBC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91115" y="2078420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5C84AE-3590-624B-B8DC-AEA8805DA292}"/>
                </a:ext>
              </a:extLst>
            </p:cNvPr>
            <p:cNvSpPr/>
            <p:nvPr/>
          </p:nvSpPr>
          <p:spPr>
            <a:xfrm>
              <a:off x="5402449" y="2992819"/>
              <a:ext cx="1363851" cy="1332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93C876-0829-1742-9870-001DE540F720}"/>
              </a:ext>
            </a:extLst>
          </p:cNvPr>
          <p:cNvGrpSpPr/>
          <p:nvPr/>
        </p:nvGrpSpPr>
        <p:grpSpPr>
          <a:xfrm>
            <a:off x="7896170" y="2992819"/>
            <a:ext cx="1792784" cy="1332854"/>
            <a:chOff x="5402449" y="2992819"/>
            <a:chExt cx="1363851" cy="13328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7A668A0-1200-8045-8714-3AD314C3A1DF}"/>
                </a:ext>
              </a:extLst>
            </p:cNvPr>
            <p:cNvGrpSpPr/>
            <p:nvPr/>
          </p:nvGrpSpPr>
          <p:grpSpPr>
            <a:xfrm>
              <a:off x="5691103" y="3186549"/>
              <a:ext cx="814957" cy="968647"/>
              <a:chOff x="6249042" y="1667715"/>
              <a:chExt cx="814957" cy="968647"/>
            </a:xfrm>
          </p:grpSpPr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6C810B91-E977-F94B-9A93-702EFAF562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07623" y="2101424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86EBA06-B8D3-0947-B9C4-3676865C06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9429" y="210167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urved Connector 28">
                <a:extLst>
                  <a:ext uri="{FF2B5EF4-FFF2-40B4-BE49-F238E27FC236}">
                    <a16:creationId xmlns:a16="http://schemas.microsoft.com/office/drawing/2014/main" id="{FCEE729B-4AAD-AD40-83E2-78CAFEFDE1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38338" y="2101423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>
                <a:extLst>
                  <a:ext uri="{FF2B5EF4-FFF2-40B4-BE49-F238E27FC236}">
                    <a16:creationId xmlns:a16="http://schemas.microsoft.com/office/drawing/2014/main" id="{8B3EBE9C-2C14-6A45-B5D8-0C33868EA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29308" y="2078419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FDD291B3-D279-4C48-A250-C529A4F433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52921" y="2078421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9693491F-1DBE-B94F-914C-AFA4C7F043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91115" y="2078420"/>
                <a:ext cx="945395" cy="12398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1F74D-53AD-6840-AFD7-6C1555F1AFDB}"/>
                </a:ext>
              </a:extLst>
            </p:cNvPr>
            <p:cNvSpPr/>
            <p:nvPr/>
          </p:nvSpPr>
          <p:spPr>
            <a:xfrm>
              <a:off x="5402449" y="2992819"/>
              <a:ext cx="1363851" cy="133285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9740C3A-6978-D943-B1F0-79708B049DDC}"/>
              </a:ext>
            </a:extLst>
          </p:cNvPr>
          <p:cNvSpPr/>
          <p:nvPr/>
        </p:nvSpPr>
        <p:spPr>
          <a:xfrm>
            <a:off x="2227127" y="2696705"/>
            <a:ext cx="7737746" cy="1977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908632-3848-0F4A-8414-6AF104C9CF30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3402162" y="2992819"/>
            <a:ext cx="0" cy="13328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C5BBDF-C97A-3C48-A96D-AC737515F3BA}"/>
              </a:ext>
            </a:extLst>
          </p:cNvPr>
          <p:cNvCxnSpPr>
            <a:cxnSpLocks/>
          </p:cNvCxnSpPr>
          <p:nvPr/>
        </p:nvCxnSpPr>
        <p:spPr>
          <a:xfrm>
            <a:off x="6138024" y="3004368"/>
            <a:ext cx="0" cy="1332854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63F1E1-B71C-084C-8CC9-BA322DBFFABC}"/>
              </a:ext>
            </a:extLst>
          </p:cNvPr>
          <p:cNvCxnSpPr>
            <a:cxnSpLocks/>
          </p:cNvCxnSpPr>
          <p:nvPr/>
        </p:nvCxnSpPr>
        <p:spPr>
          <a:xfrm>
            <a:off x="8792563" y="3004368"/>
            <a:ext cx="0" cy="1332854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575EA36-7379-864D-923E-0D7064E8B3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7125" y="4970700"/>
          <a:ext cx="773775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75">
                  <a:extLst>
                    <a:ext uri="{9D8B030D-6E8A-4147-A177-3AD203B41FA5}">
                      <a16:colId xmlns:a16="http://schemas.microsoft.com/office/drawing/2014/main" val="2553401078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2563272171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2064562877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145098852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2483338748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487926342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496919965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64976900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669182510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782309288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3539840792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664990881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3225207493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6879385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458125557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348741582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2360339916"/>
                    </a:ext>
                  </a:extLst>
                </a:gridCol>
                <a:gridCol w="429875">
                  <a:extLst>
                    <a:ext uri="{9D8B030D-6E8A-4147-A177-3AD203B41FA5}">
                      <a16:colId xmlns:a16="http://schemas.microsoft.com/office/drawing/2014/main" val="116548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595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DD7E82-55CA-EE45-B45B-A826A79C3D58}"/>
              </a:ext>
            </a:extLst>
          </p:cNvPr>
          <p:cNvSpPr txBox="1"/>
          <p:nvPr/>
        </p:nvSpPr>
        <p:spPr>
          <a:xfrm>
            <a:off x="1249251" y="1429555"/>
            <a:ext cx="36447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KernelFunc</a:t>
            </a:r>
            <a:r>
              <a:rPr lang="en-US" dirty="0"/>
              <a:t>&lt;&lt;&lt;3,6&gt;&gt;&gt;(…);</a:t>
            </a:r>
          </a:p>
          <a:p>
            <a:endParaRPr lang="en-US" dirty="0"/>
          </a:p>
          <a:p>
            <a:r>
              <a:rPr lang="en-US" dirty="0"/>
              <a:t>Block Dimension = 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CB9182-0DF9-FC47-8811-07ACCB671A46}"/>
              </a:ext>
            </a:extLst>
          </p:cNvPr>
          <p:cNvSpPr txBox="1"/>
          <p:nvPr/>
        </p:nvSpPr>
        <p:spPr>
          <a:xfrm>
            <a:off x="5884187" y="1208236"/>
            <a:ext cx="32997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picture, assume a warp has 3 threads.. (in reality, its almost always 32.. It’s a device dependent parameter)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505001-D9D3-5741-AADC-A926EA2DFED5}"/>
              </a:ext>
            </a:extLst>
          </p:cNvPr>
          <p:cNvSpPr txBox="1"/>
          <p:nvPr/>
        </p:nvSpPr>
        <p:spPr>
          <a:xfrm>
            <a:off x="584629" y="6025358"/>
            <a:ext cx="10999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specify </a:t>
            </a:r>
            <a:r>
              <a:rPr lang="en-US" dirty="0" err="1"/>
              <a:t>blocksize</a:t>
            </a:r>
            <a:r>
              <a:rPr lang="en-US" dirty="0"/>
              <a:t> that’s not a multiple of </a:t>
            </a:r>
            <a:r>
              <a:rPr lang="en-US" dirty="0" err="1"/>
              <a:t>warpsize</a:t>
            </a:r>
            <a:r>
              <a:rPr lang="en-US" dirty="0"/>
              <a:t>,  the system will leave some </a:t>
            </a:r>
            <a:r>
              <a:rPr lang="en-US" dirty="0" err="1"/>
              <a:t>cuda</a:t>
            </a:r>
            <a:r>
              <a:rPr lang="en-US" dirty="0"/>
              <a:t> cores in a warp idle)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F3C1972-EB81-044A-B487-05B4B32187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2119" y="5455714"/>
          <a:ext cx="7742754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53">
                  <a:extLst>
                    <a:ext uri="{9D8B030D-6E8A-4147-A177-3AD203B41FA5}">
                      <a16:colId xmlns:a16="http://schemas.microsoft.com/office/drawing/2014/main" val="2553401078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2563272171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2064562877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145098852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2483338748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487926342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496919965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64976900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669182510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782309288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3539840792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664990881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3225207493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6879385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458125557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348741582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2360339916"/>
                    </a:ext>
                  </a:extLst>
                </a:gridCol>
                <a:gridCol w="430153">
                  <a:extLst>
                    <a:ext uri="{9D8B030D-6E8A-4147-A177-3AD203B41FA5}">
                      <a16:colId xmlns:a16="http://schemas.microsoft.com/office/drawing/2014/main" val="116548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5955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AF80207-5818-3E45-9829-B40E69551CD5}"/>
              </a:ext>
            </a:extLst>
          </p:cNvPr>
          <p:cNvSpPr txBox="1"/>
          <p:nvPr/>
        </p:nvSpPr>
        <p:spPr>
          <a:xfrm>
            <a:off x="584629" y="4982547"/>
            <a:ext cx="16475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Thread Index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34FC91-3E76-B040-A5C1-B1231F865D9F}"/>
              </a:ext>
            </a:extLst>
          </p:cNvPr>
          <p:cNvSpPr txBox="1"/>
          <p:nvPr/>
        </p:nvSpPr>
        <p:spPr>
          <a:xfrm>
            <a:off x="584629" y="5467561"/>
            <a:ext cx="16475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Global Index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64A4F-5186-C645-813C-C139B8608641}"/>
              </a:ext>
            </a:extLst>
          </p:cNvPr>
          <p:cNvSpPr txBox="1"/>
          <p:nvPr/>
        </p:nvSpPr>
        <p:spPr>
          <a:xfrm>
            <a:off x="2505770" y="2661423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2DAE9F-719E-4D41-A193-E49BD2FF859F}"/>
              </a:ext>
            </a:extLst>
          </p:cNvPr>
          <p:cNvSpPr txBox="1"/>
          <p:nvPr/>
        </p:nvSpPr>
        <p:spPr>
          <a:xfrm>
            <a:off x="5240557" y="2672414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266D3-0497-4A42-9650-873A09EF32C4}"/>
              </a:ext>
            </a:extLst>
          </p:cNvPr>
          <p:cNvSpPr txBox="1"/>
          <p:nvPr/>
        </p:nvSpPr>
        <p:spPr>
          <a:xfrm>
            <a:off x="7896169" y="2672414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9F7E77-D71B-6349-A787-E72CAADD48BC}"/>
              </a:ext>
            </a:extLst>
          </p:cNvPr>
          <p:cNvSpPr txBox="1"/>
          <p:nvPr/>
        </p:nvSpPr>
        <p:spPr>
          <a:xfrm>
            <a:off x="1581365" y="4301712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Warp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CBC13A-C40F-484E-B770-DBEE1C65844F}"/>
              </a:ext>
            </a:extLst>
          </p:cNvPr>
          <p:cNvSpPr txBox="1"/>
          <p:nvPr/>
        </p:nvSpPr>
        <p:spPr>
          <a:xfrm>
            <a:off x="3402162" y="4318359"/>
            <a:ext cx="17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Warp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798898-FBD3-45A5-B731-9E092FB05459}"/>
              </a:ext>
            </a:extLst>
          </p:cNvPr>
          <p:cNvSpPr txBox="1"/>
          <p:nvPr/>
        </p:nvSpPr>
        <p:spPr>
          <a:xfrm>
            <a:off x="1008324" y="1015857"/>
            <a:ext cx="164750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Number of Blocks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F99B02-ECA7-4DFF-AE50-A84FAB66EA93}"/>
              </a:ext>
            </a:extLst>
          </p:cNvPr>
          <p:cNvSpPr txBox="1"/>
          <p:nvPr/>
        </p:nvSpPr>
        <p:spPr>
          <a:xfrm>
            <a:off x="3085816" y="1042912"/>
            <a:ext cx="261878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Number of Threads per Block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A80B76-04CA-4D53-B48B-083ECE83D74D}"/>
              </a:ext>
            </a:extLst>
          </p:cNvPr>
          <p:cNvCxnSpPr>
            <a:cxnSpLocks/>
          </p:cNvCxnSpPr>
          <p:nvPr/>
        </p:nvCxnSpPr>
        <p:spPr>
          <a:xfrm flipH="1" flipV="1">
            <a:off x="2414898" y="1325541"/>
            <a:ext cx="327155" cy="21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DB81D1-42E5-49D1-8199-D97E083AEAD8}"/>
              </a:ext>
            </a:extLst>
          </p:cNvPr>
          <p:cNvCxnSpPr/>
          <p:nvPr/>
        </p:nvCxnSpPr>
        <p:spPr>
          <a:xfrm flipV="1">
            <a:off x="3048187" y="1325541"/>
            <a:ext cx="190995" cy="21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7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EE31-B78F-114B-B992-42B6F6DA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52A2-9D7E-F244-A422-7180A70FD1D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A,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B,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C)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Unified memory allocation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&lt;&lt;&lt;VEC_SZ/512,512&gt;&gt;&gt;(A, B, C);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6AD98-6D29-EB4F-8DD5-A8340305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79872-6E77-6B49-B453-2F0EF01C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9555C-D327-4FFE-9DBC-74C50F1B1905}"/>
              </a:ext>
            </a:extLst>
          </p:cNvPr>
          <p:cNvSpPr txBox="1"/>
          <p:nvPr/>
        </p:nvSpPr>
        <p:spPr>
          <a:xfrm>
            <a:off x="2233178" y="5657116"/>
            <a:ext cx="205047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Number of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A38B2-A8C3-451A-AF8D-1109DF5714B2}"/>
              </a:ext>
            </a:extLst>
          </p:cNvPr>
          <p:cNvSpPr txBox="1"/>
          <p:nvPr/>
        </p:nvSpPr>
        <p:spPr>
          <a:xfrm>
            <a:off x="4946072" y="5469079"/>
            <a:ext cx="2299855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Number of Threads per Block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2EAFD6-86B0-4856-BCAC-97528EE1CB51}"/>
              </a:ext>
            </a:extLst>
          </p:cNvPr>
          <p:cNvCxnSpPr/>
          <p:nvPr/>
        </p:nvCxnSpPr>
        <p:spPr>
          <a:xfrm flipH="1">
            <a:off x="3080902" y="5168927"/>
            <a:ext cx="540328" cy="540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A3F16-3557-466D-B9BB-3991F24BE8AA}"/>
              </a:ext>
            </a:extLst>
          </p:cNvPr>
          <p:cNvCxnSpPr>
            <a:cxnSpLocks/>
          </p:cNvCxnSpPr>
          <p:nvPr/>
        </p:nvCxnSpPr>
        <p:spPr>
          <a:xfrm>
            <a:off x="5323607" y="5109222"/>
            <a:ext cx="540325" cy="359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466D6C-97AE-45B5-A247-FD7740236782}"/>
              </a:ext>
            </a:extLst>
          </p:cNvPr>
          <p:cNvSpPr txBox="1"/>
          <p:nvPr/>
        </p:nvSpPr>
        <p:spPr>
          <a:xfrm>
            <a:off x="3806535" y="3089487"/>
            <a:ext cx="244532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blockIdx.x</a:t>
            </a:r>
            <a:r>
              <a:rPr lang="en-US" sz="2000" dirty="0"/>
              <a:t> is my block’s serial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62226-B121-48C8-BD9F-97E35E054EF3}"/>
              </a:ext>
            </a:extLst>
          </p:cNvPr>
          <p:cNvSpPr txBox="1"/>
          <p:nvPr/>
        </p:nvSpPr>
        <p:spPr>
          <a:xfrm>
            <a:off x="6553848" y="3046044"/>
            <a:ext cx="214226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blockDim.x</a:t>
            </a:r>
            <a:r>
              <a:rPr lang="en-US" sz="2000" dirty="0"/>
              <a:t> is the number of threads per block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21A1A-CDAF-48D5-91CD-4AE86EEBCDD1}"/>
              </a:ext>
            </a:extLst>
          </p:cNvPr>
          <p:cNvSpPr txBox="1"/>
          <p:nvPr/>
        </p:nvSpPr>
        <p:spPr>
          <a:xfrm>
            <a:off x="9095076" y="3046043"/>
            <a:ext cx="214226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threadIdx.x</a:t>
            </a:r>
            <a:r>
              <a:rPr lang="en-US" sz="2000" dirty="0"/>
              <a:t> is my thread’s id in my block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FC569-0CC5-45FD-9858-B5FEDF45E175}"/>
              </a:ext>
            </a:extLst>
          </p:cNvPr>
          <p:cNvCxnSpPr>
            <a:cxnSpLocks/>
          </p:cNvCxnSpPr>
          <p:nvPr/>
        </p:nvCxnSpPr>
        <p:spPr>
          <a:xfrm>
            <a:off x="6632863" y="2399718"/>
            <a:ext cx="443346" cy="64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2BD37-AEEC-45DB-994C-1D1035294DA1}"/>
              </a:ext>
            </a:extLst>
          </p:cNvPr>
          <p:cNvCxnSpPr/>
          <p:nvPr/>
        </p:nvCxnSpPr>
        <p:spPr>
          <a:xfrm>
            <a:off x="4433453" y="2382086"/>
            <a:ext cx="256309" cy="66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303CC-A347-4569-9B61-D912B6F33DB0}"/>
              </a:ext>
            </a:extLst>
          </p:cNvPr>
          <p:cNvCxnSpPr>
            <a:cxnSpLocks/>
          </p:cNvCxnSpPr>
          <p:nvPr/>
        </p:nvCxnSpPr>
        <p:spPr>
          <a:xfrm>
            <a:off x="9095076" y="2399718"/>
            <a:ext cx="741651" cy="64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9C08C0-C071-44B6-B1C7-9594865DE7CC}"/>
              </a:ext>
            </a:extLst>
          </p:cNvPr>
          <p:cNvSpPr txBox="1"/>
          <p:nvPr/>
        </p:nvSpPr>
        <p:spPr>
          <a:xfrm>
            <a:off x="2836716" y="4789202"/>
            <a:ext cx="2019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VEC_SZ/512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78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37309" y="1600199"/>
            <a:ext cx="10626435" cy="1349220"/>
          </a:xfrm>
        </p:spPr>
        <p:txBody>
          <a:bodyPr>
            <a:normAutofit/>
          </a:bodyPr>
          <a:lstStyle/>
          <a:p>
            <a:r>
              <a:rPr lang="en-US" sz="5000" dirty="0"/>
              <a:t>Using OpenMP for GPU programming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9FFD400-F440-A947-8061-096B56A57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Simpler way of using GPGPUs</a:t>
            </a:r>
          </a:p>
        </p:txBody>
      </p:sp>
    </p:spTree>
    <p:extLst>
      <p:ext uri="{BB962C8B-B14F-4D97-AF65-F5344CB8AC3E}">
        <p14:creationId xmlns:p14="http://schemas.microsoft.com/office/powerpoint/2010/main" val="16913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247BC-DE2B-AF40-A7DA-C343063F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OpenMP support for GPGPUs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9DF9E8-95FB-B64C-BF15-6225317F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solution: use specialized languages (CUDA/OpenCL)</a:t>
            </a:r>
          </a:p>
          <a:p>
            <a:pPr lvl="1"/>
            <a:r>
              <a:rPr lang="en-US" dirty="0"/>
              <a:t>Need to rewrite lots of code</a:t>
            </a:r>
          </a:p>
          <a:p>
            <a:pPr lvl="1"/>
            <a:r>
              <a:rPr lang="en-US" dirty="0"/>
              <a:t>Target only subset of device types</a:t>
            </a:r>
          </a:p>
          <a:p>
            <a:pPr lvl="2"/>
            <a:r>
              <a:rPr lang="en-US" dirty="0"/>
              <a:t>e.g.: CUDA code can’t run on AMD GPUs, OpenCL is slow on Nvidia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OpenMP 4.0+ has support for offloading computation to accelerators</a:t>
            </a:r>
          </a:p>
          <a:p>
            <a:pPr lvl="1"/>
            <a:r>
              <a:rPr lang="en-US" dirty="0"/>
              <a:t>Lots of overlap with (earlier) </a:t>
            </a:r>
            <a:r>
              <a:rPr lang="en-US" dirty="0" err="1"/>
              <a:t>OpenACC</a:t>
            </a:r>
            <a:r>
              <a:rPr lang="en-US" dirty="0"/>
              <a:t> standard</a:t>
            </a:r>
          </a:p>
          <a:p>
            <a:pPr lvl="2"/>
            <a:r>
              <a:rPr lang="en-US" dirty="0"/>
              <a:t>OpenMP already widely used for multicore parallelization</a:t>
            </a:r>
          </a:p>
          <a:p>
            <a:pPr lvl="2"/>
            <a:r>
              <a:rPr lang="en-US" dirty="0"/>
              <a:t>Mixing </a:t>
            </a:r>
            <a:r>
              <a:rPr lang="en-US" dirty="0" err="1"/>
              <a:t>OpenACC</a:t>
            </a:r>
            <a:r>
              <a:rPr lang="en-US" dirty="0"/>
              <a:t> and OpenMP is difficult</a:t>
            </a:r>
          </a:p>
          <a:p>
            <a:pPr lvl="1"/>
            <a:r>
              <a:rPr lang="en-US" dirty="0"/>
              <a:t>Can target different types of devices (Nvidia GPUs, AMD GPUs, Xeon Phi, …)</a:t>
            </a:r>
          </a:p>
          <a:p>
            <a:pPr lvl="1"/>
            <a:r>
              <a:rPr lang="en-US" dirty="0"/>
              <a:t>OpenMP standard only describes </a:t>
            </a:r>
            <a:r>
              <a:rPr lang="en-US" b="1" dirty="0"/>
              <a:t>interface</a:t>
            </a:r>
            <a:r>
              <a:rPr lang="en-US" dirty="0"/>
              <a:t>, not implementation</a:t>
            </a:r>
          </a:p>
          <a:p>
            <a:pPr lvl="2"/>
            <a:r>
              <a:rPr lang="en-US" dirty="0"/>
              <a:t>Each compiler needs to implement support for different devices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CBCC44-97C2-4AD3-86B5-21610412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83740-019D-458E-8A76-887AB536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7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</a:t>
            </a:r>
            <a:r>
              <a:rPr lang="mr-IN" dirty="0"/>
              <a:t>–</a:t>
            </a:r>
            <a:r>
              <a:rPr lang="en-US" dirty="0"/>
              <a:t> ZAXPY in OpenMP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55E9-CA31-4E74-B1CF-2C47BB16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14692-F64B-4DA8-80C9-4B869E63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913875"/>
            <a:ext cx="8229600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0200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x[N], y[N], z[N], a; </a:t>
            </a:r>
            <a:r>
              <a:rPr lang="en-US" sz="2800" i="1" dirty="0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//calculate z[</a:t>
            </a:r>
            <a:r>
              <a:rPr lang="en-US" sz="2800" i="1" dirty="0" err="1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i="1" dirty="0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]=a*x[</a:t>
            </a:r>
            <a:r>
              <a:rPr lang="en-US" sz="2800" i="1" dirty="0" err="1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i="1" dirty="0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]+y[</a:t>
            </a:r>
            <a:r>
              <a:rPr lang="en-US" sz="2800" i="1" dirty="0" err="1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i="1" dirty="0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2800" dirty="0">
              <a:solidFill>
                <a:srgbClr val="00702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sz="2800" dirty="0" err="1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800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 parallel for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800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800" dirty="0" err="1">
                <a:solidFill>
                  <a:srgbClr val="902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dirty="0">
                <a:solidFill>
                  <a:srgbClr val="40A07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N;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z[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800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a*x[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800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y[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];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9793" y="1172319"/>
            <a:ext cx="143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06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</a:t>
            </a:r>
            <a:r>
              <a:rPr lang="mr-IN" dirty="0"/>
              <a:t>–</a:t>
            </a:r>
            <a:r>
              <a:rPr lang="en-US" dirty="0"/>
              <a:t> ZAXPY in OpenMP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81200" y="4138533"/>
            <a:ext cx="8229600" cy="2241538"/>
          </a:xfrm>
        </p:spPr>
        <p:txBody>
          <a:bodyPr>
            <a:normAutofit/>
          </a:bodyPr>
          <a:lstStyle/>
          <a:p>
            <a:r>
              <a:rPr lang="en-US" dirty="0"/>
              <a:t>Code is unmodified except for the pragma</a:t>
            </a:r>
          </a:p>
          <a:p>
            <a:r>
              <a:rPr lang="en-US" dirty="0"/>
              <a:t>Data (x, y, z, a) is </a:t>
            </a:r>
            <a:r>
              <a:rPr lang="en-US" b="1" dirty="0"/>
              <a:t>implicitly </a:t>
            </a:r>
            <a:r>
              <a:rPr lang="en-US" dirty="0"/>
              <a:t>copied</a:t>
            </a:r>
          </a:p>
          <a:p>
            <a:r>
              <a:rPr lang="en-US" dirty="0"/>
              <a:t>Calculation done on device</a:t>
            </a:r>
            <a:r>
              <a:rPr lang="en-US" b="1" dirty="0"/>
              <a:t> if available</a:t>
            </a:r>
          </a:p>
          <a:p>
            <a:pPr lvl="1"/>
            <a:r>
              <a:rPr lang="en-US" dirty="0"/>
              <a:t>Runs on CPU otherwise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976986"/>
            <a:ext cx="8229600" cy="2139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0200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x[N], y[N], z[N], a; </a:t>
            </a:r>
            <a:r>
              <a:rPr lang="en-US" i="1" dirty="0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//calculate z=a*</a:t>
            </a:r>
            <a:r>
              <a:rPr lang="en-US" i="1" dirty="0" err="1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x+y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dirty="0">
              <a:solidFill>
                <a:srgbClr val="00702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b="1" dirty="0" err="1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 target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>
                <a:solidFill>
                  <a:srgbClr val="902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z[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a*x[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y[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3762" y="98924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Offloading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112487" y="1715027"/>
            <a:ext cx="2675762" cy="808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Compiler: Generate code for GPU 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4694715" y="2119065"/>
            <a:ext cx="1417772" cy="553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6345" y="3032747"/>
            <a:ext cx="2675762" cy="8670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Runtime: Run code on device if possible, copy data from/to GPU</a:t>
            </a:r>
          </a:p>
        </p:txBody>
      </p: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 flipV="1">
            <a:off x="4708573" y="2794045"/>
            <a:ext cx="1417772" cy="672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9480-E44D-43FC-9CBC-95D42330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CEED1-2E66-48FC-8B8F-CDEEE993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3A39A7-5912-8149-AC46-05522A74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offloading – distributing work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C8F27-D628-D241-9CCB-DA9BA8FB2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33"/>
            <a:ext cx="9331036" cy="5343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default, code in target region runs sequentially on accelerator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>
                <a:latin typeface="Courier" pitchFamily="2" charset="0"/>
              </a:rPr>
              <a:t>teams</a:t>
            </a:r>
            <a:r>
              <a:rPr lang="en-US" sz="3000" dirty="0"/>
              <a:t> </a:t>
            </a:r>
            <a:r>
              <a:rPr lang="en-US" dirty="0"/>
              <a:t>directive – create thread teams to perform work</a:t>
            </a:r>
          </a:p>
          <a:p>
            <a:pPr lvl="1"/>
            <a:r>
              <a:rPr lang="en-US" dirty="0"/>
              <a:t>e.g., one team per SM of GPU</a:t>
            </a:r>
          </a:p>
          <a:p>
            <a:r>
              <a:rPr lang="en-US" sz="3000" dirty="0">
                <a:latin typeface="Courier" pitchFamily="2" charset="0"/>
              </a:rPr>
              <a:t>distribute parallel for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distribute for loop iterations among threads</a:t>
            </a:r>
          </a:p>
          <a:p>
            <a:r>
              <a:rPr lang="en-US" dirty="0"/>
              <a:t>Can be combined, as in the example above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1CC32-CF08-264C-A109-77414EC005E7}"/>
              </a:ext>
            </a:extLst>
          </p:cNvPr>
          <p:cNvSpPr/>
          <p:nvPr/>
        </p:nvSpPr>
        <p:spPr>
          <a:xfrm>
            <a:off x="1080655" y="1724636"/>
            <a:ext cx="8229600" cy="243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0200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x[N], y[N], z[N], a; </a:t>
            </a:r>
            <a:r>
              <a:rPr lang="en-US" i="1" dirty="0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//calculate z=a*</a:t>
            </a:r>
            <a:r>
              <a:rPr lang="en-US" i="1" dirty="0" err="1">
                <a:solidFill>
                  <a:srgbClr val="60A0B0"/>
                </a:solidFill>
                <a:latin typeface="Courier" charset="0"/>
                <a:ea typeface="Courier" charset="0"/>
                <a:cs typeface="Courier" charset="0"/>
              </a:rPr>
              <a:t>x+y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dirty="0">
              <a:solidFill>
                <a:srgbClr val="00702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b="1" dirty="0" err="1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 target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b="1" dirty="0" err="1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 teams</a:t>
            </a:r>
            <a:r>
              <a:rPr lang="en-US" dirty="0"/>
              <a:t>  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distribute parallel for </a:t>
            </a:r>
          </a:p>
          <a:p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>
                <a:solidFill>
                  <a:srgbClr val="902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z[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a*x[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y[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FB353B-C1C8-427E-8B31-22317A2B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B590A-6007-42CD-A76D-EA646ED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884F-0F3C-1040-9B51-6167AAF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Tera MTA, Sun UltraSPARC T1 (Niagara)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9258-B276-BA42-9C33-CC487C89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Tera computers, with Burton Smith as a co-founder (1987)</a:t>
            </a:r>
          </a:p>
          <a:p>
            <a:pPr lvl="1"/>
            <a:r>
              <a:rPr lang="en-US" dirty="0"/>
              <a:t>Precursor: HEP processor (</a:t>
            </a:r>
            <a:r>
              <a:rPr lang="en-US" dirty="0" err="1"/>
              <a:t>Denelcor</a:t>
            </a:r>
            <a:r>
              <a:rPr lang="en-US" dirty="0"/>
              <a:t> Inc.), 1982</a:t>
            </a:r>
          </a:p>
          <a:p>
            <a:r>
              <a:rPr lang="en-US" dirty="0"/>
              <a:t>First machine was MTA </a:t>
            </a:r>
          </a:p>
          <a:p>
            <a:pPr lvl="1"/>
            <a:r>
              <a:rPr lang="en-US" dirty="0"/>
              <a:t>MTA-1, MTA-2, MTA-3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Support a huge number of hardware threads (128)</a:t>
            </a:r>
          </a:p>
          <a:p>
            <a:pPr lvl="2"/>
            <a:r>
              <a:rPr lang="en-US" dirty="0"/>
              <a:t>Each with its own registers</a:t>
            </a:r>
          </a:p>
          <a:p>
            <a:pPr lvl="1"/>
            <a:r>
              <a:rPr lang="en-US" dirty="0"/>
              <a:t>No Cache!</a:t>
            </a:r>
          </a:p>
          <a:p>
            <a:pPr lvl="1"/>
            <a:r>
              <a:rPr lang="en-US" dirty="0"/>
              <a:t>Switch among threads on </a:t>
            </a:r>
            <a:r>
              <a:rPr lang="en-US" i="1" u="sng" dirty="0"/>
              <a:t>every</a:t>
            </a:r>
            <a:r>
              <a:rPr lang="en-US" i="1" dirty="0"/>
              <a:t> </a:t>
            </a:r>
            <a:r>
              <a:rPr lang="en-US" dirty="0"/>
              <a:t>cycle, thus tolerating DRAM latency</a:t>
            </a:r>
          </a:p>
          <a:p>
            <a:pPr lvl="1"/>
            <a:r>
              <a:rPr lang="en-US" dirty="0"/>
              <a:t>These threads could be running different processes</a:t>
            </a:r>
          </a:p>
          <a:p>
            <a:pPr lvl="1"/>
            <a:r>
              <a:rPr lang="en-US" dirty="0"/>
              <a:t>Such processors are called “barrel processors” in literature</a:t>
            </a:r>
          </a:p>
          <a:p>
            <a:pPr lvl="2"/>
            <a:r>
              <a:rPr lang="en-US" dirty="0"/>
              <a:t>But they switched to the “next thread” always.. So your turn is 127 clocks away, </a:t>
            </a:r>
            <a:r>
              <a:rPr lang="en-US" b="1" dirty="0"/>
              <a:t>always</a:t>
            </a:r>
          </a:p>
          <a:p>
            <a:r>
              <a:rPr lang="en-US" dirty="0"/>
              <a:t>Was especially good for highly irregular accesses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B8D00-7B9A-E341-83AD-BD6578DF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D9BF-5894-BC46-8CEC-9E48856A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0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17D0C-B62E-EE4E-A76E-583C2D01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offloading – data movement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6992C-3650-1F4C-8940-A19C7448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movement can be made explicit</a:t>
            </a:r>
          </a:p>
          <a:p>
            <a:pPr lvl="1"/>
            <a:r>
              <a:rPr lang="en-US" dirty="0"/>
              <a:t>Data can be reused by multiple regions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F7824-A0CB-5B42-8B8C-65DD005239CA}"/>
              </a:ext>
            </a:extLst>
          </p:cNvPr>
          <p:cNvSpPr/>
          <p:nvPr/>
        </p:nvSpPr>
        <p:spPr>
          <a:xfrm>
            <a:off x="1981199" y="2243685"/>
            <a:ext cx="8603673" cy="3308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0200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x[N], y[N], z[N], a; </a:t>
            </a:r>
          </a:p>
          <a:p>
            <a:endParaRPr lang="en-US" dirty="0">
              <a:solidFill>
                <a:srgbClr val="00702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b="1" dirty="0" err="1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 target data map(</a:t>
            </a:r>
            <a:r>
              <a:rPr lang="en-US" b="1" dirty="0" err="1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tofrom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: x[:N],y[:N],z[:N],a)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 #pragma </a:t>
            </a:r>
            <a:r>
              <a:rPr lang="en-US" b="1" dirty="0" err="1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 target</a:t>
            </a:r>
          </a:p>
          <a:p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//[...]</a:t>
            </a:r>
          </a:p>
          <a:p>
            <a:endParaRPr lang="en-US" b="1" dirty="0">
              <a:solidFill>
                <a:srgbClr val="00702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b="1" dirty="0" err="1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 target</a:t>
            </a:r>
          </a:p>
          <a:p>
            <a:r>
              <a:rPr lang="en-US" b="1" dirty="0">
                <a:solidFill>
                  <a:srgbClr val="00702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//[...]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27C7C8-ED8B-314C-B68B-BFA6C0FB2FB9}"/>
              </a:ext>
            </a:extLst>
          </p:cNvPr>
          <p:cNvSpPr/>
          <p:nvPr/>
        </p:nvSpPr>
        <p:spPr>
          <a:xfrm>
            <a:off x="7808800" y="1524001"/>
            <a:ext cx="2675762" cy="1205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data to device on entering region, copy it back to host on leaving region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2A4332-0BA3-6C44-A7CB-9A8D5954106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391028" y="2126594"/>
            <a:ext cx="1417772" cy="752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E32F7-E4EB-44F1-9A9A-787160BE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21B4E-ADAE-46C3-81A7-696ED2A0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5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890A-05B4-2C4C-A32E-D4FCE3A7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GPGPUs: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94E8-BB21-A64C-A018-B920FB9A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Can automate data movement</a:t>
            </a:r>
          </a:p>
          <a:p>
            <a:r>
              <a:rPr lang="en-US" dirty="0"/>
              <a:t>OpenMP Target</a:t>
            </a:r>
          </a:p>
          <a:p>
            <a:pPr lvl="1"/>
            <a:r>
              <a:rPr lang="en-US" dirty="0"/>
              <a:t>Automates Data Movement</a:t>
            </a:r>
          </a:p>
          <a:p>
            <a:pPr lvl="1"/>
            <a:r>
              <a:rPr lang="en-US" dirty="0"/>
              <a:t>“Easy”</a:t>
            </a:r>
          </a:p>
          <a:p>
            <a:r>
              <a:rPr lang="en-US" dirty="0" err="1"/>
              <a:t>cuLibraries</a:t>
            </a:r>
            <a:r>
              <a:rPr lang="en-US" dirty="0"/>
              <a:t> : </a:t>
            </a:r>
            <a:r>
              <a:rPr lang="en-US" dirty="0" err="1"/>
              <a:t>cuBLAS</a:t>
            </a:r>
            <a:r>
              <a:rPr lang="en-US" dirty="0"/>
              <a:t>, </a:t>
            </a:r>
            <a:r>
              <a:rPr lang="en-US" dirty="0" err="1"/>
              <a:t>cuFFT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Very high performance/tuned</a:t>
            </a:r>
          </a:p>
          <a:p>
            <a:pPr lvl="1"/>
            <a:r>
              <a:rPr lang="en-US" dirty="0"/>
              <a:t>Drop in replacement</a:t>
            </a:r>
          </a:p>
          <a:p>
            <a:r>
              <a:rPr lang="en-US" dirty="0"/>
              <a:t>Others: OpenCL, </a:t>
            </a:r>
            <a:r>
              <a:rPr lang="en-US" dirty="0" err="1"/>
              <a:t>OpenACC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03015-AE19-034A-8D0E-13AC2DDA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60D3-7794-234B-B998-431E2710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8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4E75-779C-3448-9075-84C0F8AB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F838-C3BD-D246-8A78-E55CDC846D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Courses</a:t>
            </a:r>
          </a:p>
          <a:p>
            <a:pPr lvl="1"/>
            <a:r>
              <a:rPr lang="en-US" dirty="0"/>
              <a:t>MCSDS</a:t>
            </a:r>
          </a:p>
          <a:p>
            <a:pPr lvl="1"/>
            <a:r>
              <a:rPr lang="en-US" dirty="0"/>
              <a:t>Coursera(?)</a:t>
            </a:r>
          </a:p>
          <a:p>
            <a:r>
              <a:rPr lang="en-US" dirty="0"/>
              <a:t>Books</a:t>
            </a:r>
          </a:p>
          <a:p>
            <a:pPr lvl="1"/>
            <a:r>
              <a:rPr lang="en-US" dirty="0"/>
              <a:t>Wen-Mei </a:t>
            </a:r>
            <a:r>
              <a:rPr lang="en-US" dirty="0" err="1"/>
              <a:t>Hwu</a:t>
            </a:r>
            <a:r>
              <a:rPr lang="en-US" dirty="0"/>
              <a:t> and David Kirk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Nvidia’s CUDA Programming Guide: </a:t>
            </a:r>
            <a:r>
              <a:rPr lang="en-US" dirty="0">
                <a:hlinkClick r:id="rId2"/>
              </a:rPr>
              <a:t>docs.nvidia.com/cuda/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8B85B-9F51-5C4D-BDC7-1FE7AF873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Managed Memory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Bank conflicts</a:t>
            </a:r>
          </a:p>
          <a:p>
            <a:pPr lvl="1"/>
            <a:r>
              <a:rPr lang="en-US" dirty="0"/>
              <a:t>Shared memory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81485-80A9-2F41-9A1D-72B861F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638E8-7E1E-2A43-AEF7-70960C84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1BDC-FF29-D340-B9A8-7B94A91B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6CA0-879C-DE41-BF5E-FA74FF62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Caches are complex and can cause unpredictable impact on performance </a:t>
            </a:r>
          </a:p>
          <a:p>
            <a:r>
              <a:rPr lang="en-US" dirty="0"/>
              <a:t>Scratchpad memories are made from SRAM on chip </a:t>
            </a:r>
          </a:p>
          <a:p>
            <a:pPr lvl="1"/>
            <a:r>
              <a:rPr lang="en-US" dirty="0"/>
              <a:t>Separate part of the address space</a:t>
            </a:r>
          </a:p>
          <a:p>
            <a:pPr lvl="1"/>
            <a:r>
              <a:rPr lang="en-US" dirty="0"/>
              <a:t>As fast or faster than caches, because no tag-matching or associative search</a:t>
            </a:r>
          </a:p>
          <a:p>
            <a:pPr lvl="1"/>
            <a:r>
              <a:rPr lang="en-US" dirty="0"/>
              <a:t>Need explicit instructions to bring data into scratchpad from memory</a:t>
            </a:r>
          </a:p>
          <a:p>
            <a:pPr lvl="1"/>
            <a:r>
              <a:rPr lang="en-US" dirty="0"/>
              <a:t>Load/store instructions exist between registers and scratchpad </a:t>
            </a:r>
          </a:p>
          <a:p>
            <a:r>
              <a:rPr lang="en-US" dirty="0"/>
              <a:t>Example: IBM/Toshiba/Sony cell processor used in PS/3</a:t>
            </a:r>
          </a:p>
          <a:p>
            <a:pPr lvl="1"/>
            <a:r>
              <a:rPr lang="en-US" dirty="0"/>
              <a:t> 1 PPE, and 8 SPE cores</a:t>
            </a:r>
          </a:p>
          <a:p>
            <a:pPr lvl="1"/>
            <a:r>
              <a:rPr lang="en-US" dirty="0"/>
              <a:t>Each SPE core has 256 KiB scratchpad</a:t>
            </a:r>
          </a:p>
          <a:p>
            <a:pPr lvl="1"/>
            <a:r>
              <a:rPr lang="en-US" dirty="0"/>
              <a:t>DMA is mechanism for moving data between scratchpad and external DRAM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927CA-84AA-9042-B2E7-C718C742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EEA5B-E3BB-F14A-A368-62CB28C6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8A13-7A9F-BB46-B4C0-7F8F248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6BA4-53CA-CE4D-B81A-5C505104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you increase compute capacity of processor chips, the bandwidth to DRAM comes under pressure</a:t>
            </a:r>
          </a:p>
          <a:p>
            <a:pPr lvl="1"/>
            <a:r>
              <a:rPr lang="en-US" dirty="0"/>
              <a:t>Many past improvements (e.g. Intel’s Nehalem) were the result of improving bandwidth, including integration of memory related hardware into processor chip</a:t>
            </a:r>
          </a:p>
          <a:p>
            <a:pPr lvl="1"/>
            <a:r>
              <a:rPr lang="en-US" dirty="0"/>
              <a:t>Recall: Bandwidth is a matter of resources (here with some inherent limits on number of pins per chip)</a:t>
            </a:r>
          </a:p>
          <a:p>
            <a:pPr lvl="1"/>
            <a:r>
              <a:rPr lang="en-US" dirty="0"/>
              <a:t>GPUs have historically used higher bandwidth DRAM configurations</a:t>
            </a:r>
          </a:p>
          <a:p>
            <a:pPr lvl="2"/>
            <a:r>
              <a:rPr lang="en-US" dirty="0"/>
              <a:t>GDDR3 SDRAM, GDDR4, GGDR5, GGDR5X (10-ish </a:t>
            </a:r>
            <a:r>
              <a:rPr lang="en-US" dirty="0" err="1"/>
              <a:t>Gbits</a:t>
            </a:r>
            <a:r>
              <a:rPr lang="en-US" dirty="0"/>
              <a:t>/s per pin)</a:t>
            </a:r>
          </a:p>
          <a:p>
            <a:r>
              <a:rPr lang="en-US" dirty="0"/>
              <a:t>Recent advance: High Bandwidth memory via 3D stacking</a:t>
            </a:r>
          </a:p>
          <a:p>
            <a:pPr lvl="1"/>
            <a:r>
              <a:rPr lang="en-US" dirty="0"/>
              <a:t>Multiple DRAM dies are stacked vertically and connected </a:t>
            </a:r>
            <a:r>
              <a:rPr lang="en-US" i="1" dirty="0"/>
              <a:t>through-silicon </a:t>
            </a:r>
            <a:r>
              <a:rPr lang="en-US" i="1" dirty="0" err="1"/>
              <a:t>vias</a:t>
            </a:r>
            <a:r>
              <a:rPr lang="en-US" i="1" dirty="0"/>
              <a:t> (</a:t>
            </a:r>
            <a:r>
              <a:rPr lang="en-US" i="1" dirty="0" err="1"/>
              <a:t>tsv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NVIDIA, </a:t>
            </a:r>
          </a:p>
          <a:p>
            <a:pPr lvl="1"/>
            <a:r>
              <a:rPr lang="en-US" dirty="0"/>
              <a:t>MCDRAM (Intel), Hybrid Memory Cube  (Micron)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600B-294C-014E-90EE-0268B230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4E89D-2AAC-B749-80D1-38894A8B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GPGPUs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Purpose Graphics Processing Units (GPUs)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6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6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FF95-E24B-494E-8A8D-BF6A909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and General Purposing of GPUs :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45-1DB3-EA40-9214-61BC3160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Processing Unit (GPU)</a:t>
            </a:r>
          </a:p>
          <a:p>
            <a:pPr lvl="1"/>
            <a:r>
              <a:rPr lang="en-US" dirty="0"/>
              <a:t>Drive the displays connected to a computer</a:t>
            </a:r>
          </a:p>
          <a:p>
            <a:pPr lvl="1"/>
            <a:r>
              <a:rPr lang="en-US" dirty="0"/>
              <a:t>Wikipedia: “.[…] designed to manipulate .. memory to accelerate creation of images in a frame buffer.”</a:t>
            </a:r>
          </a:p>
          <a:p>
            <a:pPr lvl="1"/>
            <a:r>
              <a:rPr lang="en-US" dirty="0"/>
              <a:t>Original purpose: high speed rendering i.e. video games, etc.</a:t>
            </a:r>
          </a:p>
          <a:p>
            <a:r>
              <a:rPr lang="en-US" dirty="0"/>
              <a:t>Due to need for speed in usages like video games, there was pressure to increase their speed and capabilities</a:t>
            </a:r>
          </a:p>
          <a:p>
            <a:pPr lvl="1"/>
            <a:r>
              <a:rPr lang="en-US" dirty="0"/>
              <a:t>Especially in the 1990’s with the rise of 3D graphics</a:t>
            </a:r>
          </a:p>
          <a:p>
            <a:pPr lvl="1"/>
            <a:r>
              <a:rPr lang="en-US" dirty="0"/>
              <a:t>Helped along by APIs of OpenGL, DirectX, Direct3D</a:t>
            </a:r>
          </a:p>
          <a:p>
            <a:pPr lvl="1"/>
            <a:r>
              <a:rPr lang="en-US" dirty="0"/>
              <a:t>Nvidia’s GeForce 3 had enough hardware support to do programmable shading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16DF7-FC48-874A-8759-3B33E34E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383E0-71D2-0A44-A30C-90CE3399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FF95-E24B-494E-8A8D-BF6A909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and General Purposing of GPUs :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AC45-1DB3-EA40-9214-61BC3160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GPGPUs were dedicated units, with a specialized function, but</a:t>
            </a:r>
          </a:p>
          <a:p>
            <a:pPr lvl="1"/>
            <a:r>
              <a:rPr lang="en-US" dirty="0"/>
              <a:t>They were getting faster and faster</a:t>
            </a:r>
          </a:p>
          <a:p>
            <a:pPr lvl="1"/>
            <a:r>
              <a:rPr lang="en-US" dirty="0"/>
              <a:t>They were getting more programmable in order to support graphics capabilities</a:t>
            </a:r>
          </a:p>
          <a:p>
            <a:r>
              <a:rPr lang="en-US" dirty="0"/>
              <a:t>Many individuals and researchers in high performance computing started noticing that these devices could be used for computations</a:t>
            </a:r>
          </a:p>
          <a:p>
            <a:pPr lvl="1"/>
            <a:r>
              <a:rPr lang="en-US" dirty="0"/>
              <a:t>At least for a few, but commonly needed, patterns, such as data parallel loops!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16DF7-FC48-874A-8759-3B33E34E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383E0-71D2-0A44-A30C-90CE3399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2F70-3D1E-F04E-A0EB-8A30F454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and General Purposing of GPUs :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CCB2-C237-1649-B74B-BDABB01D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4973730"/>
          </a:xfrm>
        </p:spPr>
        <p:txBody>
          <a:bodyPr/>
          <a:lstStyle/>
          <a:p>
            <a:r>
              <a:rPr lang="en-US" dirty="0"/>
              <a:t>Graphics Processing Unit (GPU)</a:t>
            </a:r>
          </a:p>
          <a:p>
            <a:r>
              <a:rPr lang="en-US" dirty="0"/>
              <a:t>Original purpose: high speed rendering(?) i.e. video games,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Optimized for being good at math</a:t>
            </a:r>
          </a:p>
          <a:p>
            <a:r>
              <a:rPr lang="en-US" dirty="0"/>
              <a:t>Result: High memory BW and many “cores”</a:t>
            </a:r>
          </a:p>
          <a:p>
            <a:r>
              <a:rPr lang="en-US" dirty="0"/>
              <a:t>Brook Streaming Language from Stanford</a:t>
            </a:r>
          </a:p>
          <a:p>
            <a:pPr lvl="1"/>
            <a:r>
              <a:rPr lang="en-US" dirty="0"/>
              <a:t>Ian Buck et al paper is worth a read</a:t>
            </a:r>
          </a:p>
          <a:p>
            <a:pPr lvl="1"/>
            <a:r>
              <a:rPr lang="en-US" dirty="0"/>
              <a:t>The idea of specialized kernels </a:t>
            </a:r>
          </a:p>
          <a:p>
            <a:pPr lvl="2"/>
            <a:r>
              <a:rPr lang="en-US" sz="2400" dirty="0"/>
              <a:t>Running on specialized devices</a:t>
            </a:r>
          </a:p>
          <a:p>
            <a:r>
              <a:rPr lang="en-US" sz="3200" dirty="0"/>
              <a:t>NVIDIA and AMD (and Intel’s integrated graphics)</a:t>
            </a:r>
          </a:p>
          <a:p>
            <a:r>
              <a:rPr lang="en-US" sz="3200" dirty="0"/>
              <a:t>Programming: CUDA, OpenCL, and OpenMP</a:t>
            </a:r>
          </a:p>
          <a:p>
            <a:pPr lvl="2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E8241-D3EA-0B4E-AC55-D169B6C0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F1D99-41B3-094A-BC9D-2917B823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96078-B3DA-6649-A223-E2BC05D3EF8F}"/>
              </a:ext>
            </a:extLst>
          </p:cNvPr>
          <p:cNvSpPr txBox="1"/>
          <p:nvPr/>
        </p:nvSpPr>
        <p:spPr>
          <a:xfrm>
            <a:off x="7201579" y="3074425"/>
            <a:ext cx="4474029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this paper, we present Brook for GPUs, a system for general-purpose computation on programmable graphics hardware. Brook extends C to include simple data-parallel constructs, enabling the use of the GPU as a streaming coprocessor.</a:t>
            </a:r>
          </a:p>
        </p:txBody>
      </p:sp>
    </p:spTree>
    <p:extLst>
      <p:ext uri="{BB962C8B-B14F-4D97-AF65-F5344CB8AC3E}">
        <p14:creationId xmlns:p14="http://schemas.microsoft.com/office/powerpoint/2010/main" val="171299780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7828</TotalTime>
  <Words>2311</Words>
  <Application>Microsoft Macintosh PowerPoint</Application>
  <PresentationFormat>Widescreen</PresentationFormat>
  <Paragraphs>510</Paragraphs>
  <Slides>32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Lato Medium</vt:lpstr>
      <vt:lpstr>SampleSlides</vt:lpstr>
      <vt:lpstr>GPGPUs: Overview</vt:lpstr>
      <vt:lpstr>Precursor Concepts: Pedagogical</vt:lpstr>
      <vt:lpstr>Tera MTA, Sun UltraSPARC T1 (Niagara)</vt:lpstr>
      <vt:lpstr>Scratchpad memory</vt:lpstr>
      <vt:lpstr>High Bandwidth Memory</vt:lpstr>
      <vt:lpstr>GPGPUs</vt:lpstr>
      <vt:lpstr>GPUs and General Purposing of GPUs : I</vt:lpstr>
      <vt:lpstr>GPUs and General Purposing of GPUs : II</vt:lpstr>
      <vt:lpstr>GPUs and General Purposing of GPUs : III</vt:lpstr>
      <vt:lpstr>PowerPoint Presentation</vt:lpstr>
      <vt:lpstr>PowerPoint Presentation</vt:lpstr>
      <vt:lpstr>CPU vs GPGPU Comparison</vt:lpstr>
      <vt:lpstr>SIMT</vt:lpstr>
      <vt:lpstr>Memory</vt:lpstr>
      <vt:lpstr>GPGPU: Programming with CUDA</vt:lpstr>
      <vt:lpstr>CUDA</vt:lpstr>
      <vt:lpstr>Programming Model Overview</vt:lpstr>
      <vt:lpstr>Simple CUDA Program</vt:lpstr>
      <vt:lpstr>Simple CUDA Program</vt:lpstr>
      <vt:lpstr>Blocks</vt:lpstr>
      <vt:lpstr>Threads</vt:lpstr>
      <vt:lpstr>Warps</vt:lpstr>
      <vt:lpstr>Combining Blocks, Warps, and Threads</vt:lpstr>
      <vt:lpstr>Illustrative Example</vt:lpstr>
      <vt:lpstr>Using OpenMP for GPU programming</vt:lpstr>
      <vt:lpstr>Background: OpenMP support for GPGPUs</vt:lpstr>
      <vt:lpstr>General overview – ZAXPY in OpenMP</vt:lpstr>
      <vt:lpstr>General overview – ZAXPY in OpenMP</vt:lpstr>
      <vt:lpstr>OpenMP offloading – distributing work  </vt:lpstr>
      <vt:lpstr>OpenMP offloading – data movement</vt:lpstr>
      <vt:lpstr>Programming GPGPUs: </vt:lpstr>
      <vt:lpstr>Resources and Further 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 </dc:title>
  <dc:creator>Casaclang, Marissa N</dc:creator>
  <cp:lastModifiedBy>Microsoft Office User</cp:lastModifiedBy>
  <cp:revision>190</cp:revision>
  <dcterms:created xsi:type="dcterms:W3CDTF">2018-03-13T21:41:58Z</dcterms:created>
  <dcterms:modified xsi:type="dcterms:W3CDTF">2018-12-10T06:21:23Z</dcterms:modified>
</cp:coreProperties>
</file>