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9"/>
  </p:notesMasterIdLst>
  <p:handoutMasterIdLst>
    <p:handoutMasterId r:id="rId10"/>
  </p:handoutMasterIdLst>
  <p:sldIdLst>
    <p:sldId id="353" r:id="rId2"/>
    <p:sldId id="723" r:id="rId3"/>
    <p:sldId id="725" r:id="rId4"/>
    <p:sldId id="726" r:id="rId5"/>
    <p:sldId id="727" r:id="rId6"/>
    <p:sldId id="728" r:id="rId7"/>
    <p:sldId id="730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6876"/>
    <a:srgbClr val="9A3D00"/>
    <a:srgbClr val="386572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3" autoAdjust="0"/>
    <p:restoredTop sz="94643" autoAdjust="0"/>
  </p:normalViewPr>
  <p:slideViewPr>
    <p:cSldViewPr>
      <p:cViewPr varScale="1">
        <p:scale>
          <a:sx n="123" d="100"/>
          <a:sy n="123" d="100"/>
        </p:scale>
        <p:origin x="192" y="77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38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DBFEE6-17A2-394D-89AD-0C1974AEF378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AAC04-EDDD-864D-AA33-93EE8E605A91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7D71A-C6AB-614F-996E-85F778F9CE7D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7C39B-BD3C-8F40-9617-CBB082816587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1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A694C-B679-794E-B9EC-5A074547F3D7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87B73C-DCEE-EC4D-9D6E-CB3C10F3B2BA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1B0A2-9B4A-DF41-9D71-84E170C771AB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3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5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77421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495355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FBB63BA-ED5A-C04A-8FB7-B83C64FA6069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FCF85B-6976-9F47-BD21-D0A52858215C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B89CD8-A885-664E-AF28-58138E345A26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1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500">
                <a:latin typeface="+mn-lt"/>
                <a:cs typeface="Arial" panose="020B0604020202020204" pitchFamily="34" charset="0"/>
              </a:defRPr>
            </a:lvl4pPr>
            <a:lvl5pPr>
              <a:defRPr sz="1500">
                <a:latin typeface="+mn-lt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105918-D320-4A46-909D-EC7EDD8A67E0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F20C55-0A40-C245-858B-406CF8716010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1"/>
            <a:ext cx="7886700" cy="3755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7575BB-5DE8-9342-85AF-F1DAFDE3F2E6}" type="datetime1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32" r:id="rId13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Topics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2466975" y="4781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2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2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6113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7F8F-BABA-1D45-961C-DC605A6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Communication : Alpha Reducing 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9B2B-D3BC-F148-9449-FEFF8BF2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7420"/>
            <a:ext cx="7886700" cy="3980329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are sending too many tiny messages: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Alpha cost is high (a microsecond per </a:t>
            </a:r>
            <a:r>
              <a:rPr lang="en-US" altLang="en-US" dirty="0" err="1">
                <a:ea typeface="ＭＳ Ｐゴシック" panose="020B0600070205080204" pitchFamily="34" charset="-128"/>
              </a:rPr>
              <a:t>msg</a:t>
            </a:r>
            <a:r>
              <a:rPr lang="en-US" altLang="en-US" dirty="0">
                <a:ea typeface="ＭＳ Ｐゴシック" panose="020B0600070205080204" pitchFamily="34" charset="-128"/>
              </a:rPr>
              <a:t>, for example)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to reduce it?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combining: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Combine messages going to the same destination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Cost: delay (less pipelining)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complex scenario: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AllToAll</a:t>
            </a:r>
            <a:r>
              <a:rPr lang="en-US" altLang="en-US" dirty="0">
                <a:ea typeface="ＭＳ Ｐゴシック" panose="020B0600070205080204" pitchFamily="34" charset="-128"/>
              </a:rPr>
              <a:t>: everyone wants to send a short message to everyone else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method: </a:t>
            </a:r>
            <a:r>
              <a:rPr lang="en-US" altLang="en-US" dirty="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. (P-1) +</a:t>
            </a:r>
            <a:r>
              <a:rPr lang="en-US" altLang="en-US" dirty="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.(P-1).m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small m, the </a:t>
            </a:r>
            <a:r>
              <a:rPr lang="en-US" altLang="en-US" dirty="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cost dominates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E.g.1024 nodes, m is 16 bytes , is </a:t>
            </a:r>
            <a:r>
              <a:rPr lang="en-US" altLang="en-US" dirty="0">
                <a:latin typeface="Symbol" pitchFamily="2" charset="2"/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ea typeface="ＭＳ Ｐゴシック" panose="020B0600070205080204" pitchFamily="34" charset="-128"/>
              </a:rPr>
              <a:t>1 microsecond, </a:t>
            </a:r>
            <a:r>
              <a:rPr lang="en-US" altLang="en-US" dirty="0">
                <a:latin typeface="Symbol" pitchFamily="2" charset="2"/>
                <a:ea typeface="ＭＳ Ｐゴシック" panose="020B0600070205080204" pitchFamily="34" charset="-128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</a:rPr>
              <a:t>is 1 nanosecond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First term is about 1 </a:t>
            </a:r>
            <a:r>
              <a:rPr lang="en-US" altLang="en-US" dirty="0" err="1">
                <a:ea typeface="ＭＳ Ｐゴシック" panose="020B0600070205080204" pitchFamily="34" charset="-128"/>
              </a:rPr>
              <a:t>ms</a:t>
            </a:r>
            <a:r>
              <a:rPr lang="en-US" altLang="en-US" dirty="0">
                <a:ea typeface="ＭＳ Ｐゴシック" panose="020B0600070205080204" pitchFamily="34" charset="-128"/>
              </a:rPr>
              <a:t>, second term 16 microseconds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EE38C-9D7B-294C-A4EA-579EDD30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EAD10-FCA0-0141-BFFA-D01371F1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85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C61B-56EB-5848-AEE8-97C76C04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Algorithm for all-to-all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D422B-FBBC-A446-9437-154A9FC5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7079B-C521-FA41-A3CC-5E2B00F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F871EB-A967-564E-8BBA-B3BF8A8D3C79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1714500"/>
            <a:ext cx="2571750" cy="2343150"/>
            <a:chOff x="1248" y="1392"/>
            <a:chExt cx="2160" cy="1968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3B6A0971-F3F2-3047-8F91-F1B9307EF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392"/>
              <a:ext cx="1008" cy="912"/>
              <a:chOff x="1248" y="1392"/>
              <a:chExt cx="1008" cy="912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477F380B-78BB-224F-8D27-0720249E3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4" name="Rectangle 6">
                <a:extLst>
                  <a:ext uri="{FF2B5EF4-FFF2-40B4-BE49-F238E27FC236}">
                    <a16:creationId xmlns:a16="http://schemas.microsoft.com/office/drawing/2014/main" id="{B0E02573-E43B-2B43-9DFC-18C156DE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1AEFDE23-5CC3-584C-A2E9-22CC9F19D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95950EEA-B760-E14F-9329-191B1D72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95948E82-DD68-3144-A9E2-62F4FA639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92"/>
              <a:ext cx="1008" cy="912"/>
              <a:chOff x="1248" y="1392"/>
              <a:chExt cx="1008" cy="912"/>
            </a:xfrm>
          </p:grpSpPr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A19AD8B5-FFE3-A949-844B-1097CA471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611FF820-0770-6B45-9596-D79A1C76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3D86E0C0-09EE-344E-84E9-7122D7D25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id="{EECD8191-9E86-E647-A43D-15ED5576A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FD0A4C19-1827-8948-8A5D-52B98AE48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48"/>
              <a:ext cx="1008" cy="912"/>
              <a:chOff x="1248" y="1392"/>
              <a:chExt cx="1008" cy="912"/>
            </a:xfrm>
          </p:grpSpPr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E5024801-17E5-DA49-BA31-4DF5EA6B4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C4A19A90-D6A1-CA4C-A1D9-9C5776513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A6EBC693-979C-C641-B5FD-59C6BBFFA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0A5D7557-9DFD-1143-AF5C-9D1287D7A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979DEF46-EF6F-284C-BC22-8A126535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48"/>
              <a:ext cx="1008" cy="912"/>
              <a:chOff x="1248" y="1392"/>
              <a:chExt cx="1008" cy="912"/>
            </a:xfrm>
          </p:grpSpPr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9F0D4ADB-37A9-3842-B5B4-030ADABE9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:a16="http://schemas.microsoft.com/office/drawing/2014/main" id="{30985C83-E697-294B-A3D9-436FF23AC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3" name="Rectangle 22">
                <a:extLst>
                  <a:ext uri="{FF2B5EF4-FFF2-40B4-BE49-F238E27FC236}">
                    <a16:creationId xmlns:a16="http://schemas.microsoft.com/office/drawing/2014/main" id="{59387A64-C968-E640-A840-7E87BE724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F961B76B-CC58-F54E-A7F1-E2ADD0FB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32" cy="38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</p:grpSp>
      <p:sp>
        <p:nvSpPr>
          <p:cNvPr id="27" name="Text Box 24">
            <a:extLst>
              <a:ext uri="{FF2B5EF4-FFF2-40B4-BE49-F238E27FC236}">
                <a16:creationId xmlns:a16="http://schemas.microsoft.com/office/drawing/2014/main" id="{B9882811-5557-424F-B0F6-9B4AC33B0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914400"/>
            <a:ext cx="4171950" cy="36933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66"/>
                </a:solidFill>
                <a:latin typeface="Times New Roman" charset="0"/>
              </a:rPr>
              <a:t>Organize</a:t>
            </a:r>
            <a:r>
              <a:rPr lang="en-US" altLang="en-US" i="1" dirty="0">
                <a:solidFill>
                  <a:srgbClr val="000066"/>
                </a:solidFill>
                <a:latin typeface="Times New Roman" charset="0"/>
              </a:rPr>
              <a:t> </a:t>
            </a:r>
            <a:r>
              <a:rPr lang="en-US" altLang="en-US" dirty="0">
                <a:solidFill>
                  <a:srgbClr val="000066"/>
                </a:solidFill>
                <a:latin typeface="Times New Roman" charset="0"/>
              </a:rPr>
              <a:t>processors in a 2D (virtual) Mesh</a:t>
            </a:r>
            <a:endParaRPr lang="en-US" altLang="en-US" i="1" dirty="0">
              <a:solidFill>
                <a:srgbClr val="000066"/>
              </a:solidFill>
              <a:latin typeface="Times New Roman" charset="0"/>
            </a:endParaRPr>
          </a:p>
        </p:txBody>
      </p:sp>
      <p:grpSp>
        <p:nvGrpSpPr>
          <p:cNvPr id="28" name="Group 25">
            <a:extLst>
              <a:ext uri="{FF2B5EF4-FFF2-40B4-BE49-F238E27FC236}">
                <a16:creationId xmlns:a16="http://schemas.microsoft.com/office/drawing/2014/main" id="{55981A3E-27A9-7447-B98B-90DF70759EC8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1381125"/>
            <a:ext cx="2057400" cy="333375"/>
            <a:chOff x="1440" y="1112"/>
            <a:chExt cx="1728" cy="280"/>
          </a:xfrm>
        </p:grpSpPr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F6ED252-BAFD-C248-B52E-E1EE6CE8A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168"/>
              <a:ext cx="1104" cy="224"/>
            </a:xfrm>
            <a:custGeom>
              <a:avLst/>
              <a:gdLst>
                <a:gd name="T0" fmla="*/ 0 w 1104"/>
                <a:gd name="T1" fmla="*/ 224 h 224"/>
                <a:gd name="T2" fmla="*/ 336 w 1104"/>
                <a:gd name="T3" fmla="*/ 32 h 224"/>
                <a:gd name="T4" fmla="*/ 816 w 1104"/>
                <a:gd name="T5" fmla="*/ 32 h 224"/>
                <a:gd name="T6" fmla="*/ 1104 w 1104"/>
                <a:gd name="T7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224">
                  <a:moveTo>
                    <a:pt x="0" y="224"/>
                  </a:moveTo>
                  <a:cubicBezTo>
                    <a:pt x="100" y="144"/>
                    <a:pt x="200" y="64"/>
                    <a:pt x="336" y="32"/>
                  </a:cubicBezTo>
                  <a:cubicBezTo>
                    <a:pt x="472" y="0"/>
                    <a:pt x="688" y="0"/>
                    <a:pt x="816" y="32"/>
                  </a:cubicBezTo>
                  <a:cubicBezTo>
                    <a:pt x="944" y="64"/>
                    <a:pt x="1056" y="192"/>
                    <a:pt x="1104" y="2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8088312-A743-FB47-AB93-E7CD0D575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112"/>
              <a:ext cx="624" cy="280"/>
            </a:xfrm>
            <a:custGeom>
              <a:avLst/>
              <a:gdLst>
                <a:gd name="T0" fmla="*/ 0 w 624"/>
                <a:gd name="T1" fmla="*/ 280 h 280"/>
                <a:gd name="T2" fmla="*/ 144 w 624"/>
                <a:gd name="T3" fmla="*/ 40 h 280"/>
                <a:gd name="T4" fmla="*/ 528 w 624"/>
                <a:gd name="T5" fmla="*/ 40 h 280"/>
                <a:gd name="T6" fmla="*/ 624 w 624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280">
                  <a:moveTo>
                    <a:pt x="0" y="280"/>
                  </a:moveTo>
                  <a:cubicBezTo>
                    <a:pt x="28" y="180"/>
                    <a:pt x="56" y="80"/>
                    <a:pt x="144" y="40"/>
                  </a:cubicBezTo>
                  <a:cubicBezTo>
                    <a:pt x="232" y="0"/>
                    <a:pt x="448" y="0"/>
                    <a:pt x="528" y="40"/>
                  </a:cubicBezTo>
                  <a:cubicBezTo>
                    <a:pt x="608" y="80"/>
                    <a:pt x="616" y="180"/>
                    <a:pt x="624" y="2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BFB00E62-4DE4-2E44-99BB-4AB494CA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112"/>
              <a:ext cx="528" cy="280"/>
            </a:xfrm>
            <a:custGeom>
              <a:avLst/>
              <a:gdLst>
                <a:gd name="T0" fmla="*/ 528 w 528"/>
                <a:gd name="T1" fmla="*/ 280 h 280"/>
                <a:gd name="T2" fmla="*/ 384 w 528"/>
                <a:gd name="T3" fmla="*/ 40 h 280"/>
                <a:gd name="T4" fmla="*/ 96 w 528"/>
                <a:gd name="T5" fmla="*/ 40 h 280"/>
                <a:gd name="T6" fmla="*/ 0 w 528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280">
                  <a:moveTo>
                    <a:pt x="528" y="280"/>
                  </a:moveTo>
                  <a:cubicBezTo>
                    <a:pt x="492" y="180"/>
                    <a:pt x="456" y="80"/>
                    <a:pt x="384" y="40"/>
                  </a:cubicBezTo>
                  <a:cubicBezTo>
                    <a:pt x="312" y="0"/>
                    <a:pt x="160" y="0"/>
                    <a:pt x="96" y="40"/>
                  </a:cubicBezTo>
                  <a:cubicBezTo>
                    <a:pt x="32" y="80"/>
                    <a:pt x="16" y="240"/>
                    <a:pt x="0" y="2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32" name="Text Box 30">
            <a:extLst>
              <a:ext uri="{FF2B5EF4-FFF2-40B4-BE49-F238E27FC236}">
                <a16:creationId xmlns:a16="http://schemas.microsoft.com/office/drawing/2014/main" id="{CBB11C86-91AF-734F-AC6F-8C9C37D2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485900"/>
            <a:ext cx="3657600" cy="5632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en-US" i="1" dirty="0">
                <a:solidFill>
                  <a:srgbClr val="000066"/>
                </a:solidFill>
                <a:latin typeface="Times New Roman" charset="0"/>
              </a:rPr>
              <a:t>Phase 1: </a:t>
            </a:r>
            <a:r>
              <a:rPr lang="en-US" altLang="en-US" dirty="0">
                <a:solidFill>
                  <a:srgbClr val="000066"/>
                </a:solidFill>
                <a:latin typeface="Times New Roman" charset="0"/>
              </a:rPr>
              <a:t>Processors send messages to  row neighbors</a:t>
            </a:r>
            <a:endParaRPr lang="en-US" altLang="en-US" i="1" dirty="0">
              <a:solidFill>
                <a:srgbClr val="000066"/>
              </a:solidFill>
              <a:latin typeface="Times New Roman" charset="0"/>
            </a:endParaRPr>
          </a:p>
        </p:txBody>
      </p:sp>
      <p:grpSp>
        <p:nvGrpSpPr>
          <p:cNvPr id="33" name="Group 33">
            <a:extLst>
              <a:ext uri="{FF2B5EF4-FFF2-40B4-BE49-F238E27FC236}">
                <a16:creationId xmlns:a16="http://schemas.microsoft.com/office/drawing/2014/main" id="{473F94CA-F60A-AA48-9475-5CAEAF8541CE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1943100"/>
            <a:ext cx="1047750" cy="2000250"/>
            <a:chOff x="2120" y="1584"/>
            <a:chExt cx="880" cy="1680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B36C435-877F-414B-9CDF-B19862DD5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1584"/>
              <a:ext cx="280" cy="1680"/>
            </a:xfrm>
            <a:custGeom>
              <a:avLst/>
              <a:gdLst>
                <a:gd name="T0" fmla="*/ 280 w 280"/>
                <a:gd name="T1" fmla="*/ 0 h 1680"/>
                <a:gd name="T2" fmla="*/ 40 w 280"/>
                <a:gd name="T3" fmla="*/ 336 h 1680"/>
                <a:gd name="T4" fmla="*/ 40 w 280"/>
                <a:gd name="T5" fmla="*/ 1008 h 1680"/>
                <a:gd name="T6" fmla="*/ 280 w 280"/>
                <a:gd name="T7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1680">
                  <a:moveTo>
                    <a:pt x="280" y="0"/>
                  </a:moveTo>
                  <a:cubicBezTo>
                    <a:pt x="180" y="84"/>
                    <a:pt x="80" y="168"/>
                    <a:pt x="40" y="336"/>
                  </a:cubicBezTo>
                  <a:cubicBezTo>
                    <a:pt x="0" y="504"/>
                    <a:pt x="0" y="784"/>
                    <a:pt x="40" y="1008"/>
                  </a:cubicBezTo>
                  <a:cubicBezTo>
                    <a:pt x="80" y="1232"/>
                    <a:pt x="248" y="1568"/>
                    <a:pt x="280" y="168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5879DC3-C05A-B34A-9C88-740C3C1AD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1680"/>
              <a:ext cx="112" cy="1056"/>
            </a:xfrm>
            <a:custGeom>
              <a:avLst/>
              <a:gdLst>
                <a:gd name="T0" fmla="*/ 112 w 112"/>
                <a:gd name="T1" fmla="*/ 0 h 1056"/>
                <a:gd name="T2" fmla="*/ 16 w 112"/>
                <a:gd name="T3" fmla="*/ 432 h 1056"/>
                <a:gd name="T4" fmla="*/ 16 w 112"/>
                <a:gd name="T5" fmla="*/ 864 h 1056"/>
                <a:gd name="T6" fmla="*/ 112 w 112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056">
                  <a:moveTo>
                    <a:pt x="112" y="0"/>
                  </a:moveTo>
                  <a:cubicBezTo>
                    <a:pt x="72" y="144"/>
                    <a:pt x="32" y="288"/>
                    <a:pt x="16" y="432"/>
                  </a:cubicBezTo>
                  <a:cubicBezTo>
                    <a:pt x="0" y="576"/>
                    <a:pt x="0" y="760"/>
                    <a:pt x="16" y="864"/>
                  </a:cubicBezTo>
                  <a:cubicBezTo>
                    <a:pt x="32" y="968"/>
                    <a:pt x="96" y="1024"/>
                    <a:pt x="112" y="105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658B420-63B7-E64F-BEE5-24F9B46E0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584"/>
              <a:ext cx="168" cy="672"/>
            </a:xfrm>
            <a:custGeom>
              <a:avLst/>
              <a:gdLst>
                <a:gd name="T0" fmla="*/ 0 w 168"/>
                <a:gd name="T1" fmla="*/ 0 h 672"/>
                <a:gd name="T2" fmla="*/ 144 w 168"/>
                <a:gd name="T3" fmla="*/ 240 h 672"/>
                <a:gd name="T4" fmla="*/ 144 w 168"/>
                <a:gd name="T5" fmla="*/ 576 h 672"/>
                <a:gd name="T6" fmla="*/ 0 w 168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672">
                  <a:moveTo>
                    <a:pt x="0" y="0"/>
                  </a:moveTo>
                  <a:cubicBezTo>
                    <a:pt x="60" y="72"/>
                    <a:pt x="120" y="144"/>
                    <a:pt x="144" y="240"/>
                  </a:cubicBezTo>
                  <a:cubicBezTo>
                    <a:pt x="168" y="336"/>
                    <a:pt x="168" y="504"/>
                    <a:pt x="144" y="576"/>
                  </a:cubicBezTo>
                  <a:cubicBezTo>
                    <a:pt x="120" y="648"/>
                    <a:pt x="60" y="660"/>
                    <a:pt x="0" y="6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37" name="Text Box 38">
            <a:extLst>
              <a:ext uri="{FF2B5EF4-FFF2-40B4-BE49-F238E27FC236}">
                <a16:creationId xmlns:a16="http://schemas.microsoft.com/office/drawing/2014/main" id="{B262EE3D-8D76-0D49-A626-DB9931C6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28850"/>
            <a:ext cx="3714750" cy="5632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altLang="en-US" i="1" dirty="0">
                <a:solidFill>
                  <a:srgbClr val="000066"/>
                </a:solidFill>
                <a:latin typeface="Times New Roman" charset="0"/>
              </a:rPr>
              <a:t>Phase 2: </a:t>
            </a:r>
            <a:r>
              <a:rPr lang="en-US" altLang="en-US" dirty="0">
                <a:solidFill>
                  <a:srgbClr val="000066"/>
                </a:solidFill>
                <a:latin typeface="Times New Roman" charset="0"/>
              </a:rPr>
              <a:t>Processors send messages to  column neighbors</a:t>
            </a:r>
            <a:endParaRPr lang="en-US" altLang="en-US" i="1" dirty="0">
              <a:solidFill>
                <a:srgbClr val="000066"/>
              </a:solidFill>
              <a:latin typeface="Times New Roman" charset="0"/>
            </a:endParaRPr>
          </a:p>
        </p:txBody>
      </p:sp>
      <p:grpSp>
        <p:nvGrpSpPr>
          <p:cNvPr id="38" name="Group 40">
            <a:extLst>
              <a:ext uri="{FF2B5EF4-FFF2-40B4-BE49-F238E27FC236}">
                <a16:creationId xmlns:a16="http://schemas.microsoft.com/office/drawing/2014/main" id="{F278CB4E-0988-9D47-9D95-783AA5D4A52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29054"/>
            <a:ext cx="3028950" cy="322660"/>
            <a:chOff x="3072" y="3216"/>
            <a:chExt cx="2544" cy="271"/>
          </a:xfrm>
        </p:grpSpPr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936F2DC8-3F02-224D-BB9A-5C8D166CF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16"/>
              <a:ext cx="2544" cy="27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" dirty="0">
                  <a:solidFill>
                    <a:srgbClr val="000066"/>
                  </a:solidFill>
                  <a:latin typeface="Times New Roman" charset="0"/>
                </a:rPr>
                <a:t>2*            messages instead of  P-1</a:t>
              </a:r>
            </a:p>
          </p:txBody>
        </p:sp>
        <p:graphicFrame>
          <p:nvGraphicFramePr>
            <p:cNvPr id="40" name="Object 42">
              <a:extLst>
                <a:ext uri="{FF2B5EF4-FFF2-40B4-BE49-F238E27FC236}">
                  <a16:creationId xmlns:a16="http://schemas.microsoft.com/office/drawing/2014/main" id="{5EA43C0F-6254-D54D-9831-1C98750238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264"/>
            <a:ext cx="34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Microsoft Equation 3.0" r:id="rId3" imgW="520560" imgH="241200" progId="Equation.3">
                    <p:embed/>
                  </p:oleObj>
                </mc:Choice>
                <mc:Fallback>
                  <p:oleObj name="Microsoft Equation 3.0" r:id="rId3" imgW="520560" imgH="241200" progId="Equation.3">
                    <p:embed/>
                    <p:pic>
                      <p:nvPicPr>
                        <p:cNvPr id="4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64"/>
                          <a:ext cx="34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68686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42">
            <a:extLst>
              <a:ext uri="{FF2B5EF4-FFF2-40B4-BE49-F238E27FC236}">
                <a16:creationId xmlns:a16="http://schemas.microsoft.com/office/drawing/2014/main" id="{D78FBC69-CBB9-AF48-A2AE-5E0CEADE1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15093"/>
              </p:ext>
            </p:extLst>
          </p:nvPr>
        </p:nvGraphicFramePr>
        <p:xfrm>
          <a:off x="5295900" y="2495550"/>
          <a:ext cx="513808" cy="27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Microsoft Equation 3.0" r:id="rId5" imgW="520560" imgH="241200" progId="Equation.3">
                  <p:embed/>
                </p:oleObj>
              </mc:Choice>
              <mc:Fallback>
                <p:oleObj name="Microsoft Equation 3.0" r:id="rId5" imgW="520560" imgH="241200" progId="Equation.3">
                  <p:embed/>
                  <p:pic>
                    <p:nvPicPr>
                      <p:cNvPr id="4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495550"/>
                        <a:ext cx="513808" cy="270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>
            <a:extLst>
              <a:ext uri="{FF2B5EF4-FFF2-40B4-BE49-F238E27FC236}">
                <a16:creationId xmlns:a16="http://schemas.microsoft.com/office/drawing/2014/main" id="{BC954964-6A27-F447-A817-769DC84A1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704320"/>
              </p:ext>
            </p:extLst>
          </p:nvPr>
        </p:nvGraphicFramePr>
        <p:xfrm>
          <a:off x="5622784" y="1733550"/>
          <a:ext cx="500621" cy="26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Microsoft Equation 3.0" r:id="rId6" imgW="520560" imgH="241200" progId="Equation.3">
                  <p:embed/>
                </p:oleObj>
              </mc:Choice>
              <mc:Fallback>
                <p:oleObj name="Microsoft Equation 3.0" r:id="rId6" imgW="520560" imgH="241200" progId="Equation.3">
                  <p:embed/>
                  <p:pic>
                    <p:nvPicPr>
                      <p:cNvPr id="4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784" y="1733550"/>
                        <a:ext cx="500621" cy="26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433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87B0BE-0617-524B-96CC-5D468505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message all-to-all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43E29-49BE-B24B-9BB4-4F54F509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2-d virtual topology is beneficial for short messages</a:t>
            </a:r>
          </a:p>
          <a:p>
            <a:r>
              <a:rPr lang="en-US" dirty="0"/>
              <a:t>You can use a 3 (or higher) dimensional virtual topology</a:t>
            </a:r>
          </a:p>
          <a:p>
            <a:pPr lvl="1"/>
            <a:r>
              <a:rPr lang="en-US" dirty="0"/>
              <a:t>Or a hypercube</a:t>
            </a:r>
          </a:p>
          <a:p>
            <a:r>
              <a:rPr lang="en-US" dirty="0"/>
              <a:t>For very short messages and very larger number of processors, these may be beneficial</a:t>
            </a:r>
          </a:p>
          <a:p>
            <a:r>
              <a:rPr lang="en-US" dirty="0"/>
              <a:t>Streaming random communication (a variant of all-to-all pattern)</a:t>
            </a:r>
          </a:p>
          <a:p>
            <a:pPr lvl="1"/>
            <a:r>
              <a:rPr lang="en-US" dirty="0"/>
              <a:t>Each process continuously generates a stream of short messages, each meant for some random processor</a:t>
            </a:r>
          </a:p>
          <a:p>
            <a:pPr lvl="1"/>
            <a:r>
              <a:rPr lang="en-US" dirty="0"/>
              <a:t>A 2D routing structure like on the previous slide can be useful here too: </a:t>
            </a:r>
          </a:p>
          <a:p>
            <a:pPr lvl="1"/>
            <a:r>
              <a:rPr lang="en-US" dirty="0"/>
              <a:t>E.g. the TRAM library in Charm++: allocate fixed size buffers for each destination, and send them when they fill up. 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D422B-FBBC-A446-9437-154A9FC5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7079B-C521-FA41-A3CC-5E2B00F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148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DDCB-48D8-2F41-919C-88C6243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PGAS: Partitioned Global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4D1A-2468-BD4D-927C-1925523E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PGAS languages and libraries support global view of data</a:t>
            </a:r>
          </a:p>
          <a:p>
            <a:r>
              <a:rPr lang="en-US" dirty="0"/>
              <a:t>Global Arrays</a:t>
            </a:r>
          </a:p>
          <a:p>
            <a:pPr lvl="1"/>
            <a:r>
              <a:rPr lang="en-US" dirty="0"/>
              <a:t>Library (no compiler magic)</a:t>
            </a:r>
          </a:p>
          <a:p>
            <a:pPr lvl="1"/>
            <a:r>
              <a:rPr lang="en-US" dirty="0"/>
              <a:t>Declare global arrays and partition them across nodes</a:t>
            </a:r>
          </a:p>
          <a:p>
            <a:pPr lvl="1"/>
            <a:r>
              <a:rPr lang="en-US" dirty="0"/>
              <a:t>Get and put primitives for tiles (sub-sections) of global array</a:t>
            </a:r>
          </a:p>
          <a:p>
            <a:pPr lvl="1"/>
            <a:r>
              <a:rPr lang="en-US" dirty="0" err="1"/>
              <a:t>NWChem</a:t>
            </a:r>
            <a:r>
              <a:rPr lang="en-US" dirty="0"/>
              <a:t> is a major application developed using it</a:t>
            </a:r>
          </a:p>
          <a:p>
            <a:r>
              <a:rPr lang="en-US" dirty="0"/>
              <a:t>UPC and UPC++ (Unified Parallel C)</a:t>
            </a:r>
          </a:p>
          <a:p>
            <a:pPr lvl="1"/>
            <a:r>
              <a:rPr lang="en-US" dirty="0"/>
              <a:t>Takes the idea of a pointer with pointer arithmetic to the distributed memory world</a:t>
            </a:r>
          </a:p>
          <a:p>
            <a:pPr lvl="1"/>
            <a:r>
              <a:rPr lang="en-US" dirty="0"/>
              <a:t>Berkeley implementation and GWU implementation</a:t>
            </a:r>
          </a:p>
          <a:p>
            <a:r>
              <a:rPr lang="en-US" dirty="0"/>
              <a:t>CAF (Co-array Fortran): is now incorporated in Fortran standard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37028-B7AD-0B4B-90C3-E33DBEF8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97B13-785B-9345-9BC8-7056E037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486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3967-B128-3745-BE4A-ECBC9FBF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DC26-514B-A14F-A6A6-A7CE1EDE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Based Parallel Programming Models</a:t>
            </a:r>
          </a:p>
          <a:p>
            <a:pPr lvl="1"/>
            <a:r>
              <a:rPr lang="en-US" dirty="0" err="1"/>
              <a:t>ParSEC</a:t>
            </a:r>
            <a:endParaRPr lang="en-US" dirty="0"/>
          </a:p>
          <a:p>
            <a:pPr lvl="1"/>
            <a:r>
              <a:rPr lang="en-US" dirty="0"/>
              <a:t>Legion </a:t>
            </a:r>
          </a:p>
          <a:p>
            <a:r>
              <a:rPr lang="en-US" dirty="0"/>
              <a:t>Higher level compiled languages:</a:t>
            </a:r>
          </a:p>
          <a:p>
            <a:pPr lvl="1"/>
            <a:r>
              <a:rPr lang="en-US" dirty="0"/>
              <a:t>Chapel, Regent, ..</a:t>
            </a:r>
          </a:p>
          <a:p>
            <a:r>
              <a:rPr lang="en-US" dirty="0"/>
              <a:t>C++ based languages</a:t>
            </a:r>
          </a:p>
          <a:p>
            <a:pPr lvl="1"/>
            <a:r>
              <a:rPr lang="en-US" dirty="0"/>
              <a:t>STAPL, DARMA, </a:t>
            </a:r>
            <a:r>
              <a:rPr lang="en-US"/>
              <a:t>FleCSI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6CB0-6EC5-7D43-BF1C-88F08E95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A5E7F-6132-584E-8C1A-32F7D3C3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31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489E-4D8D-BC4E-8631-354FC660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 (but are important)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656B-AB6D-FB42-B1F4-347CE9D1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Parallel Numerical Algorithms (FFT, SOLVERS, …)</a:t>
            </a:r>
          </a:p>
          <a:p>
            <a:r>
              <a:rPr lang="en-US" dirty="0"/>
              <a:t>Parallel Input Output</a:t>
            </a:r>
          </a:p>
          <a:p>
            <a:r>
              <a:rPr lang="en-US" dirty="0"/>
              <a:t>Graph Algorithms</a:t>
            </a:r>
          </a:p>
          <a:p>
            <a:r>
              <a:rPr lang="en-US" dirty="0"/>
              <a:t>Parallel Machine Learning</a:t>
            </a:r>
          </a:p>
          <a:p>
            <a:r>
              <a:rPr lang="en-US" dirty="0"/>
              <a:t>FPGAs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Exciting era of parallel computing coming up, because of architectural innovations spurred by end of Moore’s Law, and new classes of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07E27-658A-6C40-91D9-DB8E1057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87C45-0F54-FF47-9111-F8A3D81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33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65953</TotalTime>
  <Words>491</Words>
  <Application>Microsoft Macintosh PowerPoint</Application>
  <PresentationFormat>On-screen Show (16:9)</PresentationFormat>
  <Paragraphs>72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Lato Medium</vt:lpstr>
      <vt:lpstr>Symbol</vt:lpstr>
      <vt:lpstr>Times New Roman</vt:lpstr>
      <vt:lpstr>MCS-DS_PPT_template_final</vt:lpstr>
      <vt:lpstr>Microsoft Equation 3.0</vt:lpstr>
      <vt:lpstr>Short Topics </vt:lpstr>
      <vt:lpstr>Communication : Alpha Reducing Optimizations</vt:lpstr>
      <vt:lpstr>An Alternative Algorithm for all-to-all</vt:lpstr>
      <vt:lpstr>Short message all-to-all</vt:lpstr>
      <vt:lpstr>PGAS: Partitioned Global Address Space</vt:lpstr>
      <vt:lpstr>Other programming models</vt:lpstr>
      <vt:lpstr>Topics not covered (but are important)</vt:lpstr>
    </vt:vector>
  </TitlesOfParts>
  <Manager/>
  <Company>uiuc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613</cp:revision>
  <dcterms:created xsi:type="dcterms:W3CDTF">2002-10-12T14:08:56Z</dcterms:created>
  <dcterms:modified xsi:type="dcterms:W3CDTF">2018-12-12T05:37:39Z</dcterms:modified>
  <cp:category/>
</cp:coreProperties>
</file>