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0" r:id="rId3"/>
    <p:sldId id="278" r:id="rId4"/>
    <p:sldId id="269" r:id="rId5"/>
    <p:sldId id="281" r:id="rId6"/>
    <p:sldId id="271" r:id="rId7"/>
    <p:sldId id="272" r:id="rId8"/>
    <p:sldId id="274" r:id="rId9"/>
    <p:sldId id="275" r:id="rId10"/>
    <p:sldId id="276" r:id="rId11"/>
    <p:sldId id="27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708"/>
  </p:normalViewPr>
  <p:slideViewPr>
    <p:cSldViewPr snapToGrid="0" snapToObjects="1">
      <p:cViewPr varScale="1">
        <p:scale>
          <a:sx n="74" d="100"/>
          <a:sy n="74" d="100"/>
        </p:scale>
        <p:origin x="18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458A8C51-0EDF-447E-B299-7E177F8DC686}"/>
    <pc:docChg chg="undo custSel modSld">
      <pc:chgData name="Jamie C" userId="18363fe8c2bc5cc3" providerId="LiveId" clId="{458A8C51-0EDF-447E-B299-7E177F8DC686}" dt="2018-03-07T20:21:51.052" v="103" actId="20577"/>
      <pc:docMkLst>
        <pc:docMk/>
      </pc:docMkLst>
      <pc:sldChg chg="modSp">
        <pc:chgData name="Jamie C" userId="18363fe8c2bc5cc3" providerId="LiveId" clId="{458A8C51-0EDF-447E-B299-7E177F8DC686}" dt="2018-03-07T20:13:11.829" v="7" actId="20577"/>
        <pc:sldMkLst>
          <pc:docMk/>
          <pc:sldMk cId="1326928149" sldId="267"/>
        </pc:sldMkLst>
        <pc:spChg chg="mod">
          <ac:chgData name="Jamie C" userId="18363fe8c2bc5cc3" providerId="LiveId" clId="{458A8C51-0EDF-447E-B299-7E177F8DC686}" dt="2018-03-07T20:13:04.426" v="3" actId="20577"/>
          <ac:spMkLst>
            <pc:docMk/>
            <pc:sldMk cId="1326928149" sldId="267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3:11.829" v="7" actId="20577"/>
          <ac:spMkLst>
            <pc:docMk/>
            <pc:sldMk cId="1326928149" sldId="267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4:26.842" v="25" actId="20577"/>
        <pc:sldMkLst>
          <pc:docMk/>
          <pc:sldMk cId="4095048767" sldId="269"/>
        </pc:sldMkLst>
        <pc:spChg chg="mod">
          <ac:chgData name="Jamie C" userId="18363fe8c2bc5cc3" providerId="LiveId" clId="{458A8C51-0EDF-447E-B299-7E177F8DC686}" dt="2018-03-07T20:13:54.514" v="18" actId="20577"/>
          <ac:spMkLst>
            <pc:docMk/>
            <pc:sldMk cId="4095048767" sldId="269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4:26.842" v="25" actId="20577"/>
          <ac:spMkLst>
            <pc:docMk/>
            <pc:sldMk cId="4095048767" sldId="269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6:03.378" v="45" actId="20577"/>
        <pc:sldMkLst>
          <pc:docMk/>
          <pc:sldMk cId="2876366488" sldId="271"/>
        </pc:sldMkLst>
        <pc:spChg chg="mod">
          <ac:chgData name="Jamie C" userId="18363fe8c2bc5cc3" providerId="LiveId" clId="{458A8C51-0EDF-447E-B299-7E177F8DC686}" dt="2018-03-07T20:14:57.051" v="29" actId="20577"/>
          <ac:spMkLst>
            <pc:docMk/>
            <pc:sldMk cId="2876366488" sldId="271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6:03.378" v="45" actId="20577"/>
          <ac:spMkLst>
            <pc:docMk/>
            <pc:sldMk cId="2876366488" sldId="271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6:43.895" v="52" actId="20577"/>
        <pc:sldMkLst>
          <pc:docMk/>
          <pc:sldMk cId="916386793" sldId="272"/>
        </pc:sldMkLst>
        <pc:spChg chg="mod">
          <ac:chgData name="Jamie C" userId="18363fe8c2bc5cc3" providerId="LiveId" clId="{458A8C51-0EDF-447E-B299-7E177F8DC686}" dt="2018-03-07T20:16:15.525" v="49" actId="20577"/>
          <ac:spMkLst>
            <pc:docMk/>
            <pc:sldMk cId="916386793" sldId="272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6:30.897" v="50" actId="20577"/>
          <ac:spMkLst>
            <pc:docMk/>
            <pc:sldMk cId="916386793" sldId="272"/>
            <ac:spMk id="565" creationId="{00000000-0000-0000-0000-000000000000}"/>
          </ac:spMkLst>
        </pc:spChg>
        <pc:spChg chg="mod">
          <ac:chgData name="Jamie C" userId="18363fe8c2bc5cc3" providerId="LiveId" clId="{458A8C51-0EDF-447E-B299-7E177F8DC686}" dt="2018-03-07T20:16:43.895" v="52" actId="20577"/>
          <ac:spMkLst>
            <pc:docMk/>
            <pc:sldMk cId="916386793" sldId="272"/>
            <ac:spMk id="599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7:45.278" v="60" actId="5793"/>
        <pc:sldMkLst>
          <pc:docMk/>
          <pc:sldMk cId="389598970" sldId="274"/>
        </pc:sldMkLst>
        <pc:spChg chg="mod">
          <ac:chgData name="Jamie C" userId="18363fe8c2bc5cc3" providerId="LiveId" clId="{458A8C51-0EDF-447E-B299-7E177F8DC686}" dt="2018-03-07T20:17:18.123" v="56" actId="20577"/>
          <ac:spMkLst>
            <pc:docMk/>
            <pc:sldMk cId="389598970" sldId="274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7:45.278" v="60" actId="5793"/>
          <ac:spMkLst>
            <pc:docMk/>
            <pc:sldMk cId="389598970" sldId="274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8:31.071" v="71" actId="20577"/>
        <pc:sldMkLst>
          <pc:docMk/>
          <pc:sldMk cId="2563232443" sldId="275"/>
        </pc:sldMkLst>
        <pc:spChg chg="mod">
          <ac:chgData name="Jamie C" userId="18363fe8c2bc5cc3" providerId="LiveId" clId="{458A8C51-0EDF-447E-B299-7E177F8DC686}" dt="2018-03-07T20:17:58.600" v="64" actId="20577"/>
          <ac:spMkLst>
            <pc:docMk/>
            <pc:sldMk cId="2563232443" sldId="275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8:31.071" v="71" actId="20577"/>
          <ac:spMkLst>
            <pc:docMk/>
            <pc:sldMk cId="2563232443" sldId="275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9:13.669" v="76" actId="20577"/>
        <pc:sldMkLst>
          <pc:docMk/>
          <pc:sldMk cId="3414481165" sldId="276"/>
        </pc:sldMkLst>
        <pc:spChg chg="mod">
          <ac:chgData name="Jamie C" userId="18363fe8c2bc5cc3" providerId="LiveId" clId="{458A8C51-0EDF-447E-B299-7E177F8DC686}" dt="2018-03-07T20:19:13.669" v="76" actId="20577"/>
          <ac:spMkLst>
            <pc:docMk/>
            <pc:sldMk cId="3414481165" sldId="276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9:41.958" v="79" actId="20577"/>
        <pc:sldMkLst>
          <pc:docMk/>
          <pc:sldMk cId="2758486322" sldId="277"/>
        </pc:sldMkLst>
        <pc:spChg chg="mod">
          <ac:chgData name="Jamie C" userId="18363fe8c2bc5cc3" providerId="LiveId" clId="{458A8C51-0EDF-447E-B299-7E177F8DC686}" dt="2018-03-07T20:19:26.090" v="78" actId="20577"/>
          <ac:spMkLst>
            <pc:docMk/>
            <pc:sldMk cId="2758486322" sldId="277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9:41.958" v="79" actId="20577"/>
          <ac:spMkLst>
            <pc:docMk/>
            <pc:sldMk cId="2758486322" sldId="277"/>
            <ac:spMk id="3" creationId="{00000000-0000-0000-0000-000000000000}"/>
          </ac:spMkLst>
        </pc:spChg>
      </pc:sldChg>
      <pc:sldChg chg="modSp">
        <pc:chgData name="Jamie C" userId="18363fe8c2bc5cc3" providerId="LiveId" clId="{458A8C51-0EDF-447E-B299-7E177F8DC686}" dt="2018-03-07T20:13:41.551" v="17" actId="20577"/>
        <pc:sldMkLst>
          <pc:docMk/>
          <pc:sldMk cId="3065487900" sldId="278"/>
        </pc:sldMkLst>
        <pc:spChg chg="mod">
          <ac:chgData name="Jamie C" userId="18363fe8c2bc5cc3" providerId="LiveId" clId="{458A8C51-0EDF-447E-B299-7E177F8DC686}" dt="2018-03-07T20:13:35.293" v="15" actId="20577"/>
          <ac:spMkLst>
            <pc:docMk/>
            <pc:sldMk cId="3065487900" sldId="278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13:41.551" v="17" actId="20577"/>
          <ac:spMkLst>
            <pc:docMk/>
            <pc:sldMk cId="3065487900" sldId="278"/>
            <ac:spMk id="3" creationId="{00000000-0000-0000-0000-000000000000}"/>
          </ac:spMkLst>
        </pc:spChg>
      </pc:sldChg>
      <pc:sldChg chg="modSp modAnim">
        <pc:chgData name="Jamie C" userId="18363fe8c2bc5cc3" providerId="LiveId" clId="{458A8C51-0EDF-447E-B299-7E177F8DC686}" dt="2018-03-07T20:21:51.052" v="103" actId="20577"/>
        <pc:sldMkLst>
          <pc:docMk/>
          <pc:sldMk cId="511206775" sldId="280"/>
        </pc:sldMkLst>
        <pc:spChg chg="mod">
          <ac:chgData name="Jamie C" userId="18363fe8c2bc5cc3" providerId="LiveId" clId="{458A8C51-0EDF-447E-B299-7E177F8DC686}" dt="2018-03-07T20:20:03.826" v="81" actId="20577"/>
          <ac:spMkLst>
            <pc:docMk/>
            <pc:sldMk cId="511206775" sldId="280"/>
            <ac:spMk id="2" creationId="{00000000-0000-0000-0000-000000000000}"/>
          </ac:spMkLst>
        </pc:spChg>
        <pc:spChg chg="mod">
          <ac:chgData name="Jamie C" userId="18363fe8c2bc5cc3" providerId="LiveId" clId="{458A8C51-0EDF-447E-B299-7E177F8DC686}" dt="2018-03-07T20:21:51.052" v="103" actId="20577"/>
          <ac:spMkLst>
            <pc:docMk/>
            <pc:sldMk cId="511206775" sldId="280"/>
            <ac:spMk id="696" creationId="{00000000-0000-0000-0000-000000000000}"/>
          </ac:spMkLst>
        </pc:spChg>
        <pc:spChg chg="mod">
          <ac:chgData name="Jamie C" userId="18363fe8c2bc5cc3" providerId="LiveId" clId="{458A8C51-0EDF-447E-B299-7E177F8DC686}" dt="2018-03-07T20:21:39.005" v="102" actId="20577"/>
          <ac:spMkLst>
            <pc:docMk/>
            <pc:sldMk cId="511206775" sldId="280"/>
            <ac:spMk id="69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734BE-5071-9C49-B3E2-A47879B407B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8002A-B66C-F947-B4AD-705A5B9D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4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08F39-EE6B-8545-9CEA-7A7E1DCE53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5DDFB-2402-C048-9916-5FB0BC58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11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Eg</a:t>
            </a:r>
            <a:r>
              <a:rPr lang="en-US" dirty="0"/>
              <a:t> if n is 32million, 2m misses </a:t>
            </a:r>
            <a:endParaRPr dirty="0"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692" name="Shape 69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4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508" name="Shape 508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"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51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C8F9A1-5569-B741-A493-4A3E1CAAD255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30740E-E2DF-204B-A828-B113ED98935A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D908-F2BD-5043-AD86-697915594581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13123D-7D3E-E848-A1BA-F7E17FAB2208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DC7D-13C9-A040-B9DC-49D42BEA58B3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B5E9D8-4389-004D-AD10-2E2A0F23DD2F}" type="datetime1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7489819-F03B-154D-978E-BB4A9C6CAB79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09D5FAC-CA76-244A-936D-94EB09D8C339}" type="datetime1">
              <a:rPr lang="en-US" smtClean="0"/>
              <a:pPr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D4DDA7-235B-054F-84EA-353FC3AF48A3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A50802-E6C5-2548-8CE5-6917E20E5A7A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F9E2-0D00-9B40-A45F-A9DE6328ABBB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Memory Access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Performance Impact of Caches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812638" y="1219320"/>
            <a:ext cx="10348848" cy="990360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  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n; 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M )   // M is the cache-line size in words</a:t>
            </a:r>
          </a:p>
          <a:p>
            <a:pPr>
              <a:buSzPct val="25000"/>
            </a:pP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A[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B[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C[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happens with:</a:t>
            </a:r>
          </a:p>
          <a:p>
            <a:pPr lvl="1"/>
            <a:r>
              <a:rPr lang="en-US" sz="2800" dirty="0"/>
              <a:t>Direct map cache?</a:t>
            </a:r>
          </a:p>
          <a:p>
            <a:pPr lvl="1"/>
            <a:r>
              <a:rPr lang="en-US" sz="2800" dirty="0"/>
              <a:t>Fully associative cache?</a:t>
            </a:r>
          </a:p>
          <a:p>
            <a:pPr lvl="1"/>
            <a:r>
              <a:rPr lang="en-US" sz="2800" dirty="0"/>
              <a:t>4-way associative cache?</a:t>
            </a:r>
          </a:p>
          <a:p>
            <a:r>
              <a:rPr lang="en-US" sz="3200" dirty="0"/>
              <a:t>How many cache misses?</a:t>
            </a:r>
          </a:p>
          <a:p>
            <a:r>
              <a:rPr lang="en-US" sz="3200" dirty="0"/>
              <a:t>What if the loop repeats?</a:t>
            </a:r>
          </a:p>
          <a:p>
            <a:pPr lvl="1"/>
            <a:r>
              <a:rPr lang="en-US" sz="2800" dirty="0"/>
              <a:t>I.e., there is an outer loop</a:t>
            </a:r>
          </a:p>
          <a:p>
            <a:pPr lvl="1"/>
            <a:r>
              <a:rPr lang="en-US" sz="2800" dirty="0"/>
              <a:t>Working set: the data in A, B, and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11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812639" y="1219321"/>
            <a:ext cx="9854880" cy="821879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 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n; 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sum + A[</a:t>
            </a:r>
            <a:r>
              <a:rPr lang="e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How many cache misses? </a:t>
            </a:r>
          </a:p>
          <a:p>
            <a:r>
              <a:rPr lang="en-US" sz="3200" dirty="0"/>
              <a:t>What kind of misses are those?</a:t>
            </a:r>
          </a:p>
          <a:p>
            <a:r>
              <a:rPr lang="en-US" sz="3200" dirty="0"/>
              <a:t>Can we reduce the cost of those misses? How?</a:t>
            </a:r>
          </a:p>
          <a:p>
            <a:r>
              <a:rPr lang="en-US" sz="3200" dirty="0"/>
              <a:t>Answers:</a:t>
            </a:r>
          </a:p>
          <a:p>
            <a:pPr lvl="1"/>
            <a:r>
              <a:rPr lang="en-US" sz="2800" dirty="0"/>
              <a:t>One for every cache line... N/k, where k is the size of a cache line in words </a:t>
            </a:r>
          </a:p>
          <a:p>
            <a:pPr lvl="2"/>
            <a:r>
              <a:rPr lang="en-US" sz="2400" dirty="0"/>
              <a:t>So, 64 byte cache line, single precision words of 4 bytes: k = 16</a:t>
            </a:r>
          </a:p>
          <a:p>
            <a:r>
              <a:rPr lang="en-US" sz="3200" dirty="0"/>
              <a:t>These are all compulsory misses</a:t>
            </a:r>
          </a:p>
          <a:p>
            <a:pPr lvl="2"/>
            <a:r>
              <a:rPr lang="en-US" sz="2400" dirty="0"/>
              <a:t>First time we access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863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/>
        </p:nvSpPr>
        <p:spPr>
          <a:xfrm>
            <a:off x="609601" y="1219321"/>
            <a:ext cx="10972319" cy="2057039"/>
          </a:xfrm>
          <a:prstGeom prst="rect">
            <a:avLst/>
          </a:prstGeom>
          <a:noFill/>
          <a:ln>
            <a:noFill/>
          </a:ln>
        </p:spPr>
        <p:txBody>
          <a:bodyPr lIns="121897" tIns="60932" rIns="121897" bIns="60932" anchor="t" anchorCtr="0">
            <a:noAutofit/>
          </a:bodyPr>
          <a:lstStyle/>
          <a:p>
            <a:pPr marL="457429" indent="-372764"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Imagine a sequential program running using a large array, A</a:t>
            </a:r>
          </a:p>
          <a:p>
            <a:pPr marL="457429" indent="-372764"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For each I, A[i] = A[i] + A[some other index]</a:t>
            </a:r>
          </a:p>
          <a:p>
            <a:pPr marL="457429" indent="-372764"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V</a:t>
            </a:r>
            <a:r>
              <a:rPr lang="en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alues in the indirection array are all between 0…size-1</a:t>
            </a:r>
          </a:p>
          <a:p>
            <a:pPr marL="457429" indent="-372764"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How long should the program take, if each addition is </a:t>
            </a:r>
            <a:r>
              <a:rPr lang="en" sz="2400" b="1" i="1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a</a:t>
            </a:r>
            <a:r>
              <a:rPr lang="en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 ns?</a:t>
            </a:r>
          </a:p>
          <a:p>
            <a:pPr marL="457429" indent="-372764"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2B2F36"/>
                </a:solidFill>
                <a:ea typeface="Cambria"/>
                <a:cs typeface="Cambria"/>
                <a:sym typeface="Cambria"/>
              </a:rPr>
              <a:t>What is the performance difference you expect, depending on the value of size?</a:t>
            </a:r>
          </a:p>
        </p:txBody>
      </p:sp>
      <p:sp>
        <p:nvSpPr>
          <p:cNvPr id="697" name="Shape 697"/>
          <p:cNvSpPr/>
          <p:nvPr/>
        </p:nvSpPr>
        <p:spPr>
          <a:xfrm>
            <a:off x="838199" y="3473703"/>
            <a:ext cx="9910313" cy="1788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r>
              <a:rPr lang="en-US" dirty="0"/>
              <a:t> </a:t>
            </a:r>
            <a:r>
              <a:rPr lang="en-US" sz="2800" dirty="0"/>
              <a:t>  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400" dirty="0">
                <a:latin typeface="Courier" pitchFamily="2" charset="0"/>
              </a:rPr>
              <a:t>for (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0;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 repetitions/size;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++)    </a:t>
            </a:r>
          </a:p>
          <a:p>
            <a:r>
              <a:rPr lang="en-US" sz="2400" dirty="0">
                <a:latin typeface="Courier" pitchFamily="2" charset="0"/>
              </a:rPr>
              <a:t>      for (count1 =0; count1 &lt; size ; count1++) 	{ </a:t>
            </a:r>
          </a:p>
          <a:p>
            <a:r>
              <a:rPr lang="en-US" sz="2400" dirty="0">
                <a:latin typeface="Courier" pitchFamily="2" charset="0"/>
              </a:rPr>
              <a:t>        	  A[count1] += A[ indirection[count1] ]; } </a:t>
            </a:r>
          </a:p>
          <a:p>
            <a:r>
              <a:rPr lang="en-US" sz="2400" dirty="0"/>
              <a:t>	                                                                                  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6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1320960" y="2209680"/>
            <a:ext cx="2437920" cy="1218960"/>
          </a:xfrm>
          <a:prstGeom prst="ellipse">
            <a:avLst/>
          </a:prstGeom>
          <a:solidFill>
            <a:srgbClr val="FE8637">
              <a:alpha val="69803"/>
            </a:srgbClr>
          </a:solidFill>
          <a:ln w="25550" cap="flat" cmpd="sng">
            <a:solidFill>
              <a:srgbClr val="BB63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09600" y="5410081"/>
            <a:ext cx="4368480" cy="761759"/>
          </a:xfrm>
          <a:prstGeom prst="roundRect">
            <a:avLst>
              <a:gd name="adj" fmla="val 16667"/>
            </a:avLst>
          </a:prstGeom>
          <a:solidFill>
            <a:srgbClr val="7030A0">
              <a:alpha val="69803"/>
            </a:srgbClr>
          </a:solidFill>
          <a:ln w="255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2438401" y="3429000"/>
            <a:ext cx="507359" cy="6854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2088967" y="2586233"/>
            <a:ext cx="1254799" cy="4560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490" name="Shape 490"/>
          <p:cNvSpPr/>
          <p:nvPr/>
        </p:nvSpPr>
        <p:spPr>
          <a:xfrm>
            <a:off x="1946401" y="5558039"/>
            <a:ext cx="1643519" cy="45612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491" name="Shape 491"/>
          <p:cNvSpPr/>
          <p:nvPr/>
        </p:nvSpPr>
        <p:spPr>
          <a:xfrm>
            <a:off x="1422239" y="4114801"/>
            <a:ext cx="2539680" cy="38051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843315" y="4038481"/>
            <a:ext cx="1746606" cy="82115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1" y="4495681"/>
            <a:ext cx="507359" cy="91403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Recall: </a:t>
            </a:r>
            <a:r>
              <a:rPr lang="en-US" dirty="0"/>
              <a:t>Cache Hierarchies and Performance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BA6E86-C78C-D248-AEB7-C9CD17DCB928}"/>
              </a:ext>
            </a:extLst>
          </p:cNvPr>
          <p:cNvSpPr txBox="1">
            <a:spLocks/>
          </p:cNvSpPr>
          <p:nvPr/>
        </p:nvSpPr>
        <p:spPr>
          <a:xfrm>
            <a:off x="5746087" y="1169894"/>
            <a:ext cx="5607713" cy="5001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Cache is </a:t>
            </a:r>
            <a:r>
              <a:rPr lang="en-US" sz="3600" b="1" dirty="0">
                <a:solidFill>
                  <a:srgbClr val="FF0000"/>
                </a:solidFill>
              </a:rPr>
              <a:t>fast</a:t>
            </a:r>
            <a:r>
              <a:rPr lang="en-US" sz="3600" dirty="0"/>
              <a:t> memory, typically on chip</a:t>
            </a:r>
          </a:p>
          <a:p>
            <a:pPr lvl="1"/>
            <a:r>
              <a:rPr lang="en-US" sz="3200" dirty="0"/>
              <a:t>DRAM is off-chip</a:t>
            </a:r>
          </a:p>
          <a:p>
            <a:r>
              <a:rPr lang="en-US" sz="3600" dirty="0"/>
              <a:t>It has to be </a:t>
            </a:r>
            <a:r>
              <a:rPr lang="en-US" sz="3600" dirty="0">
                <a:solidFill>
                  <a:srgbClr val="FF0000"/>
                </a:solidFill>
              </a:rPr>
              <a:t>small</a:t>
            </a:r>
            <a:r>
              <a:rPr lang="en-US" sz="3600" dirty="0"/>
              <a:t> to be fast</a:t>
            </a:r>
          </a:p>
          <a:p>
            <a:r>
              <a:rPr lang="en-US" sz="3600" dirty="0"/>
              <a:t>It is also more </a:t>
            </a:r>
            <a:r>
              <a:rPr lang="en-US" sz="3600" dirty="0">
                <a:solidFill>
                  <a:srgbClr val="FF0000"/>
                </a:solidFill>
              </a:rPr>
              <a:t>expensive</a:t>
            </a:r>
            <a:r>
              <a:rPr lang="en-US" sz="3600" dirty="0"/>
              <a:t> than DRAM on per-byte basis</a:t>
            </a:r>
          </a:p>
          <a:p>
            <a:r>
              <a:rPr lang="en-US" sz="3600" dirty="0"/>
              <a:t>Idea: bring frequently accessed data in the cache</a:t>
            </a:r>
          </a:p>
        </p:txBody>
      </p:sp>
    </p:spTree>
    <p:extLst>
      <p:ext uri="{BB962C8B-B14F-4D97-AF65-F5344CB8AC3E}">
        <p14:creationId xmlns:p14="http://schemas.microsoft.com/office/powerpoint/2010/main" val="15273148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How Does a Cache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i="1" u="sng" dirty="0"/>
              <a:t>Temporal and spatial locality</a:t>
            </a:r>
          </a:p>
          <a:p>
            <a:pPr lvl="1"/>
            <a:r>
              <a:rPr lang="en-US" sz="3200" dirty="0"/>
              <a:t>Programs tend to access the same and/or nearby data repeatedly</a:t>
            </a:r>
          </a:p>
          <a:p>
            <a:r>
              <a:rPr lang="en-US" sz="3600" dirty="0"/>
              <a:t>Size of cache</a:t>
            </a:r>
          </a:p>
          <a:p>
            <a:r>
              <a:rPr lang="en-US" sz="3600" dirty="0"/>
              <a:t>Multiple levels of cache</a:t>
            </a:r>
          </a:p>
          <a:p>
            <a:r>
              <a:rPr lang="en-US" sz="3600" dirty="0"/>
              <a:t>Performance impact of caches</a:t>
            </a:r>
          </a:p>
          <a:p>
            <a:pPr lvl="1"/>
            <a:r>
              <a:rPr lang="en-US" sz="3200" dirty="0"/>
              <a:t>Designing programs for good sequential performance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79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 Parameters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Cache line: spatial locality</a:t>
            </a:r>
          </a:p>
          <a:p>
            <a:pPr lvl="1"/>
            <a:r>
              <a:rPr lang="en-US" dirty="0"/>
              <a:t>64 bytes or 128 bytes, consecutive memory addresses</a:t>
            </a:r>
          </a:p>
          <a:p>
            <a:pPr lvl="1"/>
            <a:r>
              <a:rPr lang="en-US" dirty="0"/>
              <a:t> Make it too short: what happens?</a:t>
            </a:r>
          </a:p>
          <a:p>
            <a:pPr lvl="1"/>
            <a:r>
              <a:rPr lang="en-US" dirty="0"/>
              <a:t> Make it too long: what happens?</a:t>
            </a:r>
          </a:p>
          <a:p>
            <a:r>
              <a:rPr lang="en-US" dirty="0"/>
              <a:t>Hit ratio</a:t>
            </a:r>
          </a:p>
          <a:p>
            <a:pPr lvl="1"/>
            <a:r>
              <a:rPr lang="en-US" dirty="0"/>
              <a:t>Fraction of times a data item is found in cache</a:t>
            </a:r>
          </a:p>
          <a:p>
            <a:pPr lvl="1"/>
            <a:r>
              <a:rPr lang="en-US" dirty="0"/>
              <a:t>Best possible: 1</a:t>
            </a:r>
          </a:p>
          <a:p>
            <a:pPr lvl="1"/>
            <a:r>
              <a:rPr lang="en-US" dirty="0"/>
              <a:t>May be higher than that given by reuse ratio because of spatial locality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8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 Parameters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Cache line: spatial locality</a:t>
            </a:r>
          </a:p>
          <a:p>
            <a:pPr lvl="1"/>
            <a:r>
              <a:rPr lang="en-US" dirty="0"/>
              <a:t>64 bytes or 128 bytes, consecutive memory addresses</a:t>
            </a:r>
          </a:p>
          <a:p>
            <a:pPr lvl="1"/>
            <a:r>
              <a:rPr lang="en-US" dirty="0"/>
              <a:t> Make it too short: what happens? </a:t>
            </a:r>
            <a:r>
              <a:rPr lang="en-US" sz="1800" dirty="0">
                <a:solidFill>
                  <a:srgbClr val="FF0000"/>
                </a:solidFill>
              </a:rPr>
              <a:t>Too many cache misses, ..</a:t>
            </a:r>
            <a:endParaRPr lang="en-US" dirty="0"/>
          </a:p>
          <a:p>
            <a:pPr lvl="1"/>
            <a:r>
              <a:rPr lang="en-US" dirty="0"/>
              <a:t> Make it too long: what happens? </a:t>
            </a:r>
            <a:r>
              <a:rPr lang="en-US" sz="1800" dirty="0">
                <a:solidFill>
                  <a:srgbClr val="FF0000"/>
                </a:solidFill>
              </a:rPr>
              <a:t>Potential waste if not that much spatial reuse</a:t>
            </a:r>
          </a:p>
          <a:p>
            <a:r>
              <a:rPr lang="en-US" dirty="0"/>
              <a:t>Hit ratio</a:t>
            </a:r>
          </a:p>
          <a:p>
            <a:pPr lvl="1"/>
            <a:r>
              <a:rPr lang="en-US" dirty="0"/>
              <a:t>Fraction of times a data item is found in cache</a:t>
            </a:r>
          </a:p>
          <a:p>
            <a:pPr lvl="1"/>
            <a:r>
              <a:rPr lang="en-US" dirty="0"/>
              <a:t>Best possible: 1</a:t>
            </a:r>
          </a:p>
          <a:p>
            <a:pPr lvl="1"/>
            <a:r>
              <a:rPr lang="en-US" dirty="0"/>
              <a:t>May be higher than that given by reuse ratio because of spatial locality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78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Mapping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Say you have 64 KB of cache, 64 byte cache lines</a:t>
            </a:r>
          </a:p>
          <a:p>
            <a:pPr lvl="1"/>
            <a:r>
              <a:rPr lang="en-US" sz="2800" dirty="0"/>
              <a:t>So, 1024 cache blocks in all</a:t>
            </a:r>
          </a:p>
          <a:p>
            <a:r>
              <a:rPr lang="en-US" sz="3200" dirty="0"/>
              <a:t>On a read miss, you have to fetch a cache line from memory</a:t>
            </a:r>
          </a:p>
          <a:p>
            <a:pPr lvl="1"/>
            <a:r>
              <a:rPr lang="en-US" sz="2800" dirty="0"/>
              <a:t>(Or from next level cache)</a:t>
            </a:r>
          </a:p>
          <a:p>
            <a:pPr lvl="1"/>
            <a:r>
              <a:rPr lang="en-US" sz="2800" dirty="0"/>
              <a:t>Where in the cache should it go?</a:t>
            </a:r>
          </a:p>
          <a:p>
            <a:pPr lvl="2"/>
            <a:r>
              <a:rPr lang="en-US" sz="2400" dirty="0"/>
              <a:t>I.e., which of the 1024 blocks should be used to store it?</a:t>
            </a:r>
          </a:p>
          <a:p>
            <a:pPr lvl="2"/>
            <a:r>
              <a:rPr lang="en-US" sz="2400" dirty="0"/>
              <a:t>A fixed place based on the address: direct-mapped cache</a:t>
            </a:r>
          </a:p>
          <a:p>
            <a:pPr lvl="2"/>
            <a:r>
              <a:rPr lang="en-US" sz="2400" dirty="0"/>
              <a:t>Anywhere: fully-associative cache </a:t>
            </a:r>
          </a:p>
          <a:p>
            <a:pPr lvl="3"/>
            <a:r>
              <a:rPr lang="en-US" sz="2200" dirty="0"/>
              <a:t>Expensive (hardware and time!)</a:t>
            </a:r>
          </a:p>
          <a:p>
            <a:pPr marL="0" indent="0">
              <a:buNone/>
            </a:pPr>
            <a:r>
              <a:rPr lang="en-US" sz="3200" dirty="0"/>
              <a:t>Solution: Set associative cache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64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480720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5193119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5579519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591024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6296159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6682559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706848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739920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4814194" y="6082199"/>
            <a:ext cx="3047519" cy="63899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Set associative: 4 sets of 2 cache lines each</a:t>
            </a:r>
          </a:p>
        </p:txBody>
      </p:sp>
      <p:sp>
        <p:nvSpPr>
          <p:cNvPr id="548" name="Shape 548"/>
          <p:cNvSpPr/>
          <p:nvPr/>
        </p:nvSpPr>
        <p:spPr>
          <a:xfrm>
            <a:off x="40655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9248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1784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15096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89552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281440" y="1143000"/>
            <a:ext cx="220320" cy="1752120"/>
          </a:xfrm>
          <a:prstGeom prst="rect">
            <a:avLst/>
          </a:prstGeom>
          <a:blipFill rotWithShape="1">
            <a:blip r:embed="rId3">
              <a:alphaModFix/>
            </a:blip>
            <a:tile tx="0" ty="0" sx="78131" sy="78131" flip="none" algn="tl"/>
          </a:blip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266784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299855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38495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77087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1568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44880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487391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25984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564624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597695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609601" y="2891159"/>
            <a:ext cx="11277119" cy="45612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Program’s memory: a sequence of cache lines</a:t>
            </a:r>
          </a:p>
        </p:txBody>
      </p:sp>
      <p:sp>
        <p:nvSpPr>
          <p:cNvPr id="565" name="Shape 565"/>
          <p:cNvSpPr/>
          <p:nvPr/>
        </p:nvSpPr>
        <p:spPr>
          <a:xfrm>
            <a:off x="507841" y="3429000"/>
            <a:ext cx="11581919" cy="7002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27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Where in the cache can the shaded one go </a:t>
            </a:r>
          </a:p>
          <a:p>
            <a:pPr algn="ctr">
              <a:buSzPct val="25000"/>
            </a:pPr>
            <a:r>
              <a:rPr lang="en" sz="27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(if it needs to be  brought into the cache)?</a:t>
            </a:r>
          </a:p>
        </p:txBody>
      </p:sp>
      <p:sp>
        <p:nvSpPr>
          <p:cNvPr id="566" name="Shape 566"/>
          <p:cNvSpPr/>
          <p:nvPr/>
        </p:nvSpPr>
        <p:spPr>
          <a:xfrm>
            <a:off x="64008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678671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717311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750384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788975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827615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866208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899328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93792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976511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1015151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10482239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1086816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1125456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1164048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11971200" y="1143000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9176160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562080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9948000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0279200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0665119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11051039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11437439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1768160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9144001" y="6324481"/>
            <a:ext cx="3047519" cy="36467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24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Fully associative</a:t>
            </a:r>
          </a:p>
        </p:txBody>
      </p:sp>
      <p:sp>
        <p:nvSpPr>
          <p:cNvPr id="591" name="Shape 591"/>
          <p:cNvSpPr/>
          <p:nvPr/>
        </p:nvSpPr>
        <p:spPr>
          <a:xfrm>
            <a:off x="50784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894239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128016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1610879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1997279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2383200" y="4419719"/>
            <a:ext cx="220320" cy="175212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76912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100320" y="4419719"/>
            <a:ext cx="220320" cy="175212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406559" y="6172201"/>
            <a:ext cx="3047519" cy="36467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Direct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</a:t>
            </a:r>
            <a:r>
              <a:rPr lang="en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Associative 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19EFB-C8B9-3944-98E7-C2735B162F39}"/>
              </a:ext>
            </a:extLst>
          </p:cNvPr>
          <p:cNvSpPr txBox="1"/>
          <p:nvPr/>
        </p:nvSpPr>
        <p:spPr>
          <a:xfrm flipH="1" flipV="1">
            <a:off x="490563" y="1092845"/>
            <a:ext cx="11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0FFEC1-804C-DA49-9A12-DB04E518E95A}"/>
              </a:ext>
            </a:extLst>
          </p:cNvPr>
          <p:cNvSpPr txBox="1"/>
          <p:nvPr/>
        </p:nvSpPr>
        <p:spPr>
          <a:xfrm flipH="1">
            <a:off x="341759" y="2657749"/>
            <a:ext cx="45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A226C9-C43D-7B4A-B39B-F72E7E0A6355}"/>
              </a:ext>
            </a:extLst>
          </p:cNvPr>
          <p:cNvSpPr txBox="1"/>
          <p:nvPr/>
        </p:nvSpPr>
        <p:spPr>
          <a:xfrm flipH="1">
            <a:off x="728160" y="1094388"/>
            <a:ext cx="45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9163867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Which cache line to evict?</a:t>
            </a:r>
          </a:p>
          <a:p>
            <a:r>
              <a:rPr lang="en-US" sz="3600" dirty="0"/>
              <a:t>For direct mapped cache, there is only one candidate</a:t>
            </a:r>
          </a:p>
          <a:p>
            <a:r>
              <a:rPr lang="en-US" sz="3600" dirty="0"/>
              <a:t>For associative caches, multiple choices exist, so a policy is needed</a:t>
            </a:r>
          </a:p>
          <a:p>
            <a:pPr lvl="1"/>
            <a:r>
              <a:rPr lang="en-US" sz="3200" dirty="0"/>
              <a:t>Random</a:t>
            </a:r>
          </a:p>
          <a:p>
            <a:pPr lvl="1"/>
            <a:r>
              <a:rPr lang="en-US" sz="3200" dirty="0"/>
              <a:t>LRU: least recently used </a:t>
            </a:r>
          </a:p>
          <a:p>
            <a:pPr lvl="1"/>
            <a:r>
              <a:rPr lang="en-US" sz="3200" dirty="0"/>
              <a:t>What do you think will be a good policy?</a:t>
            </a:r>
          </a:p>
          <a:p>
            <a:pPr lvl="1"/>
            <a:r>
              <a:rPr lang="en-US" sz="3200" dirty="0"/>
              <a:t>But no significant impact on performance across applications is observed…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9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Compulsory misses: </a:t>
            </a:r>
          </a:p>
          <a:p>
            <a:pPr lvl="1"/>
            <a:r>
              <a:rPr lang="en-US" sz="2800" dirty="0"/>
              <a:t>“Cold” cache accesses, i.e., first time you access it</a:t>
            </a:r>
          </a:p>
          <a:p>
            <a:r>
              <a:rPr lang="en-US" sz="3200" dirty="0"/>
              <a:t>Capacity misses: </a:t>
            </a:r>
          </a:p>
          <a:p>
            <a:pPr lvl="1"/>
            <a:r>
              <a:rPr lang="en-US" sz="2800" dirty="0"/>
              <a:t>There is no space in cache</a:t>
            </a:r>
          </a:p>
          <a:p>
            <a:r>
              <a:rPr lang="en-US" sz="3200" dirty="0"/>
              <a:t>Conflict misses:</a:t>
            </a:r>
          </a:p>
          <a:p>
            <a:pPr lvl="1"/>
            <a:r>
              <a:rPr lang="en-US" sz="2800" dirty="0"/>
              <a:t>There is space, but it is not in the right set</a:t>
            </a:r>
          </a:p>
          <a:p>
            <a:r>
              <a:rPr lang="en-US" sz="3200" dirty="0"/>
              <a:t>The idea of a “working set”</a:t>
            </a:r>
          </a:p>
          <a:p>
            <a:pPr lvl="1"/>
            <a:r>
              <a:rPr lang="en-US" sz="2800" dirty="0"/>
              <a:t>A set of addresses that the program accesses over a time window</a:t>
            </a:r>
          </a:p>
          <a:p>
            <a:r>
              <a:rPr lang="en-US" sz="3200" dirty="0"/>
              <a:t>Question: Which misses cannot happen with fully associative cache?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4E2C26-CD6A-5942-84BB-53E01EE68C50}"/>
              </a:ext>
            </a:extLst>
          </p:cNvPr>
          <p:cNvGrpSpPr/>
          <p:nvPr/>
        </p:nvGrpSpPr>
        <p:grpSpPr>
          <a:xfrm>
            <a:off x="8029372" y="3381829"/>
            <a:ext cx="1796799" cy="961210"/>
            <a:chOff x="8087430" y="2445776"/>
            <a:chExt cx="2812320" cy="1752120"/>
          </a:xfrm>
        </p:grpSpPr>
        <p:sp>
          <p:nvSpPr>
            <p:cNvPr id="6" name="Shape 600">
              <a:extLst>
                <a:ext uri="{FF2B5EF4-FFF2-40B4-BE49-F238E27FC236}">
                  <a16:creationId xmlns:a16="http://schemas.microsoft.com/office/drawing/2014/main" id="{743C28C9-DA6B-924A-804A-E2ADE81C8963}"/>
                </a:ext>
              </a:extLst>
            </p:cNvPr>
            <p:cNvSpPr/>
            <p:nvPr/>
          </p:nvSpPr>
          <p:spPr>
            <a:xfrm>
              <a:off x="8087430" y="2445776"/>
              <a:ext cx="220320" cy="1752120"/>
            </a:xfrm>
            <a:prstGeom prst="rect">
              <a:avLst/>
            </a:prstGeom>
            <a:noFill/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Shape 601">
              <a:extLst>
                <a:ext uri="{FF2B5EF4-FFF2-40B4-BE49-F238E27FC236}">
                  <a16:creationId xmlns:a16="http://schemas.microsoft.com/office/drawing/2014/main" id="{97DF457B-9A69-5C41-A3AE-1D2E20C5AAB0}"/>
                </a:ext>
              </a:extLst>
            </p:cNvPr>
            <p:cNvSpPr/>
            <p:nvPr/>
          </p:nvSpPr>
          <p:spPr>
            <a:xfrm>
              <a:off x="8473349" y="2445776"/>
              <a:ext cx="220320" cy="1752120"/>
            </a:xfrm>
            <a:prstGeom prst="rect">
              <a:avLst/>
            </a:prstGeom>
            <a:noFill/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Shape 602">
              <a:extLst>
                <a:ext uri="{FF2B5EF4-FFF2-40B4-BE49-F238E27FC236}">
                  <a16:creationId xmlns:a16="http://schemas.microsoft.com/office/drawing/2014/main" id="{0712C199-9B8C-9343-AD13-E27F5F1F3067}"/>
                </a:ext>
              </a:extLst>
            </p:cNvPr>
            <p:cNvSpPr/>
            <p:nvPr/>
          </p:nvSpPr>
          <p:spPr>
            <a:xfrm>
              <a:off x="8859749" y="2445776"/>
              <a:ext cx="220320" cy="1752120"/>
            </a:xfrm>
            <a:prstGeom prst="rect">
              <a:avLst/>
            </a:prstGeom>
            <a:noFill/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603">
              <a:extLst>
                <a:ext uri="{FF2B5EF4-FFF2-40B4-BE49-F238E27FC236}">
                  <a16:creationId xmlns:a16="http://schemas.microsoft.com/office/drawing/2014/main" id="{2AF30417-A2CD-584E-A335-27827C2CBA3F}"/>
                </a:ext>
              </a:extLst>
            </p:cNvPr>
            <p:cNvSpPr/>
            <p:nvPr/>
          </p:nvSpPr>
          <p:spPr>
            <a:xfrm>
              <a:off x="9190470" y="2445776"/>
              <a:ext cx="220320" cy="1752120"/>
            </a:xfrm>
            <a:prstGeom prst="rect">
              <a:avLst/>
            </a:prstGeom>
            <a:noFill/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604">
              <a:extLst>
                <a:ext uri="{FF2B5EF4-FFF2-40B4-BE49-F238E27FC236}">
                  <a16:creationId xmlns:a16="http://schemas.microsoft.com/office/drawing/2014/main" id="{635675E5-9A60-AA44-82D0-AFDBE5B14CC0}"/>
                </a:ext>
              </a:extLst>
            </p:cNvPr>
            <p:cNvSpPr/>
            <p:nvPr/>
          </p:nvSpPr>
          <p:spPr>
            <a:xfrm>
              <a:off x="9576389" y="2445776"/>
              <a:ext cx="220320" cy="1752120"/>
            </a:xfrm>
            <a:prstGeom prst="rect">
              <a:avLst/>
            </a:prstGeom>
            <a:solidFill>
              <a:srgbClr val="575F6D"/>
            </a:solidFill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605">
              <a:extLst>
                <a:ext uri="{FF2B5EF4-FFF2-40B4-BE49-F238E27FC236}">
                  <a16:creationId xmlns:a16="http://schemas.microsoft.com/office/drawing/2014/main" id="{280251A1-C181-8743-B134-02B4D167DAD7}"/>
                </a:ext>
              </a:extLst>
            </p:cNvPr>
            <p:cNvSpPr/>
            <p:nvPr/>
          </p:nvSpPr>
          <p:spPr>
            <a:xfrm>
              <a:off x="9962789" y="2445776"/>
              <a:ext cx="220320" cy="1752120"/>
            </a:xfrm>
            <a:prstGeom prst="rect">
              <a:avLst/>
            </a:prstGeom>
            <a:solidFill>
              <a:srgbClr val="575F6D"/>
            </a:solidFill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606">
              <a:extLst>
                <a:ext uri="{FF2B5EF4-FFF2-40B4-BE49-F238E27FC236}">
                  <a16:creationId xmlns:a16="http://schemas.microsoft.com/office/drawing/2014/main" id="{80F090CE-0FD9-9C41-9F52-536854A76319}"/>
                </a:ext>
              </a:extLst>
            </p:cNvPr>
            <p:cNvSpPr/>
            <p:nvPr/>
          </p:nvSpPr>
          <p:spPr>
            <a:xfrm>
              <a:off x="10348710" y="2445776"/>
              <a:ext cx="220320" cy="1752120"/>
            </a:xfrm>
            <a:prstGeom prst="rect">
              <a:avLst/>
            </a:prstGeom>
            <a:noFill/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Shape 607">
              <a:extLst>
                <a:ext uri="{FF2B5EF4-FFF2-40B4-BE49-F238E27FC236}">
                  <a16:creationId xmlns:a16="http://schemas.microsoft.com/office/drawing/2014/main" id="{FB042107-56CC-E047-8426-6370992ED911}"/>
                </a:ext>
              </a:extLst>
            </p:cNvPr>
            <p:cNvSpPr/>
            <p:nvPr/>
          </p:nvSpPr>
          <p:spPr>
            <a:xfrm>
              <a:off x="10679430" y="2445776"/>
              <a:ext cx="220320" cy="1752120"/>
            </a:xfrm>
            <a:prstGeom prst="rect">
              <a:avLst/>
            </a:prstGeom>
            <a:noFill/>
            <a:ln w="19075" cap="flat" cmpd="sng">
              <a:solidFill>
                <a:srgbClr val="575F6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F243504-A0AB-3043-BC92-8D1E811EC291}"/>
              </a:ext>
            </a:extLst>
          </p:cNvPr>
          <p:cNvSpPr txBox="1"/>
          <p:nvPr/>
        </p:nvSpPr>
        <p:spPr>
          <a:xfrm>
            <a:off x="2630714" y="5715298"/>
            <a:ext cx="28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Conflict misses</a:t>
            </a:r>
          </a:p>
        </p:txBody>
      </p:sp>
    </p:spTree>
    <p:extLst>
      <p:ext uri="{BB962C8B-B14F-4D97-AF65-F5344CB8AC3E}">
        <p14:creationId xmlns:p14="http://schemas.microsoft.com/office/powerpoint/2010/main" val="2563232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MCS-DS_PPT_template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MCS-DS_PPT_template_master.potx</Template>
  <TotalTime>607</TotalTime>
  <Words>841</Words>
  <Application>Microsoft Macintosh PowerPoint</Application>
  <PresentationFormat>Widescreen</PresentationFormat>
  <Paragraphs>132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Courier</vt:lpstr>
      <vt:lpstr>Lato Medium</vt:lpstr>
      <vt:lpstr>Times New Roman</vt:lpstr>
      <vt:lpstr>MCS-DS_PPT_template_master</vt:lpstr>
      <vt:lpstr>Memory Access Challenges</vt:lpstr>
      <vt:lpstr>Recall: Cache Hierarchies and Performance</vt:lpstr>
      <vt:lpstr>Why and How Does a Cache Help?</vt:lpstr>
      <vt:lpstr>Cache: Parameters and Metrics</vt:lpstr>
      <vt:lpstr>Cache: Parameters and Metrics</vt:lpstr>
      <vt:lpstr>Cache Mapping and Associativity</vt:lpstr>
      <vt:lpstr>Set Associative Cache</vt:lpstr>
      <vt:lpstr>Cache Replacement Policy</vt:lpstr>
      <vt:lpstr>Categorizing Cache Misses</vt:lpstr>
      <vt:lpstr>Example</vt:lpstr>
      <vt:lpstr>Another Example</vt:lpstr>
      <vt:lpstr>Example Program</vt:lpstr>
    </vt:vector>
  </TitlesOfParts>
  <Company>UIUC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</dc:creator>
  <cp:lastModifiedBy>Microsoft Office User</cp:lastModifiedBy>
  <cp:revision>36</cp:revision>
  <dcterms:created xsi:type="dcterms:W3CDTF">2017-05-11T14:02:37Z</dcterms:created>
  <dcterms:modified xsi:type="dcterms:W3CDTF">2018-04-18T15:39:07Z</dcterms:modified>
</cp:coreProperties>
</file>