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8" r:id="rId3"/>
    <p:sldId id="270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CC963-EC3C-0E47-B3F6-92D721629B8A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691F-416A-8B42-8FF5-6E91F20D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6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837B-677E-BB45-8888-45AEC332E73A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27E5-E483-E44A-AB59-581746CA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5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927E5-E483-E44A-AB59-581746CAB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4E14CD44-7A83-A740-A03D-43DC5B081DF0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33CFF340-C6B2-6948-9788-B594FC3FC4F7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466B-6AA0-5740-8BFC-9892052080BA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46E3BC78-5A76-F54D-90C8-2EBBCB5F5810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5A15-E482-154F-ADB6-EDA71B7923EB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C4B950E-24A7-904B-B84D-3B7C738DBB9F}" type="datetime1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5D99B0D-1D9C-D746-95F7-E6BEB3F388E8}" type="datetime1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3157E81-2826-CA41-A794-4742F4A76F8A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BEE3644-E9A7-E647-861E-51C569D710E1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6A34889-88B3-9941-A5A7-E6F38600163D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A933-AD9B-4246-A69D-FD398D3A5EC8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ckland.ac.nz/~jmor159/363/html/TLB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and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Issues: Paging, Compilers, …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4EB14EC-7314-2B42-91AC-EAD9C5D40609}"/>
              </a:ext>
            </a:extLst>
          </p:cNvPr>
          <p:cNvSpPr txBox="1">
            <a:spLocks/>
          </p:cNvSpPr>
          <p:nvPr/>
        </p:nvSpPr>
        <p:spPr>
          <a:xfrm>
            <a:off x="3990975" y="64833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2692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and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3"/>
            <a:ext cx="10515600" cy="5551584"/>
          </a:xfrm>
        </p:spPr>
        <p:txBody>
          <a:bodyPr>
            <a:normAutofit/>
          </a:bodyPr>
          <a:lstStyle/>
          <a:p>
            <a:r>
              <a:rPr lang="en-US" dirty="0"/>
              <a:t>A computer runs many programs “simultaneously”</a:t>
            </a:r>
          </a:p>
          <a:p>
            <a:pPr lvl="1"/>
            <a:r>
              <a:rPr lang="en-US" dirty="0"/>
              <a:t>It gives each program a time slice of some milliseconds (e.g., 10ms)</a:t>
            </a:r>
          </a:p>
          <a:p>
            <a:r>
              <a:rPr lang="en-US" dirty="0"/>
              <a:t>How can it keep their memories from mixing up?</a:t>
            </a:r>
          </a:p>
          <a:p>
            <a:r>
              <a:rPr lang="en-US" dirty="0"/>
              <a:t>Answer: virtual memory</a:t>
            </a:r>
          </a:p>
          <a:p>
            <a:pPr lvl="1"/>
            <a:r>
              <a:rPr lang="en-US" dirty="0"/>
              <a:t>Each program thinks it has the whole processor to itself, and can address memory from 0...X gigabytes</a:t>
            </a:r>
          </a:p>
          <a:p>
            <a:pPr lvl="1"/>
            <a:r>
              <a:rPr lang="en-US" dirty="0"/>
              <a:t>This “virtual” address is mapped to a physical address by the hardware and operating system via “page tables”</a:t>
            </a:r>
          </a:p>
          <a:p>
            <a:pPr lvl="1"/>
            <a:r>
              <a:rPr lang="en-US" dirty="0"/>
              <a:t>Each page has (say) 4 kilobytes of data… It may or may not be in physical memory</a:t>
            </a:r>
          </a:p>
          <a:p>
            <a:pPr lvl="1"/>
            <a:r>
              <a:rPr lang="en-US" dirty="0"/>
              <a:t>If it is not in memory, it is kept on disk (in “swap” space)</a:t>
            </a:r>
          </a:p>
          <a:p>
            <a:pPr lvl="1"/>
            <a:r>
              <a:rPr lang="en-US" dirty="0"/>
              <a:t>The mapping itself is stored in memory!</a:t>
            </a:r>
          </a:p>
          <a:p>
            <a:pPr lvl="2"/>
            <a:r>
              <a:rPr lang="en-US" dirty="0"/>
              <a:t>But most commonly/recently used entries of this map are stored in hardware: TLB or Translation Lookaside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96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Shape 7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280" y="1196641"/>
            <a:ext cx="10083840" cy="47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/>
          <p:nvPr/>
        </p:nvSpPr>
        <p:spPr>
          <a:xfrm>
            <a:off x="304800" y="5999039"/>
            <a:ext cx="10769280" cy="395280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 anchor="t" anchorCtr="0">
            <a:noAutofit/>
          </a:bodyPr>
          <a:lstStyle/>
          <a:p>
            <a:pPr marL="457200"/>
            <a:r>
              <a:rPr lang="en" sz="1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(Morris, 1998) </a:t>
            </a:r>
            <a:endParaRPr lang="en-US" sz="1200" dirty="0"/>
          </a:p>
          <a:p>
            <a:endParaRPr lang="en" sz="1200" dirty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98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Page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 most OSs it is set at 4 KB</a:t>
            </a:r>
          </a:p>
          <a:p>
            <a:r>
              <a:rPr lang="en-US" sz="3600" dirty="0"/>
              <a:t>That’s fine for </a:t>
            </a:r>
            <a:r>
              <a:rPr lang="en-US" sz="3600" dirty="0" err="1"/>
              <a:t>multiprogrammed</a:t>
            </a:r>
            <a:r>
              <a:rPr lang="en-US" sz="3600" dirty="0"/>
              <a:t> machines</a:t>
            </a:r>
          </a:p>
          <a:p>
            <a:r>
              <a:rPr lang="en-US" sz="3600" dirty="0"/>
              <a:t>For a dedicated parallel computer?</a:t>
            </a:r>
          </a:p>
          <a:p>
            <a:pPr lvl="1"/>
            <a:r>
              <a:rPr lang="en-US" sz="3200" dirty="0" err="1"/>
              <a:t>HugePages</a:t>
            </a:r>
            <a:r>
              <a:rPr lang="en-US" sz="3200" dirty="0"/>
              <a:t> option: 2 MB pages, 4 MB pages</a:t>
            </a:r>
          </a:p>
          <a:p>
            <a:pPr lvl="1"/>
            <a:r>
              <a:rPr lang="en-US" sz="3200" dirty="0"/>
              <a:t>On </a:t>
            </a:r>
            <a:r>
              <a:rPr lang="en-US" sz="3200" dirty="0" err="1"/>
              <a:t>BlueWaters</a:t>
            </a:r>
            <a:r>
              <a:rPr lang="en-US" sz="3200" dirty="0"/>
              <a:t>, simply load the 2 MB page module before compilation and execution</a:t>
            </a:r>
          </a:p>
          <a:p>
            <a:pPr lvl="1"/>
            <a:r>
              <a:rPr lang="en-US" sz="3200" dirty="0"/>
              <a:t>Loading a module redirects </a:t>
            </a:r>
            <a:r>
              <a:rPr lang="en-US" sz="3200" dirty="0" err="1"/>
              <a:t>mallocs</a:t>
            </a:r>
            <a:r>
              <a:rPr lang="en-US" sz="3200" dirty="0"/>
              <a:t> to use larger pages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6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Capabilities</a:t>
            </a:r>
          </a:p>
          <a:p>
            <a:r>
              <a:rPr lang="en-US" sz="3200" dirty="0"/>
              <a:t>Black-box nature</a:t>
            </a:r>
          </a:p>
          <a:p>
            <a:r>
              <a:rPr lang="en-US" sz="3200" dirty="0"/>
              <a:t>Optimization levels: -O1, -O2, -O3…</a:t>
            </a:r>
          </a:p>
          <a:p>
            <a:pPr lvl="1"/>
            <a:r>
              <a:rPr lang="en-US" sz="2800" dirty="0"/>
              <a:t>Higher level of optimization is better for performance, but occasionally (rarely) may compile wrong! </a:t>
            </a:r>
          </a:p>
          <a:p>
            <a:pPr lvl="1"/>
            <a:r>
              <a:rPr lang="en-US" sz="2800" dirty="0"/>
              <a:t>Lower levels make debugging easier</a:t>
            </a:r>
          </a:p>
          <a:p>
            <a:r>
              <a:rPr lang="en-US" sz="3200" dirty="0"/>
              <a:t>Flags</a:t>
            </a:r>
          </a:p>
          <a:p>
            <a:pPr lvl="1"/>
            <a:r>
              <a:rPr lang="en-US" sz="2800" dirty="0"/>
              <a:t>More specialized, nuanced, control over what kinds of optimizations the compiler may try</a:t>
            </a:r>
          </a:p>
          <a:p>
            <a:pPr lvl="1"/>
            <a:r>
              <a:rPr lang="en-US" sz="2800" dirty="0"/>
              <a:t>Debug information retained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06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speed increase has come at the cost of complexity</a:t>
            </a:r>
          </a:p>
          <a:p>
            <a:r>
              <a:rPr lang="en-US" sz="4000" dirty="0"/>
              <a:t>This leads to high performance variability that programmers have to deal with</a:t>
            </a:r>
          </a:p>
          <a:p>
            <a:r>
              <a:rPr lang="en-US" sz="4000" dirty="0"/>
              <a:t>It takes a lot to write an efficient program!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32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84C7-BD71-4C47-B534-F328FDA2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64"/>
            <a:ext cx="10515600" cy="76648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F4C9-418E-433D-8747-8EB38417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Morris,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J. (1998).</a:t>
            </a:r>
            <a:r>
              <a:rPr lang="en-US" i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Computer Architecture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 </a:t>
            </a:r>
            <a:r>
              <a:rPr lang="en-US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Retrieved from</a:t>
            </a:r>
            <a:r>
              <a:rPr lang="en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  <a:hlinkClick r:id="rId3"/>
              </a:rPr>
              <a:t>http://www.cs.auckland.ac.nz/~jmor159/363/html/TLB.html</a:t>
            </a:r>
            <a:r>
              <a:rPr lang="en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CAB7-75E3-4E45-B301-C732308A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148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MCS-DS_PPT_template_master.potx</Template>
  <TotalTime>334</TotalTime>
  <Words>375</Words>
  <Application>Microsoft Macintosh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 Medium</vt:lpstr>
      <vt:lpstr>Times New Roman</vt:lpstr>
      <vt:lpstr>MCS-DS_PPT_template_master</vt:lpstr>
      <vt:lpstr>Performance and Complexity</vt:lpstr>
      <vt:lpstr>Multiprogramming and Virtual Memory</vt:lpstr>
      <vt:lpstr>Load Instruction</vt:lpstr>
      <vt:lpstr>What Is a Good Page Size?</vt:lpstr>
      <vt:lpstr>Compilers</vt:lpstr>
      <vt:lpstr>Bottom Line?</vt:lpstr>
      <vt:lpstr>References</vt:lpstr>
    </vt:vector>
  </TitlesOfParts>
  <Company>UIUC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31</cp:revision>
  <dcterms:created xsi:type="dcterms:W3CDTF">2017-05-11T14:02:37Z</dcterms:created>
  <dcterms:modified xsi:type="dcterms:W3CDTF">2018-03-08T16:55:19Z</dcterms:modified>
</cp:coreProperties>
</file>