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78" r:id="rId7"/>
    <p:sldId id="279" r:id="rId8"/>
    <p:sldId id="262" r:id="rId9"/>
    <p:sldId id="277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5F5F5"/>
    <a:srgbClr val="FFFBEB"/>
    <a:srgbClr val="FFFFFF"/>
    <a:srgbClr val="F9F9F9"/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0"/>
    <p:restoredTop sz="94792"/>
  </p:normalViewPr>
  <p:slideViewPr>
    <p:cSldViewPr snapToGrid="0" snapToObjects="1">
      <p:cViewPr varScale="1">
        <p:scale>
          <a:sx n="94" d="100"/>
          <a:sy n="94" d="100"/>
        </p:scale>
        <p:origin x="6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670CB-6496-7141-A268-76ADFD1EB3EB}" type="datetimeFigureOut">
              <a:rPr lang="en-US" smtClean="0"/>
              <a:t>8/21/18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802C3-66ED-9241-82B6-8058B12E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8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1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4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21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6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11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16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94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7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18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0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201128"/>
          </a:xfrm>
        </p:spPr>
        <p:txBody>
          <a:bodyPr anchor="b">
            <a:normAutofit/>
          </a:bodyPr>
          <a:lstStyle>
            <a:lvl1pPr algn="ctr">
              <a:defRPr sz="51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90322"/>
            <a:ext cx="9144000" cy="206747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1524000" y="3686618"/>
            <a:ext cx="9144000" cy="49236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n-lt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058E0BDD-991F-A841-BA7A-8469737DF566}" type="datetime1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9"/>
          </a:xfrm>
        </p:spPr>
        <p:txBody>
          <a:bodyPr vert="eaVert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6"/>
            <a:ext cx="7734300" cy="5811839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fld id="{4059C291-AEAF-7D4C-AF32-3B3FFE428A14}" type="datetime1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495"/>
            <a:ext cx="10515600" cy="766483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5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0839-3D44-F140-82DB-E2D3B0E3CEA9}" type="datetime1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F6F439E0-FB85-2F49-8ED4-8203EB41A507}" type="datetime1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69895"/>
            <a:ext cx="5181600" cy="5007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69895"/>
            <a:ext cx="5181600" cy="5007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2624-3D97-5E40-AA8B-36928FD1B264}" type="datetime1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55496"/>
            <a:ext cx="10515600" cy="766483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6989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93808"/>
            <a:ext cx="5157787" cy="41958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16989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1993808"/>
            <a:ext cx="5183188" cy="41958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96B1240B-DC83-5241-83E4-4D0E369BC4AE}" type="datetime1">
              <a:rPr lang="en-US" smtClean="0"/>
              <a:t>8/21/18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CD782996-1CAA-9E4D-8362-15279F782E02}" type="datetime1">
              <a:rPr lang="en-US" smtClean="0"/>
              <a:t>8/21/18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D5358B8-F403-164B-98BB-95C8C97251E9}" type="datetime1">
              <a:rPr lang="en-US" smtClean="0"/>
              <a:t>8/21/18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3F43EB7D-450F-EA4B-8B13-6CF0B0F7E1A5}" type="datetime1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85D17064-DDD7-5F48-9F4C-87861D2DE499}" type="datetime1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55496"/>
            <a:ext cx="10515600" cy="76648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69895"/>
            <a:ext cx="10515600" cy="500706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5F13E-8735-6D41-9D76-9F4ACF5FF2B1}" type="datetime1">
              <a:rPr lang="en-US" smtClean="0"/>
              <a:t>8/21/18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Cache Optimizations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Estimating Performance with Cache Misses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BB35C90A-95FA-094F-8F1B-5A72770A8A6A}"/>
              </a:ext>
            </a:extLst>
          </p:cNvPr>
          <p:cNvSpPr txBox="1">
            <a:spLocks/>
          </p:cNvSpPr>
          <p:nvPr/>
        </p:nvSpPr>
        <p:spPr>
          <a:xfrm>
            <a:off x="3289300" y="6375400"/>
            <a:ext cx="5613400" cy="365125"/>
          </a:xfrm>
          <a:prstGeom prst="rect">
            <a:avLst/>
          </a:prstGeom>
        </p:spPr>
        <p:txBody>
          <a:bodyPr lIns="91438" tIns="45719" rIns="91438" bIns="45719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88888"/>
                </a:solidFill>
                <a:latin typeface="+mn-lt"/>
              </a:rPr>
              <a:t>© 2018 L. V. Kale at the University of Illinois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2684241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856FD-C61C-0D47-9929-F35099B2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the Doubly Nested Loop: Reordering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for (j = 0; j &lt; M; j++)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for (i = 0; i &lt; N; i++)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x += A[j][i]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26E0C-BFF2-6C4A-8CF2-FBA2FE61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CD2D4-22C3-5845-9EAE-861A9CB1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AE512CB-9C46-8448-8E2A-0A52E85E6BBC}"/>
              </a:ext>
            </a:extLst>
          </p:cNvPr>
          <p:cNvSpPr/>
          <p:nvPr/>
        </p:nvSpPr>
        <p:spPr>
          <a:xfrm>
            <a:off x="6353901" y="1938383"/>
            <a:ext cx="4809643" cy="1688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9CB7BCF-D95F-5F44-A4F5-C7410C41F66A}"/>
              </a:ext>
            </a:extLst>
          </p:cNvPr>
          <p:cNvSpPr/>
          <p:nvPr/>
        </p:nvSpPr>
        <p:spPr>
          <a:xfrm>
            <a:off x="6579822" y="2234078"/>
            <a:ext cx="36576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DC0E1C0-3478-C747-B832-9ADBEDD35B18}"/>
              </a:ext>
            </a:extLst>
          </p:cNvPr>
          <p:cNvSpPr/>
          <p:nvPr/>
        </p:nvSpPr>
        <p:spPr>
          <a:xfrm>
            <a:off x="7723044" y="2234078"/>
            <a:ext cx="36576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FDF67EE-69C6-9547-A843-0E70EC42C98E}"/>
              </a:ext>
            </a:extLst>
          </p:cNvPr>
          <p:cNvSpPr/>
          <p:nvPr/>
        </p:nvSpPr>
        <p:spPr>
          <a:xfrm>
            <a:off x="7151433" y="2234078"/>
            <a:ext cx="36576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06266F0-283C-B54D-AFFE-3B4755C93EF2}"/>
              </a:ext>
            </a:extLst>
          </p:cNvPr>
          <p:cNvSpPr/>
          <p:nvPr/>
        </p:nvSpPr>
        <p:spPr>
          <a:xfrm>
            <a:off x="8294654" y="2234078"/>
            <a:ext cx="36576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CFA16CC-16CA-CA40-AD11-5953AAE12BF8}"/>
              </a:ext>
            </a:extLst>
          </p:cNvPr>
          <p:cNvSpPr/>
          <p:nvPr/>
        </p:nvSpPr>
        <p:spPr>
          <a:xfrm>
            <a:off x="8863809" y="2234078"/>
            <a:ext cx="36576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40D46D9-0128-BF41-A4D1-66BCAB2C3843}"/>
              </a:ext>
            </a:extLst>
          </p:cNvPr>
          <p:cNvSpPr/>
          <p:nvPr/>
        </p:nvSpPr>
        <p:spPr>
          <a:xfrm>
            <a:off x="10007030" y="2234078"/>
            <a:ext cx="36576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4C32B17-EC6C-664F-B4D7-00639E72E5C9}"/>
              </a:ext>
            </a:extLst>
          </p:cNvPr>
          <p:cNvSpPr/>
          <p:nvPr/>
        </p:nvSpPr>
        <p:spPr>
          <a:xfrm>
            <a:off x="9435420" y="2234078"/>
            <a:ext cx="36576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3E5698A-C30D-1F45-A138-77CB8804144F}"/>
              </a:ext>
            </a:extLst>
          </p:cNvPr>
          <p:cNvSpPr/>
          <p:nvPr/>
        </p:nvSpPr>
        <p:spPr>
          <a:xfrm>
            <a:off x="10578642" y="2234078"/>
            <a:ext cx="36576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E7DB283-9D39-624F-89C4-ECE5702A950B}"/>
              </a:ext>
            </a:extLst>
          </p:cNvPr>
          <p:cNvSpPr/>
          <p:nvPr/>
        </p:nvSpPr>
        <p:spPr>
          <a:xfrm>
            <a:off x="6579822" y="2621217"/>
            <a:ext cx="36576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E431871-3831-EE42-91AF-ECD9D69C780C}"/>
              </a:ext>
            </a:extLst>
          </p:cNvPr>
          <p:cNvSpPr/>
          <p:nvPr/>
        </p:nvSpPr>
        <p:spPr>
          <a:xfrm>
            <a:off x="7723044" y="2621217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24BCF25-2BB6-B444-A4CD-B3095654380E}"/>
              </a:ext>
            </a:extLst>
          </p:cNvPr>
          <p:cNvSpPr/>
          <p:nvPr/>
        </p:nvSpPr>
        <p:spPr>
          <a:xfrm>
            <a:off x="7151433" y="2621217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E2AD7F2-0119-5947-A156-FA1EBEBA7A45}"/>
              </a:ext>
            </a:extLst>
          </p:cNvPr>
          <p:cNvSpPr/>
          <p:nvPr/>
        </p:nvSpPr>
        <p:spPr>
          <a:xfrm>
            <a:off x="8294654" y="2621217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938D9DB-ACA6-3E40-B603-E346BE59FF7B}"/>
              </a:ext>
            </a:extLst>
          </p:cNvPr>
          <p:cNvSpPr/>
          <p:nvPr/>
        </p:nvSpPr>
        <p:spPr>
          <a:xfrm>
            <a:off x="8863809" y="2621217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EC7A0A1-15A9-4244-932B-8ECFD408C7EF}"/>
              </a:ext>
            </a:extLst>
          </p:cNvPr>
          <p:cNvSpPr/>
          <p:nvPr/>
        </p:nvSpPr>
        <p:spPr>
          <a:xfrm>
            <a:off x="10007030" y="2621217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9718813-B3AE-1840-B296-93B0B8A0A4C4}"/>
              </a:ext>
            </a:extLst>
          </p:cNvPr>
          <p:cNvSpPr/>
          <p:nvPr/>
        </p:nvSpPr>
        <p:spPr>
          <a:xfrm>
            <a:off x="9435420" y="2621217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9C743F1-610C-8E46-A266-808390AAD969}"/>
              </a:ext>
            </a:extLst>
          </p:cNvPr>
          <p:cNvSpPr/>
          <p:nvPr/>
        </p:nvSpPr>
        <p:spPr>
          <a:xfrm>
            <a:off x="10578642" y="2621217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8F1DC51-2427-724C-B93D-2778D33BD642}"/>
              </a:ext>
            </a:extLst>
          </p:cNvPr>
          <p:cNvSpPr/>
          <p:nvPr/>
        </p:nvSpPr>
        <p:spPr>
          <a:xfrm>
            <a:off x="6579822" y="3007867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CB80AF3-46B1-CB4B-98C8-03DEED75BD17}"/>
              </a:ext>
            </a:extLst>
          </p:cNvPr>
          <p:cNvSpPr/>
          <p:nvPr/>
        </p:nvSpPr>
        <p:spPr>
          <a:xfrm>
            <a:off x="7723044" y="3007867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22D47B3-43E6-4449-AC7A-7CC951706DF8}"/>
              </a:ext>
            </a:extLst>
          </p:cNvPr>
          <p:cNvSpPr/>
          <p:nvPr/>
        </p:nvSpPr>
        <p:spPr>
          <a:xfrm>
            <a:off x="7151433" y="3007867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E73C2B7-23EB-FB44-B3C4-C3863F7A10E9}"/>
              </a:ext>
            </a:extLst>
          </p:cNvPr>
          <p:cNvSpPr/>
          <p:nvPr/>
        </p:nvSpPr>
        <p:spPr>
          <a:xfrm>
            <a:off x="8294654" y="3007867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9F2A425-29D3-994F-93E5-D3355879F4AD}"/>
              </a:ext>
            </a:extLst>
          </p:cNvPr>
          <p:cNvSpPr/>
          <p:nvPr/>
        </p:nvSpPr>
        <p:spPr>
          <a:xfrm>
            <a:off x="8863809" y="3007867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AF4E29B-B52C-5042-93FE-DB107F00153A}"/>
              </a:ext>
            </a:extLst>
          </p:cNvPr>
          <p:cNvSpPr/>
          <p:nvPr/>
        </p:nvSpPr>
        <p:spPr>
          <a:xfrm>
            <a:off x="10007030" y="3007867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48535E4-ABAF-6C48-9437-54B2692D5416}"/>
              </a:ext>
            </a:extLst>
          </p:cNvPr>
          <p:cNvSpPr/>
          <p:nvPr/>
        </p:nvSpPr>
        <p:spPr>
          <a:xfrm>
            <a:off x="9435420" y="3007867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6A4A079-6381-D349-9D56-9819AD35D237}"/>
              </a:ext>
            </a:extLst>
          </p:cNvPr>
          <p:cNvSpPr/>
          <p:nvPr/>
        </p:nvSpPr>
        <p:spPr>
          <a:xfrm>
            <a:off x="10578642" y="3007867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DA309AB-260F-0A43-BC46-91871B3FCC10}"/>
              </a:ext>
            </a:extLst>
          </p:cNvPr>
          <p:cNvSpPr/>
          <p:nvPr/>
        </p:nvSpPr>
        <p:spPr>
          <a:xfrm>
            <a:off x="6579822" y="3397647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23757C3-73A7-C645-828B-7627C193B099}"/>
              </a:ext>
            </a:extLst>
          </p:cNvPr>
          <p:cNvSpPr/>
          <p:nvPr/>
        </p:nvSpPr>
        <p:spPr>
          <a:xfrm>
            <a:off x="7723044" y="3397647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846D154-7EF9-3C44-AA4B-DB7480012B6A}"/>
              </a:ext>
            </a:extLst>
          </p:cNvPr>
          <p:cNvSpPr/>
          <p:nvPr/>
        </p:nvSpPr>
        <p:spPr>
          <a:xfrm>
            <a:off x="7151433" y="3397647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5C8E11F-3923-D548-ADF8-6288C935C59B}"/>
              </a:ext>
            </a:extLst>
          </p:cNvPr>
          <p:cNvSpPr/>
          <p:nvPr/>
        </p:nvSpPr>
        <p:spPr>
          <a:xfrm>
            <a:off x="8294654" y="3397647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5354748-0C45-5740-A885-06CB528E0952}"/>
              </a:ext>
            </a:extLst>
          </p:cNvPr>
          <p:cNvSpPr/>
          <p:nvPr/>
        </p:nvSpPr>
        <p:spPr>
          <a:xfrm>
            <a:off x="8863809" y="3397647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B68F252-BE5E-7D41-9202-2B158E362741}"/>
              </a:ext>
            </a:extLst>
          </p:cNvPr>
          <p:cNvSpPr/>
          <p:nvPr/>
        </p:nvSpPr>
        <p:spPr>
          <a:xfrm>
            <a:off x="10007030" y="3397647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F4BE490-2616-3842-B432-008FE18D9EE2}"/>
              </a:ext>
            </a:extLst>
          </p:cNvPr>
          <p:cNvSpPr/>
          <p:nvPr/>
        </p:nvSpPr>
        <p:spPr>
          <a:xfrm>
            <a:off x="9435420" y="3397647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3F3D1A6-2820-0F4F-A72D-F815FAA8F1E9}"/>
              </a:ext>
            </a:extLst>
          </p:cNvPr>
          <p:cNvSpPr/>
          <p:nvPr/>
        </p:nvSpPr>
        <p:spPr>
          <a:xfrm>
            <a:off x="10578642" y="3397647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A05E210-7969-8C4B-BBFA-3A07F348AEC8}"/>
              </a:ext>
            </a:extLst>
          </p:cNvPr>
          <p:cNvSpPr/>
          <p:nvPr/>
        </p:nvSpPr>
        <p:spPr>
          <a:xfrm>
            <a:off x="6346146" y="3589419"/>
            <a:ext cx="4809643" cy="1803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17C406D-18FE-A740-9E3A-0BE6CC7A80F2}"/>
              </a:ext>
            </a:extLst>
          </p:cNvPr>
          <p:cNvSpPr/>
          <p:nvPr/>
        </p:nvSpPr>
        <p:spPr>
          <a:xfrm>
            <a:off x="6579822" y="3833903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5E661FF0-9D6A-7D45-9520-74F973FDBEC8}"/>
              </a:ext>
            </a:extLst>
          </p:cNvPr>
          <p:cNvSpPr/>
          <p:nvPr/>
        </p:nvSpPr>
        <p:spPr>
          <a:xfrm>
            <a:off x="7723044" y="3833903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16EAD66-7607-2745-B9CD-9BD8428939EF}"/>
              </a:ext>
            </a:extLst>
          </p:cNvPr>
          <p:cNvSpPr/>
          <p:nvPr/>
        </p:nvSpPr>
        <p:spPr>
          <a:xfrm>
            <a:off x="7151433" y="3833903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A30959A-6DC7-9247-8B30-AEC395CF3311}"/>
              </a:ext>
            </a:extLst>
          </p:cNvPr>
          <p:cNvSpPr/>
          <p:nvPr/>
        </p:nvSpPr>
        <p:spPr>
          <a:xfrm>
            <a:off x="8294654" y="3833903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2B6E7B6-5B3E-4D48-A539-A32D96DF2BE1}"/>
              </a:ext>
            </a:extLst>
          </p:cNvPr>
          <p:cNvSpPr/>
          <p:nvPr/>
        </p:nvSpPr>
        <p:spPr>
          <a:xfrm>
            <a:off x="8863809" y="3833903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9BF2B10-FBC9-FB4F-AB68-572B3D422ABD}"/>
              </a:ext>
            </a:extLst>
          </p:cNvPr>
          <p:cNvSpPr/>
          <p:nvPr/>
        </p:nvSpPr>
        <p:spPr>
          <a:xfrm>
            <a:off x="10007030" y="3833903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8DE17EC-4C19-DD47-AA03-3A315C5CA87E}"/>
              </a:ext>
            </a:extLst>
          </p:cNvPr>
          <p:cNvSpPr/>
          <p:nvPr/>
        </p:nvSpPr>
        <p:spPr>
          <a:xfrm>
            <a:off x="9435420" y="3833903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9BEB08E-EEC1-2243-BE3E-DA8DEB9C76B4}"/>
              </a:ext>
            </a:extLst>
          </p:cNvPr>
          <p:cNvSpPr/>
          <p:nvPr/>
        </p:nvSpPr>
        <p:spPr>
          <a:xfrm>
            <a:off x="10578642" y="3833903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2854170-791A-3E46-AFC4-34DBAF90904E}"/>
              </a:ext>
            </a:extLst>
          </p:cNvPr>
          <p:cNvSpPr/>
          <p:nvPr/>
        </p:nvSpPr>
        <p:spPr>
          <a:xfrm>
            <a:off x="6579822" y="4221042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1529958-432A-5E4B-8A0A-F2FBC4DD332E}"/>
              </a:ext>
            </a:extLst>
          </p:cNvPr>
          <p:cNvSpPr/>
          <p:nvPr/>
        </p:nvSpPr>
        <p:spPr>
          <a:xfrm>
            <a:off x="7723044" y="4221042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3391491-0762-A143-BB2E-87208C0E6CF2}"/>
              </a:ext>
            </a:extLst>
          </p:cNvPr>
          <p:cNvSpPr/>
          <p:nvPr/>
        </p:nvSpPr>
        <p:spPr>
          <a:xfrm>
            <a:off x="7151433" y="4221042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8DAD4AA-2CD2-644D-B5CB-830E97988DD7}"/>
              </a:ext>
            </a:extLst>
          </p:cNvPr>
          <p:cNvSpPr/>
          <p:nvPr/>
        </p:nvSpPr>
        <p:spPr>
          <a:xfrm>
            <a:off x="8294654" y="4221042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4F75E49-9B82-F54E-AD00-D159EC13BC55}"/>
              </a:ext>
            </a:extLst>
          </p:cNvPr>
          <p:cNvSpPr/>
          <p:nvPr/>
        </p:nvSpPr>
        <p:spPr>
          <a:xfrm>
            <a:off x="8863809" y="4221042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CBC6151-DB52-0847-B8AB-90126D146E30}"/>
              </a:ext>
            </a:extLst>
          </p:cNvPr>
          <p:cNvSpPr/>
          <p:nvPr/>
        </p:nvSpPr>
        <p:spPr>
          <a:xfrm>
            <a:off x="10007030" y="4221042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15E947F-8698-E240-A9C6-BE2AAD33EB59}"/>
              </a:ext>
            </a:extLst>
          </p:cNvPr>
          <p:cNvSpPr/>
          <p:nvPr/>
        </p:nvSpPr>
        <p:spPr>
          <a:xfrm>
            <a:off x="9435420" y="4221042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7A31D6F-5A27-894E-835B-64F2A294EFB6}"/>
              </a:ext>
            </a:extLst>
          </p:cNvPr>
          <p:cNvSpPr/>
          <p:nvPr/>
        </p:nvSpPr>
        <p:spPr>
          <a:xfrm>
            <a:off x="10578642" y="4221042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AD13C14-52FB-2943-A415-4E612EB9A7C1}"/>
              </a:ext>
            </a:extLst>
          </p:cNvPr>
          <p:cNvSpPr/>
          <p:nvPr/>
        </p:nvSpPr>
        <p:spPr>
          <a:xfrm>
            <a:off x="6579822" y="4607693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5F304E0-0ED7-BE47-AB07-E7F63E556C8C}"/>
              </a:ext>
            </a:extLst>
          </p:cNvPr>
          <p:cNvSpPr/>
          <p:nvPr/>
        </p:nvSpPr>
        <p:spPr>
          <a:xfrm>
            <a:off x="7723044" y="4607693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960BF9F-FCC1-0E4E-A533-753077CFD0DB}"/>
              </a:ext>
            </a:extLst>
          </p:cNvPr>
          <p:cNvSpPr/>
          <p:nvPr/>
        </p:nvSpPr>
        <p:spPr>
          <a:xfrm>
            <a:off x="7151433" y="4607693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8FB8E1D-03AD-174B-ACD6-97ECDA4D9DAD}"/>
              </a:ext>
            </a:extLst>
          </p:cNvPr>
          <p:cNvSpPr/>
          <p:nvPr/>
        </p:nvSpPr>
        <p:spPr>
          <a:xfrm>
            <a:off x="8294654" y="4607693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A1A328B-B96D-8747-8A7B-7C09835AC9EE}"/>
              </a:ext>
            </a:extLst>
          </p:cNvPr>
          <p:cNvSpPr/>
          <p:nvPr/>
        </p:nvSpPr>
        <p:spPr>
          <a:xfrm>
            <a:off x="8863809" y="4607693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66AA193-4FBF-2C42-A68F-760E1BEE23E6}"/>
              </a:ext>
            </a:extLst>
          </p:cNvPr>
          <p:cNvSpPr/>
          <p:nvPr/>
        </p:nvSpPr>
        <p:spPr>
          <a:xfrm>
            <a:off x="10007030" y="4607693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33E6129-0297-7247-B19D-DBAEB0350FB8}"/>
              </a:ext>
            </a:extLst>
          </p:cNvPr>
          <p:cNvSpPr/>
          <p:nvPr/>
        </p:nvSpPr>
        <p:spPr>
          <a:xfrm>
            <a:off x="9435420" y="4607693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859DCEA0-A64E-BD4C-91A8-A80F41D30468}"/>
              </a:ext>
            </a:extLst>
          </p:cNvPr>
          <p:cNvSpPr/>
          <p:nvPr/>
        </p:nvSpPr>
        <p:spPr>
          <a:xfrm>
            <a:off x="10578642" y="4607693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46447FB-6872-B745-B6BE-C21ACE315A33}"/>
              </a:ext>
            </a:extLst>
          </p:cNvPr>
          <p:cNvSpPr/>
          <p:nvPr/>
        </p:nvSpPr>
        <p:spPr>
          <a:xfrm>
            <a:off x="6579822" y="4997473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0529F6B-347F-D746-B319-7515BD5E82C4}"/>
              </a:ext>
            </a:extLst>
          </p:cNvPr>
          <p:cNvSpPr/>
          <p:nvPr/>
        </p:nvSpPr>
        <p:spPr>
          <a:xfrm>
            <a:off x="7723044" y="4997473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9634D80-9E97-A844-B2F9-D64EC413B790}"/>
              </a:ext>
            </a:extLst>
          </p:cNvPr>
          <p:cNvSpPr/>
          <p:nvPr/>
        </p:nvSpPr>
        <p:spPr>
          <a:xfrm>
            <a:off x="7151433" y="4997473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97A3C443-0171-EA48-8115-AB96AE209BE2}"/>
              </a:ext>
            </a:extLst>
          </p:cNvPr>
          <p:cNvSpPr/>
          <p:nvPr/>
        </p:nvSpPr>
        <p:spPr>
          <a:xfrm>
            <a:off x="8294654" y="4997473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924A503-57B7-3243-8C1F-F7EC1F42683C}"/>
              </a:ext>
            </a:extLst>
          </p:cNvPr>
          <p:cNvSpPr/>
          <p:nvPr/>
        </p:nvSpPr>
        <p:spPr>
          <a:xfrm>
            <a:off x="8863809" y="4997473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11888999-DAEF-B94E-8797-1487AB78DADC}"/>
              </a:ext>
            </a:extLst>
          </p:cNvPr>
          <p:cNvSpPr/>
          <p:nvPr/>
        </p:nvSpPr>
        <p:spPr>
          <a:xfrm>
            <a:off x="10007030" y="4997473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99E73F9-F7D1-7E40-AC11-E7E4D0C632D5}"/>
              </a:ext>
            </a:extLst>
          </p:cNvPr>
          <p:cNvSpPr/>
          <p:nvPr/>
        </p:nvSpPr>
        <p:spPr>
          <a:xfrm>
            <a:off x="9435420" y="4997473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D4D2721F-E4E0-DF4F-858F-A443A4C65AD1}"/>
              </a:ext>
            </a:extLst>
          </p:cNvPr>
          <p:cNvSpPr/>
          <p:nvPr/>
        </p:nvSpPr>
        <p:spPr>
          <a:xfrm>
            <a:off x="10578642" y="4997473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928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CBD24B-004E-474E-A45C-796A6DFAF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6B5E7-FA69-2046-9E74-95AD39A3C1F0}"/>
              </a:ext>
            </a:extLst>
          </p:cNvPr>
          <p:cNvSpPr txBox="1"/>
          <p:nvPr/>
        </p:nvSpPr>
        <p:spPr>
          <a:xfrm>
            <a:off x="1943100" y="2275450"/>
            <a:ext cx="8305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dirty="0"/>
              <a:t>To be able to effectively program a modern multiprocessor, we have to understand what it is made up of and how it came to be the way it is today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FB088F-C455-9F4E-A054-E6FA0081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L.V.Kale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5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3A6876"/>
                </a:solidFill>
              </a:rPr>
              <a:t>What Determines Sequential Performance</a:t>
            </a:r>
            <a:endParaRPr lang="en-US" dirty="0">
              <a:solidFill>
                <a:srgbClr val="3A6876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code has been compiled (so compilers are out of the picture)</a:t>
            </a:r>
          </a:p>
          <a:p>
            <a:r>
              <a:rPr lang="en-US" dirty="0"/>
              <a:t>The floating point units can process arithmetic at a certain rate</a:t>
            </a:r>
          </a:p>
          <a:p>
            <a:r>
              <a:rPr lang="en-US" dirty="0"/>
              <a:t>The memory system can bring data into registers at a certain rate</a:t>
            </a:r>
          </a:p>
          <a:p>
            <a:pPr lvl="1"/>
            <a:r>
              <a:rPr lang="en-US" dirty="0"/>
              <a:t>By “rate,” we mean bandwidth (i.e., bytes/second)</a:t>
            </a:r>
          </a:p>
          <a:p>
            <a:r>
              <a:rPr lang="en-US" dirty="0"/>
              <a:t>Which rate decides performance? </a:t>
            </a:r>
          </a:p>
          <a:p>
            <a:pPr lvl="1"/>
            <a:r>
              <a:rPr lang="en-US" dirty="0"/>
              <a:t>The slowest one</a:t>
            </a:r>
          </a:p>
          <a:p>
            <a:r>
              <a:rPr lang="en-US" dirty="0"/>
              <a:t>This is quantified in the idea of floating point (or arithmetic) intensity</a:t>
            </a:r>
          </a:p>
          <a:p>
            <a:pPr lvl="1"/>
            <a:r>
              <a:rPr lang="en-US" dirty="0"/>
              <a:t>I.e., how many double precision arithmetic operations does a given code do per word (or byte) transferred between memory and registers via “load” or “store” operations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54F518-BE69-DA40-A6B9-DA97CAEB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259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580"/>
    </mc:Choice>
    <mc:Fallback xmlns="">
      <p:transition spd="slow" advTm="915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5CDD-1A0F-044C-8E70-FB45CAF0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 for Estimating Performance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200" y="1169895"/>
            <a:ext cx="5181600" cy="237995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 loop with some data accesses: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for (i=0; i&lt;N; i++)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	x += A[i];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Assumptions: </a:t>
            </a:r>
          </a:p>
          <a:p>
            <a:r>
              <a:rPr lang="en-US" dirty="0">
                <a:latin typeface="+mn-lt"/>
              </a:rPr>
              <a:t>Clock rate 2 GHz (0.5 ns period per clock cycle)</a:t>
            </a:r>
          </a:p>
          <a:p>
            <a:r>
              <a:rPr lang="en-US" dirty="0">
                <a:latin typeface="+mn-lt"/>
              </a:rPr>
              <a:t>1 FP per cycle  (note: if we had FMAD operation, it could be 2)</a:t>
            </a:r>
          </a:p>
          <a:p>
            <a:r>
              <a:rPr lang="en-US" dirty="0"/>
              <a:t>N is 1,000,000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Cache line size is 64 bytes</a:t>
            </a:r>
          </a:p>
          <a:p>
            <a:r>
              <a:rPr lang="en-US" dirty="0">
                <a:latin typeface="+mn-lt"/>
              </a:rPr>
              <a:t>A is an array of doubles </a:t>
            </a:r>
          </a:p>
          <a:p>
            <a:pPr lvl="1"/>
            <a:r>
              <a:rPr lang="en-US" dirty="0">
                <a:latin typeface="+mn-lt"/>
              </a:rPr>
              <a:t>8 bytes each</a:t>
            </a:r>
          </a:p>
          <a:p>
            <a:r>
              <a:rPr lang="en-US" dirty="0">
                <a:latin typeface="+mn-lt"/>
              </a:rPr>
              <a:t>Cache miss penalty: 50 ns</a:t>
            </a:r>
          </a:p>
          <a:p>
            <a:endParaRPr lang="en-US" dirty="0">
              <a:latin typeface="+mn-lt"/>
            </a:endParaRP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E072C-69F6-F64F-898C-4E46B1B6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5317F-F97A-FE4C-8192-9AEA1D87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0287" y="3549854"/>
            <a:ext cx="4474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there were no cache misses:</a:t>
            </a:r>
          </a:p>
          <a:p>
            <a:r>
              <a:rPr lang="en-US" sz="2400" dirty="0"/>
              <a:t>N * 0.5 ns = 0.5 </a:t>
            </a:r>
            <a:r>
              <a:rPr lang="en-US" sz="2400" dirty="0" err="1"/>
              <a:t>ms</a:t>
            </a:r>
            <a:r>
              <a:rPr lang="en-US" sz="2400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0287" y="4477666"/>
            <a:ext cx="447412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With cache misses:</a:t>
            </a:r>
          </a:p>
          <a:p>
            <a:r>
              <a:rPr lang="en-US" sz="2400" dirty="0"/>
              <a:t>N * 0.5 ns + (N/8) * 50 ns =  </a:t>
            </a:r>
          </a:p>
          <a:p>
            <a:r>
              <a:rPr lang="en-US" sz="2400" dirty="0"/>
              <a:t>0.5 </a:t>
            </a:r>
            <a:r>
              <a:rPr lang="en-US" sz="2400" dirty="0" err="1"/>
              <a:t>ms</a:t>
            </a:r>
            <a:r>
              <a:rPr lang="en-US" sz="2400" dirty="0"/>
              <a:t>  + 6.25 </a:t>
            </a:r>
            <a:r>
              <a:rPr lang="en-US" sz="2400" dirty="0" err="1"/>
              <a:t>ms</a:t>
            </a:r>
            <a:r>
              <a:rPr lang="en-US" sz="2400" dirty="0"/>
              <a:t> = 6.75 </a:t>
            </a:r>
            <a:r>
              <a:rPr lang="en-US" sz="2400" dirty="0" err="1"/>
              <a:t>ms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10287" y="5761465"/>
            <a:ext cx="447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More than 10 times slower</a:t>
            </a:r>
          </a:p>
        </p:txBody>
      </p:sp>
    </p:spTree>
    <p:extLst>
      <p:ext uri="{BB962C8B-B14F-4D97-AF65-F5344CB8AC3E}">
        <p14:creationId xmlns:p14="http://schemas.microsoft.com/office/powerpoint/2010/main" val="398613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80A0-A26B-5048-9063-6F2675B8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Intensity: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CDDC0-A21F-464B-9590-C398D9FE6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895"/>
            <a:ext cx="10515600" cy="1627564"/>
          </a:xfrm>
        </p:spPr>
        <p:txBody>
          <a:bodyPr>
            <a:noAutofit/>
          </a:bodyPr>
          <a:lstStyle/>
          <a:p>
            <a:r>
              <a:rPr lang="en-US" dirty="0"/>
              <a:t>What is arithmetic intensity for the following loops?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37FBA-F36F-4847-AE3E-981AA32B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8C46A-B310-8742-AD96-4EC2F00B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1BDCD-5EA3-F241-89BC-FD9C587383AF}"/>
              </a:ext>
            </a:extLst>
          </p:cNvPr>
          <p:cNvSpPr txBox="1"/>
          <p:nvPr/>
        </p:nvSpPr>
        <p:spPr>
          <a:xfrm>
            <a:off x="1117600" y="1672100"/>
            <a:ext cx="3048000" cy="830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400" dirty="0">
                <a:latin typeface="Consolas"/>
                <a:cs typeface="Consolas"/>
              </a:rPr>
              <a:t>for(i=0;i&lt;</a:t>
            </a:r>
            <a:r>
              <a:rPr lang="en-US" sz="2400" dirty="0" err="1">
                <a:latin typeface="Consolas"/>
                <a:cs typeface="Consolas"/>
              </a:rPr>
              <a:t>N;i</a:t>
            </a:r>
            <a:r>
              <a:rPr lang="en-US" sz="2400" dirty="0">
                <a:latin typeface="Consolas"/>
                <a:cs typeface="Consolas"/>
              </a:rPr>
              <a:t>++)</a:t>
            </a:r>
          </a:p>
          <a:p>
            <a:r>
              <a:rPr lang="en-US" sz="2400" dirty="0">
                <a:latin typeface="Consolas"/>
                <a:cs typeface="Consolas"/>
              </a:rPr>
              <a:t>  x+=A[i];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2A92E-6F69-B14A-AF1E-A818E882C42B}"/>
              </a:ext>
            </a:extLst>
          </p:cNvPr>
          <p:cNvSpPr txBox="1"/>
          <p:nvPr/>
        </p:nvSpPr>
        <p:spPr>
          <a:xfrm>
            <a:off x="4597400" y="1668206"/>
            <a:ext cx="3048000" cy="830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400" dirty="0">
                <a:latin typeface="Consolas"/>
                <a:cs typeface="Consolas"/>
              </a:rPr>
              <a:t>for(i=0;i&lt;</a:t>
            </a:r>
            <a:r>
              <a:rPr lang="en-US" sz="2400" dirty="0" err="1">
                <a:latin typeface="Consolas"/>
                <a:cs typeface="Consolas"/>
              </a:rPr>
              <a:t>N;i</a:t>
            </a:r>
            <a:r>
              <a:rPr lang="en-US" sz="2400" dirty="0">
                <a:latin typeface="Consolas"/>
                <a:cs typeface="Consolas"/>
              </a:rPr>
              <a:t>++)</a:t>
            </a:r>
          </a:p>
          <a:p>
            <a:r>
              <a:rPr lang="en-US" sz="2400" dirty="0">
                <a:latin typeface="Consolas"/>
                <a:cs typeface="Consolas"/>
              </a:rPr>
              <a:t>  x+=A[i]*A[i];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3B3AF8-CCD9-4345-AF32-0599CA9D3C8C}"/>
              </a:ext>
            </a:extLst>
          </p:cNvPr>
          <p:cNvSpPr txBox="1"/>
          <p:nvPr/>
        </p:nvSpPr>
        <p:spPr>
          <a:xfrm>
            <a:off x="8153400" y="1668206"/>
            <a:ext cx="3632200" cy="830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400" dirty="0">
                <a:latin typeface="Consolas"/>
                <a:cs typeface="Consolas"/>
              </a:rPr>
              <a:t>for(i=0;i&lt;</a:t>
            </a:r>
            <a:r>
              <a:rPr lang="en-US" sz="2400" dirty="0" err="1">
                <a:latin typeface="Consolas"/>
                <a:cs typeface="Consolas"/>
              </a:rPr>
              <a:t>N;i</a:t>
            </a:r>
            <a:r>
              <a:rPr lang="en-US" sz="2400" dirty="0">
                <a:latin typeface="Consolas"/>
                <a:cs typeface="Consolas"/>
              </a:rPr>
              <a:t>++)</a:t>
            </a:r>
          </a:p>
          <a:p>
            <a:r>
              <a:rPr lang="en-US" sz="2400" dirty="0">
                <a:latin typeface="Consolas"/>
                <a:cs typeface="Consolas"/>
              </a:rPr>
              <a:t>  x+=A[i]*A[i]*A[i];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4F1463E-4DD6-DD44-A659-A4FB69A339CB}"/>
              </a:ext>
            </a:extLst>
          </p:cNvPr>
          <p:cNvSpPr txBox="1">
            <a:spLocks/>
          </p:cNvSpPr>
          <p:nvPr/>
        </p:nvSpPr>
        <p:spPr>
          <a:xfrm>
            <a:off x="838200" y="3005300"/>
            <a:ext cx="10515600" cy="3351055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 each iteration, there is only 1 word loaded: </a:t>
            </a:r>
            <a:r>
              <a:rPr lang="en-US" sz="2800" b="1" dirty="0">
                <a:solidFill>
                  <a:srgbClr val="0070C0"/>
                </a:solidFill>
              </a:rPr>
              <a:t>A[</a:t>
            </a:r>
            <a:r>
              <a:rPr lang="en-US" sz="2800" b="1" dirty="0" err="1">
                <a:solidFill>
                  <a:srgbClr val="0070C0"/>
                </a:solidFill>
              </a:rPr>
              <a:t>i</a:t>
            </a:r>
            <a:r>
              <a:rPr lang="en-US" sz="2800" b="1" dirty="0">
                <a:solidFill>
                  <a:srgbClr val="0070C0"/>
                </a:solidFill>
              </a:rPr>
              <a:t>]</a:t>
            </a:r>
          </a:p>
          <a:p>
            <a:pPr lvl="1"/>
            <a:r>
              <a:rPr lang="en-US" sz="2400" dirty="0"/>
              <a:t>Why are we not counting </a:t>
            </a:r>
            <a:r>
              <a:rPr lang="en-US" sz="2400" dirty="0">
                <a:solidFill>
                  <a:srgbClr val="0070C0"/>
                </a:solidFill>
              </a:rPr>
              <a:t>x</a:t>
            </a:r>
            <a:r>
              <a:rPr lang="en-US" sz="2400" dirty="0"/>
              <a:t>?</a:t>
            </a:r>
          </a:p>
          <a:p>
            <a:pPr lvl="1"/>
            <a:r>
              <a:rPr lang="en-US" sz="2400" dirty="0"/>
              <a:t>Because x will be in a register. Loaded once at the beginning of the loop</a:t>
            </a:r>
          </a:p>
          <a:p>
            <a:r>
              <a:rPr lang="en-US" sz="2800" dirty="0"/>
              <a:t>How many floating point operations per iteration?</a:t>
            </a:r>
          </a:p>
          <a:p>
            <a:pPr lvl="1"/>
            <a:r>
              <a:rPr lang="en-US" sz="2400" dirty="0"/>
              <a:t>Let us count “+” and “*”s separately</a:t>
            </a:r>
          </a:p>
          <a:p>
            <a:pPr lvl="1"/>
            <a:r>
              <a:rPr lang="en-US" sz="2400" dirty="0"/>
              <a:t>1, 2, and 3 respectively (We don’t count integer arithmetic in i++. Why?)</a:t>
            </a:r>
          </a:p>
          <a:p>
            <a:r>
              <a:rPr lang="en-US" sz="2800" dirty="0"/>
              <a:t>So, arithmetic intensity of Loop1: 1 FP/word (or 1FP/8bytes: 0.125)</a:t>
            </a:r>
          </a:p>
          <a:p>
            <a:r>
              <a:rPr lang="en-US" sz="2800" dirty="0"/>
              <a:t> Loop2: double, Loop 3: triple (</a:t>
            </a:r>
            <a:r>
              <a:rPr lang="en-US" sz="2800" dirty="0" err="1"/>
              <a:t>i.e</a:t>
            </a:r>
            <a:r>
              <a:rPr lang="en-US" sz="2800" dirty="0"/>
              <a:t> 3/8)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7600" y="2503095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Loop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97400" y="2503095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Loop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57471" y="2511899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Loop 3</a:t>
            </a:r>
          </a:p>
        </p:txBody>
      </p:sp>
    </p:spTree>
    <p:extLst>
      <p:ext uri="{BB962C8B-B14F-4D97-AF65-F5344CB8AC3E}">
        <p14:creationId xmlns:p14="http://schemas.microsoft.com/office/powerpoint/2010/main" val="373618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80A0-A26B-5048-9063-6F2675B8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Arithmetic Intensity: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CDDC0-A21F-464B-9590-C398D9FE6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895"/>
            <a:ext cx="10515600" cy="1627564"/>
          </a:xfrm>
        </p:spPr>
        <p:txBody>
          <a:bodyPr>
            <a:noAutofit/>
          </a:bodyPr>
          <a:lstStyle/>
          <a:p>
            <a:r>
              <a:rPr lang="en-US" dirty="0"/>
              <a:t>What is arithmetic intensity for the following loops?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37FBA-F36F-4847-AE3E-981AA32B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8C46A-B310-8742-AD96-4EC2F00B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1BDCD-5EA3-F241-89BC-FD9C587383AF}"/>
              </a:ext>
            </a:extLst>
          </p:cNvPr>
          <p:cNvSpPr txBox="1"/>
          <p:nvPr/>
        </p:nvSpPr>
        <p:spPr>
          <a:xfrm>
            <a:off x="971844" y="1766643"/>
            <a:ext cx="5120639" cy="1569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400" dirty="0">
                <a:latin typeface="Consolas"/>
                <a:cs typeface="Consolas"/>
              </a:rPr>
              <a:t>for(i=0;i&lt;</a:t>
            </a:r>
            <a:r>
              <a:rPr lang="en-US" sz="2400" dirty="0" err="1">
                <a:latin typeface="Consolas"/>
                <a:cs typeface="Consolas"/>
              </a:rPr>
              <a:t>N;i</a:t>
            </a:r>
            <a:r>
              <a:rPr lang="en-US" sz="2400" dirty="0">
                <a:latin typeface="Consolas"/>
                <a:cs typeface="Consolas"/>
              </a:rPr>
              <a:t>++)</a:t>
            </a:r>
          </a:p>
          <a:p>
            <a:r>
              <a:rPr lang="en-US" sz="2400" dirty="0">
                <a:latin typeface="Consolas"/>
                <a:cs typeface="Consolas"/>
              </a:rPr>
              <a:t>  x + =A[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];</a:t>
            </a:r>
          </a:p>
          <a:p>
            <a:r>
              <a:rPr lang="en-US" sz="2400" dirty="0">
                <a:latin typeface="Consolas"/>
                <a:cs typeface="Consolas"/>
              </a:rPr>
              <a:t>for(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=0;i&lt;</a:t>
            </a:r>
            <a:r>
              <a:rPr lang="en-US" sz="2400" dirty="0" err="1">
                <a:latin typeface="Consolas"/>
                <a:cs typeface="Consolas"/>
              </a:rPr>
              <a:t>N;i</a:t>
            </a:r>
            <a:r>
              <a:rPr lang="en-US" sz="2400" dirty="0">
                <a:latin typeface="Consolas"/>
                <a:cs typeface="Consolas"/>
              </a:rPr>
              <a:t>++)</a:t>
            </a:r>
          </a:p>
          <a:p>
            <a:r>
              <a:rPr lang="en-US" sz="2400" dirty="0">
                <a:latin typeface="Consolas"/>
                <a:cs typeface="Consolas"/>
              </a:rPr>
              <a:t>  s += A[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]*A[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];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2A92E-6F69-B14A-AF1E-A818E882C42B}"/>
              </a:ext>
            </a:extLst>
          </p:cNvPr>
          <p:cNvSpPr txBox="1"/>
          <p:nvPr/>
        </p:nvSpPr>
        <p:spPr>
          <a:xfrm>
            <a:off x="6654017" y="1672100"/>
            <a:ext cx="5261317" cy="1569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400" dirty="0">
                <a:latin typeface="Consolas"/>
                <a:cs typeface="Consolas"/>
              </a:rPr>
              <a:t>for(i=0;i&lt;</a:t>
            </a:r>
            <a:r>
              <a:rPr lang="en-US" sz="2400" dirty="0" err="1">
                <a:latin typeface="Consolas"/>
                <a:cs typeface="Consolas"/>
              </a:rPr>
              <a:t>N;i</a:t>
            </a:r>
            <a:r>
              <a:rPr lang="en-US" sz="2400" dirty="0">
                <a:latin typeface="Consolas"/>
                <a:cs typeface="Consolas"/>
              </a:rPr>
              <a:t>++) {</a:t>
            </a:r>
          </a:p>
          <a:p>
            <a:r>
              <a:rPr lang="en-US" sz="2400" dirty="0">
                <a:latin typeface="Consolas"/>
                <a:cs typeface="Consolas"/>
              </a:rPr>
              <a:t>  x +=A[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];</a:t>
            </a:r>
          </a:p>
          <a:p>
            <a:r>
              <a:rPr lang="en-US" sz="2400" dirty="0">
                <a:latin typeface="Consolas"/>
                <a:cs typeface="Consolas"/>
              </a:rPr>
              <a:t>  s += A[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]*A[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];</a:t>
            </a:r>
          </a:p>
          <a:p>
            <a:r>
              <a:rPr lang="en-US" sz="24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4F1463E-4DD6-DD44-A659-A4FB69A339CB}"/>
              </a:ext>
            </a:extLst>
          </p:cNvPr>
          <p:cNvSpPr txBox="1">
            <a:spLocks/>
          </p:cNvSpPr>
          <p:nvPr/>
        </p:nvSpPr>
        <p:spPr>
          <a:xfrm>
            <a:off x="881575" y="5190978"/>
            <a:ext cx="10175631" cy="1603764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Code1 does 1FP op per load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Code 2 does 2 FP ops per load, and accomplishes the same result</a:t>
            </a:r>
          </a:p>
          <a:p>
            <a:pPr lvl="1"/>
            <a:r>
              <a:rPr lang="en-US" sz="2400" dirty="0"/>
              <a:t>Loop2 will be faster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0600" y="3713185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Code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93913" y="3794163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Code 2</a:t>
            </a:r>
          </a:p>
        </p:txBody>
      </p:sp>
    </p:spTree>
    <p:extLst>
      <p:ext uri="{BB962C8B-B14F-4D97-AF65-F5344CB8AC3E}">
        <p14:creationId xmlns:p14="http://schemas.microsoft.com/office/powerpoint/2010/main" val="231891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80A0-A26B-5048-9063-6F2675B8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Arithmetic Intensity: 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CDDC0-A21F-464B-9590-C398D9FE6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895"/>
            <a:ext cx="10515600" cy="1627564"/>
          </a:xfrm>
        </p:spPr>
        <p:txBody>
          <a:bodyPr>
            <a:noAutofit/>
          </a:bodyPr>
          <a:lstStyle/>
          <a:p>
            <a:r>
              <a:rPr lang="en-US" dirty="0"/>
              <a:t>What is arithmetic intensity for the following loops?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37FBA-F36F-4847-AE3E-981AA32B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8C46A-B310-8742-AD96-4EC2F00B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1BDCD-5EA3-F241-89BC-FD9C587383AF}"/>
              </a:ext>
            </a:extLst>
          </p:cNvPr>
          <p:cNvSpPr txBox="1"/>
          <p:nvPr/>
        </p:nvSpPr>
        <p:spPr>
          <a:xfrm>
            <a:off x="1153551" y="1672100"/>
            <a:ext cx="5120639" cy="1938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400" dirty="0">
                <a:latin typeface="Consolas"/>
                <a:cs typeface="Consolas"/>
              </a:rPr>
              <a:t>for(i=0;i&lt;</a:t>
            </a:r>
            <a:r>
              <a:rPr lang="en-US" sz="2400" dirty="0" err="1">
                <a:latin typeface="Consolas"/>
                <a:cs typeface="Consolas"/>
              </a:rPr>
              <a:t>N;i</a:t>
            </a:r>
            <a:r>
              <a:rPr lang="en-US" sz="2400" dirty="0">
                <a:latin typeface="Consolas"/>
                <a:cs typeface="Consolas"/>
              </a:rPr>
              <a:t>++)</a:t>
            </a:r>
          </a:p>
          <a:p>
            <a:r>
              <a:rPr lang="en-US" sz="2400" dirty="0">
                <a:latin typeface="Consolas"/>
                <a:cs typeface="Consolas"/>
              </a:rPr>
              <a:t>  x + =A[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];</a:t>
            </a:r>
          </a:p>
          <a:p>
            <a:r>
              <a:rPr lang="en-US" sz="2400" dirty="0">
                <a:latin typeface="Consolas"/>
                <a:cs typeface="Consolas"/>
              </a:rPr>
              <a:t>for(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=0;i&lt;</a:t>
            </a:r>
            <a:r>
              <a:rPr lang="en-US" sz="2400" dirty="0" err="1">
                <a:latin typeface="Consolas"/>
                <a:cs typeface="Consolas"/>
              </a:rPr>
              <a:t>N;i</a:t>
            </a:r>
            <a:r>
              <a:rPr lang="en-US" sz="2400" dirty="0">
                <a:latin typeface="Consolas"/>
                <a:cs typeface="Consolas"/>
              </a:rPr>
              <a:t>++)</a:t>
            </a:r>
          </a:p>
          <a:p>
            <a:r>
              <a:rPr lang="en-US" sz="2400" dirty="0">
                <a:latin typeface="Consolas"/>
                <a:cs typeface="Consolas"/>
              </a:rPr>
              <a:t>  max = A[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]&gt;max ? A[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] :max;</a:t>
            </a:r>
          </a:p>
          <a:p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2A92E-6F69-B14A-AF1E-A818E882C42B}"/>
              </a:ext>
            </a:extLst>
          </p:cNvPr>
          <p:cNvSpPr txBox="1"/>
          <p:nvPr/>
        </p:nvSpPr>
        <p:spPr>
          <a:xfrm>
            <a:off x="6654017" y="1672100"/>
            <a:ext cx="5261317" cy="1569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400" dirty="0">
                <a:latin typeface="Consolas"/>
                <a:cs typeface="Consolas"/>
              </a:rPr>
              <a:t>for(i=0;i&lt;</a:t>
            </a:r>
            <a:r>
              <a:rPr lang="en-US" sz="2400" dirty="0" err="1">
                <a:latin typeface="Consolas"/>
                <a:cs typeface="Consolas"/>
              </a:rPr>
              <a:t>N;i</a:t>
            </a:r>
            <a:r>
              <a:rPr lang="en-US" sz="2400" dirty="0">
                <a:latin typeface="Consolas"/>
                <a:cs typeface="Consolas"/>
              </a:rPr>
              <a:t>++) {</a:t>
            </a:r>
          </a:p>
          <a:p>
            <a:r>
              <a:rPr lang="en-US" sz="2400" dirty="0">
                <a:latin typeface="Consolas"/>
                <a:cs typeface="Consolas"/>
              </a:rPr>
              <a:t>  x +=A[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];</a:t>
            </a:r>
          </a:p>
          <a:p>
            <a:r>
              <a:rPr lang="en-US" sz="2400" dirty="0">
                <a:latin typeface="Consolas"/>
                <a:cs typeface="Consolas"/>
              </a:rPr>
              <a:t>  max = A[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]&gt;max ? A[</a:t>
            </a:r>
            <a:r>
              <a:rPr lang="en-US" sz="2400" dirty="0" err="1">
                <a:latin typeface="Consolas"/>
                <a:cs typeface="Consolas"/>
              </a:rPr>
              <a:t>i</a:t>
            </a:r>
            <a:r>
              <a:rPr lang="en-US" sz="2400" dirty="0">
                <a:latin typeface="Consolas"/>
                <a:cs typeface="Consolas"/>
              </a:rPr>
              <a:t>] :max;</a:t>
            </a:r>
          </a:p>
          <a:p>
            <a:r>
              <a:rPr lang="en-US" sz="2400" dirty="0">
                <a:latin typeface="Consolas"/>
                <a:cs typeface="Consolas"/>
              </a:rPr>
              <a:t> 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4F1463E-4DD6-DD44-A659-A4FB69A339CB}"/>
              </a:ext>
            </a:extLst>
          </p:cNvPr>
          <p:cNvSpPr txBox="1">
            <a:spLocks/>
          </p:cNvSpPr>
          <p:nvPr/>
        </p:nvSpPr>
        <p:spPr>
          <a:xfrm>
            <a:off x="881575" y="5190978"/>
            <a:ext cx="10175631" cy="1603764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No floating point ops in the second loop, but still code2 is better, because it incurs fewer cache misses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90600" y="3713185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Code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93913" y="3794163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Code 2</a:t>
            </a:r>
          </a:p>
        </p:txBody>
      </p:sp>
    </p:spTree>
    <p:extLst>
      <p:ext uri="{BB962C8B-B14F-4D97-AF65-F5344CB8AC3E}">
        <p14:creationId xmlns:p14="http://schemas.microsoft.com/office/powerpoint/2010/main" val="21933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7D0-49DA-D34A-9005-CDFAE759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Based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F4A5-CA15-DE41-A0F1-C7858D5C7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given code, with a fixed arithmetic intensity, how to improve performance?</a:t>
            </a:r>
          </a:p>
          <a:p>
            <a:r>
              <a:rPr lang="en-US" dirty="0"/>
              <a:t>The basic idea is to decrease the number of cache misses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85EEE-0974-B346-A8E2-D8140341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93518-5312-4F4B-A038-5CBF33D5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D8E7-448E-334A-9727-04FE5535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85B78-6D37-A545-894C-FE06131B9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5184"/>
            <a:ext cx="10337800" cy="2544764"/>
          </a:xfrm>
        </p:spPr>
        <p:txBody>
          <a:bodyPr/>
          <a:lstStyle/>
          <a:p>
            <a:r>
              <a:rPr lang="en-US" dirty="0"/>
              <a:t>What is the problem? Count the number of misses</a:t>
            </a:r>
          </a:p>
          <a:p>
            <a:r>
              <a:rPr lang="en-US" dirty="0"/>
              <a:t>Assume the cache size is less than N*w, </a:t>
            </a:r>
          </a:p>
          <a:p>
            <a:pPr lvl="1"/>
            <a:r>
              <a:rPr lang="en-US" dirty="0"/>
              <a:t>Where w is the number of words per cache line</a:t>
            </a:r>
          </a:p>
          <a:p>
            <a:r>
              <a:rPr lang="en-US" dirty="0"/>
              <a:t>Every access will lead to a cache miss </a:t>
            </a:r>
          </a:p>
          <a:p>
            <a:pPr lvl="1"/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 cache misses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FAAD-62D0-2143-9504-FBA9C910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8D5F8-67D2-3043-8EFD-8C05F0B2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A0524-E203-AA4F-876F-C3122DE7CBE6}"/>
              </a:ext>
            </a:extLst>
          </p:cNvPr>
          <p:cNvSpPr txBox="1"/>
          <p:nvPr/>
        </p:nvSpPr>
        <p:spPr>
          <a:xfrm>
            <a:off x="990600" y="1642945"/>
            <a:ext cx="3327400" cy="1200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400" dirty="0">
                <a:latin typeface="Consolas"/>
                <a:cs typeface="Consolas"/>
              </a:rPr>
              <a:t>for(i=0;i&lt;</a:t>
            </a:r>
            <a:r>
              <a:rPr lang="en-US" sz="2400" dirty="0" err="1">
                <a:latin typeface="Consolas"/>
                <a:cs typeface="Consolas"/>
              </a:rPr>
              <a:t>N;i</a:t>
            </a:r>
            <a:r>
              <a:rPr lang="en-US" sz="2400" dirty="0">
                <a:latin typeface="Consolas"/>
                <a:cs typeface="Consolas"/>
              </a:rPr>
              <a:t>++)</a:t>
            </a:r>
          </a:p>
          <a:p>
            <a:r>
              <a:rPr lang="en-US" sz="2400" dirty="0">
                <a:latin typeface="Consolas"/>
                <a:cs typeface="Consolas"/>
              </a:rPr>
              <a:t>  for(j=0;j&lt;</a:t>
            </a:r>
            <a:r>
              <a:rPr lang="en-US" sz="2400" dirty="0" err="1">
                <a:latin typeface="Consolas"/>
                <a:cs typeface="Consolas"/>
              </a:rPr>
              <a:t>M;j</a:t>
            </a:r>
            <a:r>
              <a:rPr lang="en-US" sz="2400" dirty="0">
                <a:latin typeface="Consolas"/>
                <a:cs typeface="Consolas"/>
              </a:rPr>
              <a:t>++)</a:t>
            </a:r>
          </a:p>
          <a:p>
            <a:r>
              <a:rPr lang="en-US" sz="2400" dirty="0">
                <a:latin typeface="Consolas"/>
                <a:cs typeface="Consolas"/>
              </a:rPr>
              <a:t>    x += A[j][i];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3710AF-BA42-F240-8F24-1FB67CE2CF76}"/>
              </a:ext>
            </a:extLst>
          </p:cNvPr>
          <p:cNvSpPr/>
          <p:nvPr/>
        </p:nvSpPr>
        <p:spPr>
          <a:xfrm>
            <a:off x="6544157" y="402416"/>
            <a:ext cx="4809643" cy="1688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0A8443-7840-474B-B4C8-C711FD74DDB0}"/>
              </a:ext>
            </a:extLst>
          </p:cNvPr>
          <p:cNvSpPr/>
          <p:nvPr/>
        </p:nvSpPr>
        <p:spPr>
          <a:xfrm>
            <a:off x="6770080" y="698112"/>
            <a:ext cx="36576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DCC29E-2010-624B-B7A9-478E72557C0C}"/>
              </a:ext>
            </a:extLst>
          </p:cNvPr>
          <p:cNvSpPr/>
          <p:nvPr/>
        </p:nvSpPr>
        <p:spPr>
          <a:xfrm>
            <a:off x="7913301" y="698112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E7D731-D66D-F64F-B4FB-BE2A6716F156}"/>
              </a:ext>
            </a:extLst>
          </p:cNvPr>
          <p:cNvSpPr/>
          <p:nvPr/>
        </p:nvSpPr>
        <p:spPr>
          <a:xfrm>
            <a:off x="7341691" y="698112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2F266C-0B2E-1941-8197-8A24FA26CCA0}"/>
              </a:ext>
            </a:extLst>
          </p:cNvPr>
          <p:cNvSpPr/>
          <p:nvPr/>
        </p:nvSpPr>
        <p:spPr>
          <a:xfrm>
            <a:off x="8484912" y="698112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EEC40B-FCC7-264A-BB16-7DBB9848E734}"/>
              </a:ext>
            </a:extLst>
          </p:cNvPr>
          <p:cNvSpPr/>
          <p:nvPr/>
        </p:nvSpPr>
        <p:spPr>
          <a:xfrm>
            <a:off x="9054067" y="698112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6A42BE-BD58-E94C-95FD-AEAAD8DDCF87}"/>
              </a:ext>
            </a:extLst>
          </p:cNvPr>
          <p:cNvSpPr/>
          <p:nvPr/>
        </p:nvSpPr>
        <p:spPr>
          <a:xfrm>
            <a:off x="10197288" y="698112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527DAF-5FF9-FC46-B61A-6D1638633696}"/>
              </a:ext>
            </a:extLst>
          </p:cNvPr>
          <p:cNvSpPr/>
          <p:nvPr/>
        </p:nvSpPr>
        <p:spPr>
          <a:xfrm>
            <a:off x="9625677" y="698112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93434C-C09F-CB44-A12E-DFB5A5E6550F}"/>
              </a:ext>
            </a:extLst>
          </p:cNvPr>
          <p:cNvSpPr/>
          <p:nvPr/>
        </p:nvSpPr>
        <p:spPr>
          <a:xfrm>
            <a:off x="10768900" y="698112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F5305D-2FC0-C74F-884C-A848F0903011}"/>
              </a:ext>
            </a:extLst>
          </p:cNvPr>
          <p:cNvSpPr/>
          <p:nvPr/>
        </p:nvSpPr>
        <p:spPr>
          <a:xfrm>
            <a:off x="6770080" y="1085250"/>
            <a:ext cx="36576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71B033-E7B1-B642-98F2-ADC185E9D1F0}"/>
              </a:ext>
            </a:extLst>
          </p:cNvPr>
          <p:cNvSpPr/>
          <p:nvPr/>
        </p:nvSpPr>
        <p:spPr>
          <a:xfrm>
            <a:off x="7913301" y="1085250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0D22C8-0BB9-DF40-AE8B-109D9DF72960}"/>
              </a:ext>
            </a:extLst>
          </p:cNvPr>
          <p:cNvSpPr/>
          <p:nvPr/>
        </p:nvSpPr>
        <p:spPr>
          <a:xfrm>
            <a:off x="7341691" y="1085250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232394-EFCF-924E-B6DA-FA8ABDF7CBF4}"/>
              </a:ext>
            </a:extLst>
          </p:cNvPr>
          <p:cNvSpPr/>
          <p:nvPr/>
        </p:nvSpPr>
        <p:spPr>
          <a:xfrm>
            <a:off x="8484912" y="1085250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F49E7B-2141-5942-A973-E75092883192}"/>
              </a:ext>
            </a:extLst>
          </p:cNvPr>
          <p:cNvSpPr/>
          <p:nvPr/>
        </p:nvSpPr>
        <p:spPr>
          <a:xfrm>
            <a:off x="9054067" y="1085250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8C3B73-7F91-3B4F-9DE9-991D6BF3578E}"/>
              </a:ext>
            </a:extLst>
          </p:cNvPr>
          <p:cNvSpPr/>
          <p:nvPr/>
        </p:nvSpPr>
        <p:spPr>
          <a:xfrm>
            <a:off x="10197288" y="1085250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13FA10-5AAA-6549-B625-F003642EDF99}"/>
              </a:ext>
            </a:extLst>
          </p:cNvPr>
          <p:cNvSpPr/>
          <p:nvPr/>
        </p:nvSpPr>
        <p:spPr>
          <a:xfrm>
            <a:off x="9625677" y="1085250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0E2BC3-4A72-F340-A60D-A5014F24D432}"/>
              </a:ext>
            </a:extLst>
          </p:cNvPr>
          <p:cNvSpPr/>
          <p:nvPr/>
        </p:nvSpPr>
        <p:spPr>
          <a:xfrm>
            <a:off x="10768900" y="1085250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025E99-49B6-EC47-8BFD-F7AF89E314C1}"/>
              </a:ext>
            </a:extLst>
          </p:cNvPr>
          <p:cNvSpPr/>
          <p:nvPr/>
        </p:nvSpPr>
        <p:spPr>
          <a:xfrm>
            <a:off x="6770080" y="1471901"/>
            <a:ext cx="36576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A5F923-E1D1-5747-B66A-9613DE98C381}"/>
              </a:ext>
            </a:extLst>
          </p:cNvPr>
          <p:cNvSpPr/>
          <p:nvPr/>
        </p:nvSpPr>
        <p:spPr>
          <a:xfrm>
            <a:off x="7913301" y="147190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565912-77FF-8445-8651-7F5C7C56F18F}"/>
              </a:ext>
            </a:extLst>
          </p:cNvPr>
          <p:cNvSpPr/>
          <p:nvPr/>
        </p:nvSpPr>
        <p:spPr>
          <a:xfrm>
            <a:off x="7341691" y="147190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2136B5-26CF-D148-A9B6-ABDBB8F4D1BF}"/>
              </a:ext>
            </a:extLst>
          </p:cNvPr>
          <p:cNvSpPr/>
          <p:nvPr/>
        </p:nvSpPr>
        <p:spPr>
          <a:xfrm>
            <a:off x="8484912" y="147190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7B876-A305-C64C-BE45-FF26A80F1C51}"/>
              </a:ext>
            </a:extLst>
          </p:cNvPr>
          <p:cNvSpPr/>
          <p:nvPr/>
        </p:nvSpPr>
        <p:spPr>
          <a:xfrm>
            <a:off x="9054067" y="147190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58EF56-82FF-EA4D-BBEA-FD3F427A0A4B}"/>
              </a:ext>
            </a:extLst>
          </p:cNvPr>
          <p:cNvSpPr/>
          <p:nvPr/>
        </p:nvSpPr>
        <p:spPr>
          <a:xfrm>
            <a:off x="10197288" y="147190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ACC956-3C35-4640-94E8-B4523D3FD611}"/>
              </a:ext>
            </a:extLst>
          </p:cNvPr>
          <p:cNvSpPr/>
          <p:nvPr/>
        </p:nvSpPr>
        <p:spPr>
          <a:xfrm>
            <a:off x="9625677" y="147190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42929C6-E60A-D64C-95C0-509A29EBEF12}"/>
              </a:ext>
            </a:extLst>
          </p:cNvPr>
          <p:cNvSpPr/>
          <p:nvPr/>
        </p:nvSpPr>
        <p:spPr>
          <a:xfrm>
            <a:off x="10768900" y="147190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6E1F5D-ED5E-2543-AD2E-7C886F3F5438}"/>
              </a:ext>
            </a:extLst>
          </p:cNvPr>
          <p:cNvSpPr/>
          <p:nvPr/>
        </p:nvSpPr>
        <p:spPr>
          <a:xfrm>
            <a:off x="6770080" y="1861681"/>
            <a:ext cx="36576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C969FC-126B-E649-B3B8-C0CB25D04B30}"/>
              </a:ext>
            </a:extLst>
          </p:cNvPr>
          <p:cNvSpPr/>
          <p:nvPr/>
        </p:nvSpPr>
        <p:spPr>
          <a:xfrm>
            <a:off x="7913301" y="186168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FF7C7B2-2663-434C-8E94-D1C7F3F036BF}"/>
              </a:ext>
            </a:extLst>
          </p:cNvPr>
          <p:cNvSpPr/>
          <p:nvPr/>
        </p:nvSpPr>
        <p:spPr>
          <a:xfrm>
            <a:off x="7341691" y="186168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E732BB-FC12-8545-A291-EB6854F0CE92}"/>
              </a:ext>
            </a:extLst>
          </p:cNvPr>
          <p:cNvSpPr/>
          <p:nvPr/>
        </p:nvSpPr>
        <p:spPr>
          <a:xfrm>
            <a:off x="8484912" y="186168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B34792-7E08-9845-B5F4-0792B0B4B408}"/>
              </a:ext>
            </a:extLst>
          </p:cNvPr>
          <p:cNvSpPr/>
          <p:nvPr/>
        </p:nvSpPr>
        <p:spPr>
          <a:xfrm>
            <a:off x="9054067" y="186168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770563-9E8F-3942-8926-9F92757233A8}"/>
              </a:ext>
            </a:extLst>
          </p:cNvPr>
          <p:cNvSpPr/>
          <p:nvPr/>
        </p:nvSpPr>
        <p:spPr>
          <a:xfrm>
            <a:off x="10197288" y="186168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D19398-D727-7B47-B0B9-9640E5480B4F}"/>
              </a:ext>
            </a:extLst>
          </p:cNvPr>
          <p:cNvSpPr/>
          <p:nvPr/>
        </p:nvSpPr>
        <p:spPr>
          <a:xfrm>
            <a:off x="9625677" y="186168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137E752-9023-3340-88EB-46C95743F8E5}"/>
              </a:ext>
            </a:extLst>
          </p:cNvPr>
          <p:cNvSpPr/>
          <p:nvPr/>
        </p:nvSpPr>
        <p:spPr>
          <a:xfrm>
            <a:off x="10768900" y="1861681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59F7C7-9A1A-3942-8CAB-F89E4EF29878}"/>
              </a:ext>
            </a:extLst>
          </p:cNvPr>
          <p:cNvSpPr/>
          <p:nvPr/>
        </p:nvSpPr>
        <p:spPr>
          <a:xfrm>
            <a:off x="6536405" y="2053453"/>
            <a:ext cx="4809643" cy="1803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FFDF47-63CC-A342-895D-50D403D50807}"/>
              </a:ext>
            </a:extLst>
          </p:cNvPr>
          <p:cNvSpPr/>
          <p:nvPr/>
        </p:nvSpPr>
        <p:spPr>
          <a:xfrm>
            <a:off x="6770080" y="2297937"/>
            <a:ext cx="36576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4F1AFB-07B0-B64D-9145-4EEB77E8DCEE}"/>
              </a:ext>
            </a:extLst>
          </p:cNvPr>
          <p:cNvSpPr/>
          <p:nvPr/>
        </p:nvSpPr>
        <p:spPr>
          <a:xfrm>
            <a:off x="7913301" y="2297937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C135C50-2991-AE42-9B44-352DCE356B11}"/>
              </a:ext>
            </a:extLst>
          </p:cNvPr>
          <p:cNvSpPr/>
          <p:nvPr/>
        </p:nvSpPr>
        <p:spPr>
          <a:xfrm>
            <a:off x="7341691" y="2297937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AA5881D-1E8D-EA46-A67A-DF5CC382167B}"/>
              </a:ext>
            </a:extLst>
          </p:cNvPr>
          <p:cNvSpPr/>
          <p:nvPr/>
        </p:nvSpPr>
        <p:spPr>
          <a:xfrm>
            <a:off x="8484912" y="2297937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ED5886-0246-6640-8FFF-B98C851B9E4E}"/>
              </a:ext>
            </a:extLst>
          </p:cNvPr>
          <p:cNvSpPr/>
          <p:nvPr/>
        </p:nvSpPr>
        <p:spPr>
          <a:xfrm>
            <a:off x="9054067" y="2297937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1DF1B08-D57A-224A-AC95-8869555816F4}"/>
              </a:ext>
            </a:extLst>
          </p:cNvPr>
          <p:cNvSpPr/>
          <p:nvPr/>
        </p:nvSpPr>
        <p:spPr>
          <a:xfrm>
            <a:off x="10197288" y="2297937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54ED74E-6DFD-3741-B7F1-5518F86ED37D}"/>
              </a:ext>
            </a:extLst>
          </p:cNvPr>
          <p:cNvSpPr/>
          <p:nvPr/>
        </p:nvSpPr>
        <p:spPr>
          <a:xfrm>
            <a:off x="9625677" y="2297937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24BF1BC-4E94-DD45-A028-41C103814985}"/>
              </a:ext>
            </a:extLst>
          </p:cNvPr>
          <p:cNvSpPr/>
          <p:nvPr/>
        </p:nvSpPr>
        <p:spPr>
          <a:xfrm>
            <a:off x="10768900" y="2297937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71473B-32B8-C943-BAD6-2543F2DDAFCE}"/>
              </a:ext>
            </a:extLst>
          </p:cNvPr>
          <p:cNvSpPr/>
          <p:nvPr/>
        </p:nvSpPr>
        <p:spPr>
          <a:xfrm>
            <a:off x="6770080" y="2685076"/>
            <a:ext cx="36576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A926422-0DCE-B14D-8D3A-46F4879AD5C1}"/>
              </a:ext>
            </a:extLst>
          </p:cNvPr>
          <p:cNvSpPr/>
          <p:nvPr/>
        </p:nvSpPr>
        <p:spPr>
          <a:xfrm>
            <a:off x="7913301" y="2685076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5D9F974-3150-9140-BD02-78B8F8A2851C}"/>
              </a:ext>
            </a:extLst>
          </p:cNvPr>
          <p:cNvSpPr/>
          <p:nvPr/>
        </p:nvSpPr>
        <p:spPr>
          <a:xfrm>
            <a:off x="7341691" y="2685076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FCC531F-4CC3-E64B-8E5A-05B2900B3F4D}"/>
              </a:ext>
            </a:extLst>
          </p:cNvPr>
          <p:cNvSpPr/>
          <p:nvPr/>
        </p:nvSpPr>
        <p:spPr>
          <a:xfrm>
            <a:off x="8484912" y="2685076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0D6776-BB52-0844-A03D-44A1FAF3A5E0}"/>
              </a:ext>
            </a:extLst>
          </p:cNvPr>
          <p:cNvSpPr/>
          <p:nvPr/>
        </p:nvSpPr>
        <p:spPr>
          <a:xfrm>
            <a:off x="9054067" y="2685076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EFB0A5C-94A1-B540-8CB9-4BF894F2FB83}"/>
              </a:ext>
            </a:extLst>
          </p:cNvPr>
          <p:cNvSpPr/>
          <p:nvPr/>
        </p:nvSpPr>
        <p:spPr>
          <a:xfrm>
            <a:off x="10197288" y="2685076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9500590-46C3-E842-9702-6A68DE19892C}"/>
              </a:ext>
            </a:extLst>
          </p:cNvPr>
          <p:cNvSpPr/>
          <p:nvPr/>
        </p:nvSpPr>
        <p:spPr>
          <a:xfrm>
            <a:off x="9625677" y="2685076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484F869-2E86-614D-A410-BF46360029BD}"/>
              </a:ext>
            </a:extLst>
          </p:cNvPr>
          <p:cNvSpPr/>
          <p:nvPr/>
        </p:nvSpPr>
        <p:spPr>
          <a:xfrm>
            <a:off x="10768900" y="2685076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354618C-E552-5445-877B-D7D30F3B6F51}"/>
              </a:ext>
            </a:extLst>
          </p:cNvPr>
          <p:cNvSpPr/>
          <p:nvPr/>
        </p:nvSpPr>
        <p:spPr>
          <a:xfrm>
            <a:off x="6770080" y="3071726"/>
            <a:ext cx="36576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4CBBA8-E6A6-6A45-BB9D-627B73CE5B50}"/>
              </a:ext>
            </a:extLst>
          </p:cNvPr>
          <p:cNvSpPr/>
          <p:nvPr/>
        </p:nvSpPr>
        <p:spPr>
          <a:xfrm>
            <a:off x="7913301" y="3071726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51F4391-C35B-2F4B-BD95-DF11544539BB}"/>
              </a:ext>
            </a:extLst>
          </p:cNvPr>
          <p:cNvSpPr/>
          <p:nvPr/>
        </p:nvSpPr>
        <p:spPr>
          <a:xfrm>
            <a:off x="7341691" y="3071726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115E2BC-0502-0B4C-8B23-F4A0C8AC5FB2}"/>
              </a:ext>
            </a:extLst>
          </p:cNvPr>
          <p:cNvSpPr/>
          <p:nvPr/>
        </p:nvSpPr>
        <p:spPr>
          <a:xfrm>
            <a:off x="8484912" y="3071726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D8E53E9-C933-8744-85DC-94D7597C5DCA}"/>
              </a:ext>
            </a:extLst>
          </p:cNvPr>
          <p:cNvSpPr/>
          <p:nvPr/>
        </p:nvSpPr>
        <p:spPr>
          <a:xfrm>
            <a:off x="9054067" y="3071726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D4367D0-485B-E944-AC7F-D262769804B3}"/>
              </a:ext>
            </a:extLst>
          </p:cNvPr>
          <p:cNvSpPr/>
          <p:nvPr/>
        </p:nvSpPr>
        <p:spPr>
          <a:xfrm>
            <a:off x="10197288" y="3071726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C0D81C2-61B2-AD44-8C35-57C1BF157FA4}"/>
              </a:ext>
            </a:extLst>
          </p:cNvPr>
          <p:cNvSpPr/>
          <p:nvPr/>
        </p:nvSpPr>
        <p:spPr>
          <a:xfrm>
            <a:off x="9625677" y="3071726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9192C20-B7CB-6D42-AB44-C589FCDB8DDD}"/>
              </a:ext>
            </a:extLst>
          </p:cNvPr>
          <p:cNvSpPr/>
          <p:nvPr/>
        </p:nvSpPr>
        <p:spPr>
          <a:xfrm>
            <a:off x="10768900" y="3071726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58CDAE-D063-AE4B-A9F5-C66347869B8F}"/>
              </a:ext>
            </a:extLst>
          </p:cNvPr>
          <p:cNvSpPr/>
          <p:nvPr/>
        </p:nvSpPr>
        <p:spPr>
          <a:xfrm>
            <a:off x="6770080" y="3461506"/>
            <a:ext cx="36576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5B45E31-2DFA-DE41-B139-4A536618B80E}"/>
              </a:ext>
            </a:extLst>
          </p:cNvPr>
          <p:cNvSpPr/>
          <p:nvPr/>
        </p:nvSpPr>
        <p:spPr>
          <a:xfrm>
            <a:off x="7913301" y="3461506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91BB485-8B1F-4B4B-8A37-DE3F4FBFAEC5}"/>
              </a:ext>
            </a:extLst>
          </p:cNvPr>
          <p:cNvSpPr/>
          <p:nvPr/>
        </p:nvSpPr>
        <p:spPr>
          <a:xfrm>
            <a:off x="7341691" y="3461506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479CB86-1488-2440-9955-7497D452EBD3}"/>
              </a:ext>
            </a:extLst>
          </p:cNvPr>
          <p:cNvSpPr/>
          <p:nvPr/>
        </p:nvSpPr>
        <p:spPr>
          <a:xfrm>
            <a:off x="8484912" y="3461506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5044BD7-42D1-C64F-8F67-08A9B8FE5549}"/>
              </a:ext>
            </a:extLst>
          </p:cNvPr>
          <p:cNvSpPr/>
          <p:nvPr/>
        </p:nvSpPr>
        <p:spPr>
          <a:xfrm>
            <a:off x="9054067" y="3461506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EE72834-DA6A-204C-A595-C678287679E8}"/>
              </a:ext>
            </a:extLst>
          </p:cNvPr>
          <p:cNvSpPr/>
          <p:nvPr/>
        </p:nvSpPr>
        <p:spPr>
          <a:xfrm>
            <a:off x="10197288" y="3461506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92E1B4-9EE1-4844-8435-3217AB488F71}"/>
              </a:ext>
            </a:extLst>
          </p:cNvPr>
          <p:cNvSpPr/>
          <p:nvPr/>
        </p:nvSpPr>
        <p:spPr>
          <a:xfrm>
            <a:off x="9625677" y="3461506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609CE8-DF15-2F43-B107-82F0283E78C2}"/>
              </a:ext>
            </a:extLst>
          </p:cNvPr>
          <p:cNvSpPr/>
          <p:nvPr/>
        </p:nvSpPr>
        <p:spPr>
          <a:xfrm>
            <a:off x="10768900" y="3461506"/>
            <a:ext cx="365760" cy="182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54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627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8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8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8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8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8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8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8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3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8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8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1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3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8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8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8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1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3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600"/>
                            </p:stCondLst>
                            <p:childTnLst>
                              <p:par>
                                <p:cTn id="5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8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8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1" dur="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3" dur="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4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9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0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" dur="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4" dur="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5" dur="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"/>
                            </p:stCondLst>
                            <p:childTnLst>
                              <p:par>
                                <p:cTn id="77" presetID="24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9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0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1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4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5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6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600"/>
                            </p:stCondLst>
                            <p:childTnLst>
                              <p:par>
                                <p:cTn id="88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9" dur="8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0" dur="8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1" dur="8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2" dur="8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4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5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6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7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400"/>
                            </p:stCondLst>
                            <p:childTnLst>
                              <p:par>
                                <p:cTn id="99" presetID="24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0" dur="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1" dur="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2" dur="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3" dur="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5" dur="8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6" dur="8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7" dur="8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8" dur="8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200"/>
                            </p:stCondLst>
                            <p:childTnLst>
                              <p:par>
                                <p:cTn id="110" presetID="24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1" dur="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2" dur="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3" dur="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4" dur="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6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9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000"/>
                            </p:stCondLst>
                            <p:childTnLst>
                              <p:par>
                                <p:cTn id="121" presetID="24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2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3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4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5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7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8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9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0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800"/>
                            </p:stCondLst>
                            <p:childTnLst>
                              <p:par>
                                <p:cTn id="132" presetID="24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3" dur="8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4" dur="8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5" dur="8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6" dur="8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8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9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0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1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600"/>
                            </p:stCondLst>
                            <p:childTnLst>
                              <p:par>
                                <p:cTn id="143" presetID="24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4" dur="8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5" dur="8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6" dur="8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7" dur="8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9" dur="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0" dur="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1" dur="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52" dur="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6400"/>
                            </p:stCondLst>
                            <p:childTnLst>
                              <p:par>
                                <p:cTn id="154" presetID="24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5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6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0" dur="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1" dur="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2" dur="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3" dur="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3" grpId="3" animBg="1"/>
      <p:bldP spid="13" grpId="4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1" grpId="2" animBg="1"/>
      <p:bldP spid="21" grpId="3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29" grpId="1" animBg="1"/>
      <p:bldP spid="29" grpId="2" animBg="1"/>
      <p:bldP spid="29" grpId="3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7" grpId="1" animBg="1"/>
      <p:bldP spid="37" grpId="2" animBg="1"/>
      <p:bldP spid="37" grpId="3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6" grpId="1" animBg="1"/>
      <p:bldP spid="46" grpId="2" animBg="1"/>
      <p:bldP spid="46" grpId="3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4" grpId="1" animBg="1"/>
      <p:bldP spid="54" grpId="2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2" grpId="1" animBg="1"/>
      <p:bldP spid="62" grpId="2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0" grpId="1" animBg="1"/>
      <p:bldP spid="70" grpId="2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74.5"/>
</p:tagLst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MCS-DS_PPT_template_final.thmx</Template>
  <TotalTime>1695</TotalTime>
  <Words>944</Words>
  <Application>Microsoft Macintosh PowerPoint</Application>
  <PresentationFormat>Widescreen</PresentationFormat>
  <Paragraphs>122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Lato Medium</vt:lpstr>
      <vt:lpstr>SampleSlides</vt:lpstr>
      <vt:lpstr>Cache Optimizations</vt:lpstr>
      <vt:lpstr>PowerPoint Presentation</vt:lpstr>
      <vt:lpstr>What Determines Sequential Performance</vt:lpstr>
      <vt:lpstr>Example Code for Estimating Performance</vt:lpstr>
      <vt:lpstr>Arithmetic Intensity: Example</vt:lpstr>
      <vt:lpstr>Improving Arithmetic Intensity: Example 2</vt:lpstr>
      <vt:lpstr>Improving Arithmetic Intensity: Example 3</vt:lpstr>
      <vt:lpstr>Cache Based Optimizations</vt:lpstr>
      <vt:lpstr>Doubly Nested Loop</vt:lpstr>
      <vt:lpstr>Fixing the Doubly Nested Loop: Reordering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of a Processor</dc:title>
  <dc:creator>Casaclang, Marissa N</dc:creator>
  <cp:lastModifiedBy>Microsoft Office User</cp:lastModifiedBy>
  <cp:revision>43</cp:revision>
  <dcterms:created xsi:type="dcterms:W3CDTF">2018-03-13T21:41:58Z</dcterms:created>
  <dcterms:modified xsi:type="dcterms:W3CDTF">2018-08-21T23:58:03Z</dcterms:modified>
</cp:coreProperties>
</file>