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80" r:id="rId4"/>
    <p:sldId id="271" r:id="rId5"/>
    <p:sldId id="281" r:id="rId6"/>
    <p:sldId id="283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4"/>
    <p:restoredTop sz="94823"/>
  </p:normalViewPr>
  <p:slideViewPr>
    <p:cSldViewPr snapToGrid="0" snapToObjects="1">
      <p:cViewPr varScale="1">
        <p:scale>
          <a:sx n="93" d="100"/>
          <a:sy n="93" d="100"/>
        </p:scale>
        <p:origin x="240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2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6/21/18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9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3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copied the animation from a later deck.. Ideally, this one should have no distinction between light and dark shades.. All dark or all light will be fine. Can we do that easily?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Michael: please check the code for correctness and style.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Michael: please check the code for correctness and style.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7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Michael: please check the code for correctness and style.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58E0BDD-991F-A841-BA7A-8469737DF566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4059C291-AEAF-7D4C-AF32-3B3FFE428A14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0839-3D44-F140-82DB-E2D3B0E3CEA9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439E0-FB85-2F49-8ED4-8203EB41A507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24-3D97-5E40-AA8B-36928FD1B264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6B1240B-DC83-5241-83E4-4D0E369BC4AE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D782996-1CAA-9E4D-8362-15279F782E02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D5358B8-F403-164B-98BB-95C8C97251E9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F43EB7D-450F-EA4B-8B13-6CF0B0F7E1A5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5D17064-DDD7-5F48-9F4C-87861D2DE499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F13E-8735-6D41-9D76-9F4ACF5FF2B1}" type="datetime1">
              <a:rPr lang="en-US" smtClean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Allocation and Layout of Arrays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Importance of Array </a:t>
            </a:r>
            <a:r>
              <a:rPr lang="en-US" dirty="0">
                <a:solidFill>
                  <a:srgbClr val="3A6876"/>
                </a:solidFill>
              </a:rPr>
              <a:t>L</a:t>
            </a:r>
            <a:r>
              <a:rPr lang="en-US" b="0" dirty="0">
                <a:solidFill>
                  <a:srgbClr val="3A6876"/>
                </a:solidFill>
              </a:rPr>
              <a:t>ayout</a:t>
            </a:r>
            <a:endParaRPr lang="en-US" dirty="0">
              <a:solidFill>
                <a:srgbClr val="3A6876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know that trying to enhance spatial locality in our memory accesses is important for performance</a:t>
            </a:r>
          </a:p>
          <a:p>
            <a:r>
              <a:rPr lang="en-US" dirty="0"/>
              <a:t>The reasons are somewhat circular</a:t>
            </a:r>
          </a:p>
          <a:p>
            <a:pPr lvl="1"/>
            <a:r>
              <a:rPr lang="en-US" dirty="0"/>
              <a:t>Architects observed that programmers tend to access nearby locations: e.g., linear sweep through a 1-dimensional (1-D) array</a:t>
            </a:r>
          </a:p>
          <a:p>
            <a:pPr lvl="1"/>
            <a:r>
              <a:rPr lang="en-US" dirty="0"/>
              <a:t>Provided features in hardware that improve performance for such accesses</a:t>
            </a:r>
          </a:p>
          <a:p>
            <a:pPr lvl="2"/>
            <a:r>
              <a:rPr lang="en-US" dirty="0"/>
              <a:t>Cache lines contain 64 contiguous bytes</a:t>
            </a:r>
          </a:p>
          <a:p>
            <a:pPr lvl="2"/>
            <a:r>
              <a:rPr lang="en-US" dirty="0"/>
              <a:t>Hardware prefetcher</a:t>
            </a:r>
          </a:p>
          <a:p>
            <a:r>
              <a:rPr lang="en-US" dirty="0"/>
              <a:t>This is the reason why it is important to know how arrays are laid out in memory</a:t>
            </a:r>
          </a:p>
          <a:p>
            <a:pPr lvl="1"/>
            <a:r>
              <a:rPr lang="en-US" dirty="0"/>
              <a:t>Of course, a 1-D array is laid out as expected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54F518-BE69-DA40-A6B9-DA97CAEB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5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80"/>
    </mc:Choice>
    <mc:Fallback xmlns="">
      <p:transition spd="slow" advTm="91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ED33-80E4-4942-BDD4-1B90FEDB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Allocated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254A-17D0-F14C-979D-BE396EB7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either </a:t>
            </a:r>
          </a:p>
          <a:p>
            <a:pPr lvl="1"/>
            <a:r>
              <a:rPr lang="en-US" dirty="0"/>
              <a:t>Global variables or </a:t>
            </a:r>
          </a:p>
          <a:p>
            <a:pPr lvl="1"/>
            <a:r>
              <a:rPr lang="en-US" dirty="0"/>
              <a:t>Declared inside a function (and so allocated on stack)</a:t>
            </a:r>
          </a:p>
          <a:p>
            <a:r>
              <a:rPr lang="en-US" dirty="0"/>
              <a:t>int A[10][50]; </a:t>
            </a:r>
          </a:p>
          <a:p>
            <a:r>
              <a:rPr lang="en-US" dirty="0"/>
              <a:t>float B[e1][e2</a:t>
            </a:r>
            <a:r>
              <a:rPr lang="en-US"/>
              <a:t>][e3];</a:t>
            </a:r>
            <a:endParaRPr lang="en-US" dirty="0"/>
          </a:p>
          <a:p>
            <a:pPr lvl="1"/>
            <a:r>
              <a:rPr lang="en-US" dirty="0"/>
              <a:t>Where e1,e2,e3 are expressions made of constants</a:t>
            </a:r>
          </a:p>
          <a:p>
            <a:pPr lvl="1"/>
            <a:r>
              <a:rPr lang="en-US" dirty="0"/>
              <a:t>C (C99 onwards) allows these expressions to contain variables, such as those passed as parameters of functions</a:t>
            </a:r>
          </a:p>
          <a:p>
            <a:r>
              <a:rPr lang="en-US" dirty="0"/>
              <a:t>Layout for statically allocated 2-D arrays in C and C++ is “row major”</a:t>
            </a:r>
          </a:p>
          <a:p>
            <a:pPr lvl="1"/>
            <a:r>
              <a:rPr lang="en-US" dirty="0"/>
              <a:t>A[i][j+1] is adjacent in memory to A[i][j]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76093-F177-754B-9250-11CE1AA5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111CE-CC77-BF4C-9596-F0A26B2E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56FD-C61C-0D47-9929-F35099B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Cache 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DFF3D9-5B1A-BE4E-B27A-FE40A3C5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row-major layout, locations within a row, in consecutive columns are next to each other in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26E0C-BFF2-6C4A-8CF2-FBA2FE61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D2D4-22C3-5845-9EAE-861A9CB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512CB-9C46-8448-8E2A-0A52E85E6BBC}"/>
              </a:ext>
            </a:extLst>
          </p:cNvPr>
          <p:cNvSpPr/>
          <p:nvPr/>
        </p:nvSpPr>
        <p:spPr>
          <a:xfrm>
            <a:off x="3661501" y="2087464"/>
            <a:ext cx="4809643" cy="1688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CB7BCF-D95F-5F44-A4F5-C7410C41F66A}"/>
              </a:ext>
            </a:extLst>
          </p:cNvPr>
          <p:cNvSpPr/>
          <p:nvPr/>
        </p:nvSpPr>
        <p:spPr>
          <a:xfrm>
            <a:off x="3887422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DC0E1C0-3478-C747-B832-9ADBEDD35B18}"/>
              </a:ext>
            </a:extLst>
          </p:cNvPr>
          <p:cNvSpPr/>
          <p:nvPr/>
        </p:nvSpPr>
        <p:spPr>
          <a:xfrm>
            <a:off x="5030644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DF67EE-69C6-9547-A843-0E70EC42C98E}"/>
              </a:ext>
            </a:extLst>
          </p:cNvPr>
          <p:cNvSpPr/>
          <p:nvPr/>
        </p:nvSpPr>
        <p:spPr>
          <a:xfrm>
            <a:off x="4459033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06266F0-283C-B54D-AFFE-3B4755C93EF2}"/>
              </a:ext>
            </a:extLst>
          </p:cNvPr>
          <p:cNvSpPr/>
          <p:nvPr/>
        </p:nvSpPr>
        <p:spPr>
          <a:xfrm>
            <a:off x="5602254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FA16CC-16CA-CA40-AD11-5953AAE12BF8}"/>
              </a:ext>
            </a:extLst>
          </p:cNvPr>
          <p:cNvSpPr/>
          <p:nvPr/>
        </p:nvSpPr>
        <p:spPr>
          <a:xfrm>
            <a:off x="6171409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40D46D9-0128-BF41-A4D1-66BCAB2C3843}"/>
              </a:ext>
            </a:extLst>
          </p:cNvPr>
          <p:cNvSpPr/>
          <p:nvPr/>
        </p:nvSpPr>
        <p:spPr>
          <a:xfrm>
            <a:off x="7314630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4C32B17-EC6C-664F-B4D7-00639E72E5C9}"/>
              </a:ext>
            </a:extLst>
          </p:cNvPr>
          <p:cNvSpPr/>
          <p:nvPr/>
        </p:nvSpPr>
        <p:spPr>
          <a:xfrm>
            <a:off x="6743020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3E5698A-C30D-1F45-A138-77CB8804144F}"/>
              </a:ext>
            </a:extLst>
          </p:cNvPr>
          <p:cNvSpPr/>
          <p:nvPr/>
        </p:nvSpPr>
        <p:spPr>
          <a:xfrm>
            <a:off x="7886242" y="2383159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E7DB283-9D39-624F-89C4-ECE5702A950B}"/>
              </a:ext>
            </a:extLst>
          </p:cNvPr>
          <p:cNvSpPr/>
          <p:nvPr/>
        </p:nvSpPr>
        <p:spPr>
          <a:xfrm>
            <a:off x="3887422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431871-3831-EE42-91AF-ECD9D69C780C}"/>
              </a:ext>
            </a:extLst>
          </p:cNvPr>
          <p:cNvSpPr/>
          <p:nvPr/>
        </p:nvSpPr>
        <p:spPr>
          <a:xfrm>
            <a:off x="5030644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4BCF25-2BB6-B444-A4CD-B3095654380E}"/>
              </a:ext>
            </a:extLst>
          </p:cNvPr>
          <p:cNvSpPr/>
          <p:nvPr/>
        </p:nvSpPr>
        <p:spPr>
          <a:xfrm>
            <a:off x="4459033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E2AD7F2-0119-5947-A156-FA1EBEBA7A45}"/>
              </a:ext>
            </a:extLst>
          </p:cNvPr>
          <p:cNvSpPr/>
          <p:nvPr/>
        </p:nvSpPr>
        <p:spPr>
          <a:xfrm>
            <a:off x="5602254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938D9DB-ACA6-3E40-B603-E346BE59FF7B}"/>
              </a:ext>
            </a:extLst>
          </p:cNvPr>
          <p:cNvSpPr/>
          <p:nvPr/>
        </p:nvSpPr>
        <p:spPr>
          <a:xfrm>
            <a:off x="6171409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EC7A0A1-15A9-4244-932B-8ECFD408C7EF}"/>
              </a:ext>
            </a:extLst>
          </p:cNvPr>
          <p:cNvSpPr/>
          <p:nvPr/>
        </p:nvSpPr>
        <p:spPr>
          <a:xfrm>
            <a:off x="7314630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9718813-B3AE-1840-B296-93B0B8A0A4C4}"/>
              </a:ext>
            </a:extLst>
          </p:cNvPr>
          <p:cNvSpPr/>
          <p:nvPr/>
        </p:nvSpPr>
        <p:spPr>
          <a:xfrm>
            <a:off x="6743020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9C743F1-610C-8E46-A266-808390AAD969}"/>
              </a:ext>
            </a:extLst>
          </p:cNvPr>
          <p:cNvSpPr/>
          <p:nvPr/>
        </p:nvSpPr>
        <p:spPr>
          <a:xfrm>
            <a:off x="7886242" y="277029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F1DC51-2427-724C-B93D-2778D33BD642}"/>
              </a:ext>
            </a:extLst>
          </p:cNvPr>
          <p:cNvSpPr/>
          <p:nvPr/>
        </p:nvSpPr>
        <p:spPr>
          <a:xfrm>
            <a:off x="3887422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CB80AF3-46B1-CB4B-98C8-03DEED75BD17}"/>
              </a:ext>
            </a:extLst>
          </p:cNvPr>
          <p:cNvSpPr/>
          <p:nvPr/>
        </p:nvSpPr>
        <p:spPr>
          <a:xfrm>
            <a:off x="5030644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22D47B3-43E6-4449-AC7A-7CC951706DF8}"/>
              </a:ext>
            </a:extLst>
          </p:cNvPr>
          <p:cNvSpPr/>
          <p:nvPr/>
        </p:nvSpPr>
        <p:spPr>
          <a:xfrm>
            <a:off x="4459033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E73C2B7-23EB-FB44-B3C4-C3863F7A10E9}"/>
              </a:ext>
            </a:extLst>
          </p:cNvPr>
          <p:cNvSpPr/>
          <p:nvPr/>
        </p:nvSpPr>
        <p:spPr>
          <a:xfrm>
            <a:off x="5602254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F2A425-29D3-994F-93E5-D3355879F4AD}"/>
              </a:ext>
            </a:extLst>
          </p:cNvPr>
          <p:cNvSpPr/>
          <p:nvPr/>
        </p:nvSpPr>
        <p:spPr>
          <a:xfrm>
            <a:off x="6171409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F4E29B-B52C-5042-93FE-DB107F00153A}"/>
              </a:ext>
            </a:extLst>
          </p:cNvPr>
          <p:cNvSpPr/>
          <p:nvPr/>
        </p:nvSpPr>
        <p:spPr>
          <a:xfrm>
            <a:off x="7314630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48535E4-ABAF-6C48-9437-54B2692D5416}"/>
              </a:ext>
            </a:extLst>
          </p:cNvPr>
          <p:cNvSpPr/>
          <p:nvPr/>
        </p:nvSpPr>
        <p:spPr>
          <a:xfrm>
            <a:off x="6743020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6A4A079-6381-D349-9D56-9819AD35D237}"/>
              </a:ext>
            </a:extLst>
          </p:cNvPr>
          <p:cNvSpPr/>
          <p:nvPr/>
        </p:nvSpPr>
        <p:spPr>
          <a:xfrm>
            <a:off x="7886242" y="315694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DA309AB-260F-0A43-BC46-91871B3FCC10}"/>
              </a:ext>
            </a:extLst>
          </p:cNvPr>
          <p:cNvSpPr/>
          <p:nvPr/>
        </p:nvSpPr>
        <p:spPr>
          <a:xfrm>
            <a:off x="3887422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23757C3-73A7-C645-828B-7627C193B099}"/>
              </a:ext>
            </a:extLst>
          </p:cNvPr>
          <p:cNvSpPr/>
          <p:nvPr/>
        </p:nvSpPr>
        <p:spPr>
          <a:xfrm>
            <a:off x="5030644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846D154-7EF9-3C44-AA4B-DB7480012B6A}"/>
              </a:ext>
            </a:extLst>
          </p:cNvPr>
          <p:cNvSpPr/>
          <p:nvPr/>
        </p:nvSpPr>
        <p:spPr>
          <a:xfrm>
            <a:off x="4459033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5C8E11F-3923-D548-ADF8-6288C935C59B}"/>
              </a:ext>
            </a:extLst>
          </p:cNvPr>
          <p:cNvSpPr/>
          <p:nvPr/>
        </p:nvSpPr>
        <p:spPr>
          <a:xfrm>
            <a:off x="5602254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5354748-0C45-5740-A885-06CB528E0952}"/>
              </a:ext>
            </a:extLst>
          </p:cNvPr>
          <p:cNvSpPr/>
          <p:nvPr/>
        </p:nvSpPr>
        <p:spPr>
          <a:xfrm>
            <a:off x="6171409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B68F252-BE5E-7D41-9202-2B158E362741}"/>
              </a:ext>
            </a:extLst>
          </p:cNvPr>
          <p:cNvSpPr/>
          <p:nvPr/>
        </p:nvSpPr>
        <p:spPr>
          <a:xfrm>
            <a:off x="7314630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F4BE490-2616-3842-B432-008FE18D9EE2}"/>
              </a:ext>
            </a:extLst>
          </p:cNvPr>
          <p:cNvSpPr/>
          <p:nvPr/>
        </p:nvSpPr>
        <p:spPr>
          <a:xfrm>
            <a:off x="6743020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3F3D1A6-2820-0F4F-A72D-F815FAA8F1E9}"/>
              </a:ext>
            </a:extLst>
          </p:cNvPr>
          <p:cNvSpPr/>
          <p:nvPr/>
        </p:nvSpPr>
        <p:spPr>
          <a:xfrm>
            <a:off x="7886242" y="3546728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A05E210-7969-8C4B-BBFA-3A07F348AEC8}"/>
              </a:ext>
            </a:extLst>
          </p:cNvPr>
          <p:cNvSpPr/>
          <p:nvPr/>
        </p:nvSpPr>
        <p:spPr>
          <a:xfrm>
            <a:off x="3653746" y="3738500"/>
            <a:ext cx="4809643" cy="1803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7C406D-18FE-A740-9E3A-0BE6CC7A80F2}"/>
              </a:ext>
            </a:extLst>
          </p:cNvPr>
          <p:cNvSpPr/>
          <p:nvPr/>
        </p:nvSpPr>
        <p:spPr>
          <a:xfrm>
            <a:off x="3887422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E661FF0-9D6A-7D45-9520-74F973FDBEC8}"/>
              </a:ext>
            </a:extLst>
          </p:cNvPr>
          <p:cNvSpPr/>
          <p:nvPr/>
        </p:nvSpPr>
        <p:spPr>
          <a:xfrm>
            <a:off x="5030644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16EAD66-7607-2745-B9CD-9BD8428939EF}"/>
              </a:ext>
            </a:extLst>
          </p:cNvPr>
          <p:cNvSpPr/>
          <p:nvPr/>
        </p:nvSpPr>
        <p:spPr>
          <a:xfrm>
            <a:off x="4459033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A30959A-6DC7-9247-8B30-AEC395CF3311}"/>
              </a:ext>
            </a:extLst>
          </p:cNvPr>
          <p:cNvSpPr/>
          <p:nvPr/>
        </p:nvSpPr>
        <p:spPr>
          <a:xfrm>
            <a:off x="5602254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2B6E7B6-5B3E-4D48-A539-A32D96DF2BE1}"/>
              </a:ext>
            </a:extLst>
          </p:cNvPr>
          <p:cNvSpPr/>
          <p:nvPr/>
        </p:nvSpPr>
        <p:spPr>
          <a:xfrm>
            <a:off x="6171409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9BF2B10-FBC9-FB4F-AB68-572B3D422ABD}"/>
              </a:ext>
            </a:extLst>
          </p:cNvPr>
          <p:cNvSpPr/>
          <p:nvPr/>
        </p:nvSpPr>
        <p:spPr>
          <a:xfrm>
            <a:off x="7314630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DE17EC-4C19-DD47-AA03-3A315C5CA87E}"/>
              </a:ext>
            </a:extLst>
          </p:cNvPr>
          <p:cNvSpPr/>
          <p:nvPr/>
        </p:nvSpPr>
        <p:spPr>
          <a:xfrm>
            <a:off x="6743020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9BEB08E-EEC1-2243-BE3E-DA8DEB9C76B4}"/>
              </a:ext>
            </a:extLst>
          </p:cNvPr>
          <p:cNvSpPr/>
          <p:nvPr/>
        </p:nvSpPr>
        <p:spPr>
          <a:xfrm>
            <a:off x="7886242" y="398298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2854170-791A-3E46-AFC4-34DBAF90904E}"/>
              </a:ext>
            </a:extLst>
          </p:cNvPr>
          <p:cNvSpPr/>
          <p:nvPr/>
        </p:nvSpPr>
        <p:spPr>
          <a:xfrm>
            <a:off x="3887422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1529958-432A-5E4B-8A0A-F2FBC4DD332E}"/>
              </a:ext>
            </a:extLst>
          </p:cNvPr>
          <p:cNvSpPr/>
          <p:nvPr/>
        </p:nvSpPr>
        <p:spPr>
          <a:xfrm>
            <a:off x="5030644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3391491-0762-A143-BB2E-87208C0E6CF2}"/>
              </a:ext>
            </a:extLst>
          </p:cNvPr>
          <p:cNvSpPr/>
          <p:nvPr/>
        </p:nvSpPr>
        <p:spPr>
          <a:xfrm>
            <a:off x="4459033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8DAD4AA-2CD2-644D-B5CB-830E97988DD7}"/>
              </a:ext>
            </a:extLst>
          </p:cNvPr>
          <p:cNvSpPr/>
          <p:nvPr/>
        </p:nvSpPr>
        <p:spPr>
          <a:xfrm>
            <a:off x="5602254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4F75E49-9B82-F54E-AD00-D159EC13BC55}"/>
              </a:ext>
            </a:extLst>
          </p:cNvPr>
          <p:cNvSpPr/>
          <p:nvPr/>
        </p:nvSpPr>
        <p:spPr>
          <a:xfrm>
            <a:off x="6171409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CBC6151-DB52-0847-B8AB-90126D146E30}"/>
              </a:ext>
            </a:extLst>
          </p:cNvPr>
          <p:cNvSpPr/>
          <p:nvPr/>
        </p:nvSpPr>
        <p:spPr>
          <a:xfrm>
            <a:off x="7314630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15E947F-8698-E240-A9C6-BE2AAD33EB59}"/>
              </a:ext>
            </a:extLst>
          </p:cNvPr>
          <p:cNvSpPr/>
          <p:nvPr/>
        </p:nvSpPr>
        <p:spPr>
          <a:xfrm>
            <a:off x="6743020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7A31D6F-5A27-894E-835B-64F2A294EFB6}"/>
              </a:ext>
            </a:extLst>
          </p:cNvPr>
          <p:cNvSpPr/>
          <p:nvPr/>
        </p:nvSpPr>
        <p:spPr>
          <a:xfrm>
            <a:off x="7886242" y="4370123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D13C14-52FB-2943-A415-4E612EB9A7C1}"/>
              </a:ext>
            </a:extLst>
          </p:cNvPr>
          <p:cNvSpPr/>
          <p:nvPr/>
        </p:nvSpPr>
        <p:spPr>
          <a:xfrm>
            <a:off x="3887422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5F304E0-0ED7-BE47-AB07-E7F63E556C8C}"/>
              </a:ext>
            </a:extLst>
          </p:cNvPr>
          <p:cNvSpPr/>
          <p:nvPr/>
        </p:nvSpPr>
        <p:spPr>
          <a:xfrm>
            <a:off x="5030644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960BF9F-FCC1-0E4E-A533-753077CFD0DB}"/>
              </a:ext>
            </a:extLst>
          </p:cNvPr>
          <p:cNvSpPr/>
          <p:nvPr/>
        </p:nvSpPr>
        <p:spPr>
          <a:xfrm>
            <a:off x="4459033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FB8E1D-03AD-174B-ACD6-97ECDA4D9DAD}"/>
              </a:ext>
            </a:extLst>
          </p:cNvPr>
          <p:cNvSpPr/>
          <p:nvPr/>
        </p:nvSpPr>
        <p:spPr>
          <a:xfrm>
            <a:off x="5602254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A1A328B-B96D-8747-8A7B-7C09835AC9EE}"/>
              </a:ext>
            </a:extLst>
          </p:cNvPr>
          <p:cNvSpPr/>
          <p:nvPr/>
        </p:nvSpPr>
        <p:spPr>
          <a:xfrm>
            <a:off x="6171409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66AA193-4FBF-2C42-A68F-760E1BEE23E6}"/>
              </a:ext>
            </a:extLst>
          </p:cNvPr>
          <p:cNvSpPr/>
          <p:nvPr/>
        </p:nvSpPr>
        <p:spPr>
          <a:xfrm>
            <a:off x="7314630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33E6129-0297-7247-B19D-DBAEB0350FB8}"/>
              </a:ext>
            </a:extLst>
          </p:cNvPr>
          <p:cNvSpPr/>
          <p:nvPr/>
        </p:nvSpPr>
        <p:spPr>
          <a:xfrm>
            <a:off x="6743020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9DCEA0-A64E-BD4C-91A8-A80F41D30468}"/>
              </a:ext>
            </a:extLst>
          </p:cNvPr>
          <p:cNvSpPr/>
          <p:nvPr/>
        </p:nvSpPr>
        <p:spPr>
          <a:xfrm>
            <a:off x="7886242" y="475677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46447FB-6872-B745-B6BE-C21ACE315A33}"/>
              </a:ext>
            </a:extLst>
          </p:cNvPr>
          <p:cNvSpPr/>
          <p:nvPr/>
        </p:nvSpPr>
        <p:spPr>
          <a:xfrm>
            <a:off x="3887422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0529F6B-347F-D746-B319-7515BD5E82C4}"/>
              </a:ext>
            </a:extLst>
          </p:cNvPr>
          <p:cNvSpPr/>
          <p:nvPr/>
        </p:nvSpPr>
        <p:spPr>
          <a:xfrm>
            <a:off x="5030644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9634D80-9E97-A844-B2F9-D64EC413B790}"/>
              </a:ext>
            </a:extLst>
          </p:cNvPr>
          <p:cNvSpPr/>
          <p:nvPr/>
        </p:nvSpPr>
        <p:spPr>
          <a:xfrm>
            <a:off x="4459033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7A3C443-0171-EA48-8115-AB96AE209BE2}"/>
              </a:ext>
            </a:extLst>
          </p:cNvPr>
          <p:cNvSpPr/>
          <p:nvPr/>
        </p:nvSpPr>
        <p:spPr>
          <a:xfrm>
            <a:off x="5602254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924A503-57B7-3243-8C1F-F7EC1F42683C}"/>
              </a:ext>
            </a:extLst>
          </p:cNvPr>
          <p:cNvSpPr/>
          <p:nvPr/>
        </p:nvSpPr>
        <p:spPr>
          <a:xfrm>
            <a:off x="6171409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1888999-DAEF-B94E-8797-1487AB78DADC}"/>
              </a:ext>
            </a:extLst>
          </p:cNvPr>
          <p:cNvSpPr/>
          <p:nvPr/>
        </p:nvSpPr>
        <p:spPr>
          <a:xfrm>
            <a:off x="7314630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99E73F9-F7D1-7E40-AC11-E7E4D0C632D5}"/>
              </a:ext>
            </a:extLst>
          </p:cNvPr>
          <p:cNvSpPr/>
          <p:nvPr/>
        </p:nvSpPr>
        <p:spPr>
          <a:xfrm>
            <a:off x="6743020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4D2721F-E4E0-DF4F-858F-A443A4C65AD1}"/>
              </a:ext>
            </a:extLst>
          </p:cNvPr>
          <p:cNvSpPr/>
          <p:nvPr/>
        </p:nvSpPr>
        <p:spPr>
          <a:xfrm>
            <a:off x="7886242" y="5146554"/>
            <a:ext cx="36576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F3C36-D535-D941-BB8E-1534C92E0D2A}"/>
              </a:ext>
            </a:extLst>
          </p:cNvPr>
          <p:cNvSpPr txBox="1"/>
          <p:nvPr/>
        </p:nvSpPr>
        <p:spPr>
          <a:xfrm>
            <a:off x="2613794" y="2290442"/>
            <a:ext cx="1039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A[0][0]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E975DE-2B97-D940-9F87-3C74F45AB902}"/>
              </a:ext>
            </a:extLst>
          </p:cNvPr>
          <p:cNvSpPr txBox="1"/>
          <p:nvPr/>
        </p:nvSpPr>
        <p:spPr>
          <a:xfrm>
            <a:off x="2633069" y="2623878"/>
            <a:ext cx="1039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A[1][0]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79BE32-FE25-7441-8DC0-F90DE86BAEDC}"/>
              </a:ext>
            </a:extLst>
          </p:cNvPr>
          <p:cNvSpPr txBox="1"/>
          <p:nvPr/>
        </p:nvSpPr>
        <p:spPr>
          <a:xfrm>
            <a:off x="8333647" y="2625648"/>
            <a:ext cx="12590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A[1][N-1]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E00C19-00A8-7841-82F1-D30B39F83AD1}"/>
              </a:ext>
            </a:extLst>
          </p:cNvPr>
          <p:cNvSpPr txBox="1"/>
          <p:nvPr/>
        </p:nvSpPr>
        <p:spPr>
          <a:xfrm>
            <a:off x="8330771" y="2274132"/>
            <a:ext cx="1220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A[0][N-1]</a:t>
            </a:r>
          </a:p>
        </p:txBody>
      </p:sp>
    </p:spTree>
    <p:extLst>
      <p:ext uri="{BB962C8B-B14F-4D97-AF65-F5344CB8AC3E}">
        <p14:creationId xmlns:p14="http://schemas.microsoft.com/office/powerpoint/2010/main" val="33892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93A-BADB-864B-B270-CB9A3F25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Dynamically Allocated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CC4A-E186-E645-94F3-B170007B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6053667" cy="4998893"/>
          </a:xfrm>
        </p:spPr>
        <p:txBody>
          <a:bodyPr/>
          <a:lstStyle/>
          <a:p>
            <a:r>
              <a:rPr lang="en-US" dirty="0"/>
              <a:t>A common method for allocating these is to create arrays of array-pointers</a:t>
            </a:r>
          </a:p>
          <a:p>
            <a:r>
              <a:rPr lang="en-US" dirty="0"/>
              <a:t>But this is bad for locality</a:t>
            </a:r>
          </a:p>
          <a:p>
            <a:r>
              <a:rPr lang="en-US" dirty="0"/>
              <a:t>Consecutive rows may be arbitrarily separated in memory</a:t>
            </a:r>
          </a:p>
          <a:p>
            <a:r>
              <a:rPr lang="en-US" dirty="0"/>
              <a:t>Padding in allocation wastes memory</a:t>
            </a:r>
          </a:p>
          <a:p>
            <a:r>
              <a:rPr lang="en-US" dirty="0"/>
              <a:t>Reduced predictability for loop accesses means prefetchers do not perform well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454A2-E607-714B-A37E-4007D15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5DD05-6FA2-824A-8B91-EA24CB2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0429E-51C4-6A45-B891-12A1E0AB94A5}"/>
              </a:ext>
            </a:extLst>
          </p:cNvPr>
          <p:cNvSpPr txBox="1"/>
          <p:nvPr/>
        </p:nvSpPr>
        <p:spPr>
          <a:xfrm>
            <a:off x="7705299" y="3561307"/>
            <a:ext cx="334118" cy="2607481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32FAD-0FB6-7A45-A1B5-B57309731AE8}"/>
              </a:ext>
            </a:extLst>
          </p:cNvPr>
          <p:cNvSpPr txBox="1"/>
          <p:nvPr/>
        </p:nvSpPr>
        <p:spPr>
          <a:xfrm>
            <a:off x="8610600" y="3561307"/>
            <a:ext cx="2056768" cy="248693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1CDF-DDB7-A043-8C68-BB65E7D024C5}"/>
              </a:ext>
            </a:extLst>
          </p:cNvPr>
          <p:cNvSpPr txBox="1"/>
          <p:nvPr/>
        </p:nvSpPr>
        <p:spPr>
          <a:xfrm>
            <a:off x="6891867" y="1752108"/>
            <a:ext cx="5290457" cy="92333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A= … malloc(sizeof(float*)*M);</a:t>
            </a:r>
          </a:p>
          <a:p>
            <a:r>
              <a:rPr lang="en-US" sz="1800" dirty="0">
                <a:latin typeface="Courier"/>
                <a:cs typeface="Courier"/>
              </a:rPr>
              <a:t>for (i = 0; i &lt; M; i++)</a:t>
            </a:r>
          </a:p>
          <a:p>
            <a:r>
              <a:rPr lang="en-US" sz="1800" dirty="0">
                <a:latin typeface="Courier"/>
                <a:cs typeface="Courier"/>
              </a:rPr>
              <a:t>  A[i] = … malloc(sizeof(float) * N);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23A89-2BEC-4C41-8A81-21C6D8F3E607}"/>
              </a:ext>
            </a:extLst>
          </p:cNvPr>
          <p:cNvSpPr txBox="1"/>
          <p:nvPr/>
        </p:nvSpPr>
        <p:spPr>
          <a:xfrm>
            <a:off x="8627533" y="3997296"/>
            <a:ext cx="2056768" cy="248693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4328D-09D8-A242-91E9-2484F2BB482C}"/>
              </a:ext>
            </a:extLst>
          </p:cNvPr>
          <p:cNvSpPr txBox="1"/>
          <p:nvPr/>
        </p:nvSpPr>
        <p:spPr>
          <a:xfrm>
            <a:off x="8605545" y="4433286"/>
            <a:ext cx="2056768" cy="248693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6FC5C5-A791-0640-963A-238281EB8E13}"/>
              </a:ext>
            </a:extLst>
          </p:cNvPr>
          <p:cNvCxnSpPr>
            <a:endCxn id="7" idx="1"/>
          </p:cNvCxnSpPr>
          <p:nvPr/>
        </p:nvCxnSpPr>
        <p:spPr>
          <a:xfrm>
            <a:off x="7872358" y="3685653"/>
            <a:ext cx="738242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F64160-2F77-294A-A636-340F270CD6E6}"/>
              </a:ext>
            </a:extLst>
          </p:cNvPr>
          <p:cNvCxnSpPr/>
          <p:nvPr/>
        </p:nvCxnSpPr>
        <p:spPr>
          <a:xfrm>
            <a:off x="7889291" y="4133433"/>
            <a:ext cx="738242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B9695-76B2-E842-9F45-C16C3DA8D9D3}"/>
              </a:ext>
            </a:extLst>
          </p:cNvPr>
          <p:cNvCxnSpPr/>
          <p:nvPr/>
        </p:nvCxnSpPr>
        <p:spPr>
          <a:xfrm>
            <a:off x="7867303" y="4584613"/>
            <a:ext cx="738242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93A-BADB-864B-B270-CB9A3F25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Dynamically Allocated Multi-dimensional Arrays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CC4A-E186-E645-94F3-B170007B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6053667" cy="4998893"/>
          </a:xfrm>
        </p:spPr>
        <p:txBody>
          <a:bodyPr>
            <a:normAutofit/>
          </a:bodyPr>
          <a:lstStyle/>
          <a:p>
            <a:r>
              <a:rPr lang="en-US" dirty="0"/>
              <a:t>A better, and more general, method is to allocate all the space with one allocation call</a:t>
            </a:r>
          </a:p>
          <a:p>
            <a:r>
              <a:rPr lang="en-US" dirty="0"/>
              <a:t>And then to index calculation explicitly</a:t>
            </a:r>
          </a:p>
          <a:p>
            <a:r>
              <a:rPr lang="en-US" dirty="0"/>
              <a:t>Indexing is somewhat awkward, but you get used to it</a:t>
            </a:r>
          </a:p>
          <a:p>
            <a:pPr lvl="1"/>
            <a:r>
              <a:rPr lang="en-US" dirty="0"/>
              <a:t>You can use macros: indexOf(i,j,N)</a:t>
            </a:r>
          </a:p>
          <a:p>
            <a:pPr lvl="1"/>
            <a:r>
              <a:rPr lang="en-US" dirty="0"/>
              <a:t>The apparently complicated index calculations are not expensive, because the compiler can easily optimize them</a:t>
            </a:r>
          </a:p>
          <a:p>
            <a:r>
              <a:rPr lang="en-US" dirty="0"/>
              <a:t>Or use an array of pointers into a contiguously allocated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454A2-E607-714B-A37E-4007D15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5DD05-6FA2-824A-8B91-EA24CB2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1CDF-DDB7-A043-8C68-BB65E7D024C5}"/>
              </a:ext>
            </a:extLst>
          </p:cNvPr>
          <p:cNvSpPr txBox="1"/>
          <p:nvPr/>
        </p:nvSpPr>
        <p:spPr>
          <a:xfrm>
            <a:off x="6854399" y="1189718"/>
            <a:ext cx="516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A= … malloc(sizeof(float*)*M*N);</a:t>
            </a:r>
          </a:p>
          <a:p>
            <a:r>
              <a:rPr lang="en-US" sz="1800" dirty="0">
                <a:latin typeface="Courier"/>
                <a:cs typeface="Courier"/>
              </a:rPr>
              <a:t>  …</a:t>
            </a:r>
          </a:p>
          <a:p>
            <a:r>
              <a:rPr lang="en-US" sz="1800" dirty="0">
                <a:latin typeface="Courier"/>
                <a:cs typeface="Courier"/>
              </a:rPr>
              <a:t>Instead of A[i][j], use: A[N*i + j]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0429E-51C4-6A45-B891-12A1E0AB94A5}"/>
              </a:ext>
            </a:extLst>
          </p:cNvPr>
          <p:cNvSpPr txBox="1"/>
          <p:nvPr/>
        </p:nvSpPr>
        <p:spPr>
          <a:xfrm>
            <a:off x="6854399" y="3549909"/>
            <a:ext cx="334118" cy="2607481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32FAD-0FB6-7A45-A1B5-B57309731AE8}"/>
              </a:ext>
            </a:extLst>
          </p:cNvPr>
          <p:cNvSpPr txBox="1"/>
          <p:nvPr/>
        </p:nvSpPr>
        <p:spPr>
          <a:xfrm>
            <a:off x="7543800" y="2715643"/>
            <a:ext cx="4474029" cy="248693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6FC5C5-A791-0640-963A-238281EB8E13}"/>
              </a:ext>
            </a:extLst>
          </p:cNvPr>
          <p:cNvCxnSpPr>
            <a:cxnSpLocks/>
          </p:cNvCxnSpPr>
          <p:nvPr/>
        </p:nvCxnSpPr>
        <p:spPr>
          <a:xfrm flipV="1">
            <a:off x="7021458" y="2964336"/>
            <a:ext cx="522342" cy="73440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F64160-2F77-294A-A636-340F270CD6E6}"/>
              </a:ext>
            </a:extLst>
          </p:cNvPr>
          <p:cNvCxnSpPr>
            <a:cxnSpLocks/>
          </p:cNvCxnSpPr>
          <p:nvPr/>
        </p:nvCxnSpPr>
        <p:spPr>
          <a:xfrm flipV="1">
            <a:off x="7021458" y="2964336"/>
            <a:ext cx="1273456" cy="103296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B9695-76B2-E842-9F45-C16C3DA8D9D3}"/>
              </a:ext>
            </a:extLst>
          </p:cNvPr>
          <p:cNvCxnSpPr>
            <a:cxnSpLocks/>
          </p:cNvCxnSpPr>
          <p:nvPr/>
        </p:nvCxnSpPr>
        <p:spPr>
          <a:xfrm flipV="1">
            <a:off x="6997038" y="2964336"/>
            <a:ext cx="2277591" cy="1348922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F962BC-CFA4-DB4B-B296-52DC566DFDE6}"/>
              </a:ext>
            </a:extLst>
          </p:cNvPr>
          <p:cNvSpPr txBox="1"/>
          <p:nvPr/>
        </p:nvSpPr>
        <p:spPr>
          <a:xfrm>
            <a:off x="8294914" y="2332158"/>
            <a:ext cx="1485900" cy="38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3916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93A-BADB-864B-B270-CB9A3F25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Dynamically Allocated Multi-dimensional Arrays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CC4A-E186-E645-94F3-B170007B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similar index expressions for higher dimensional arrays</a:t>
            </a:r>
          </a:p>
          <a:p>
            <a:r>
              <a:rPr lang="en-US" dirty="0"/>
              <a:t>By convention, and to retain the pattern of static allocation, the index expressions are written so as to make the last dimension contiguous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454A2-E607-714B-A37E-4007D15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5DD05-6FA2-824A-8B91-EA24CB2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1CDF-DDB7-A043-8C68-BB65E7D024C5}"/>
              </a:ext>
            </a:extLst>
          </p:cNvPr>
          <p:cNvSpPr txBox="1"/>
          <p:nvPr/>
        </p:nvSpPr>
        <p:spPr>
          <a:xfrm>
            <a:off x="478971" y="2863850"/>
            <a:ext cx="115678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A = (float *)malloc(sizeof(float) * L*M*N);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// in C</a:t>
            </a:r>
          </a:p>
          <a:p>
            <a:r>
              <a:rPr lang="en-US" sz="2800" dirty="0">
                <a:latin typeface="Courier"/>
                <a:cs typeface="Courier"/>
              </a:rPr>
              <a:t>A = new float[L*M*N]; 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// in C++</a:t>
            </a:r>
          </a:p>
          <a:p>
            <a:r>
              <a:rPr lang="en-US" sz="2800" dirty="0">
                <a:latin typeface="Courier"/>
                <a:cs typeface="Courier"/>
              </a:rPr>
              <a:t>  …</a:t>
            </a:r>
          </a:p>
          <a:p>
            <a:r>
              <a:rPr lang="en-US" sz="2800" dirty="0">
                <a:latin typeface="Courier"/>
                <a:cs typeface="Courier"/>
              </a:rPr>
              <a:t>Instead of A[i][j][k], use:  A[M*N*i + N*j + k]</a:t>
            </a:r>
          </a:p>
        </p:txBody>
      </p:sp>
    </p:spTree>
    <p:extLst>
      <p:ext uri="{BB962C8B-B14F-4D97-AF65-F5344CB8AC3E}">
        <p14:creationId xmlns:p14="http://schemas.microsoft.com/office/powerpoint/2010/main" val="1729062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4.5"/>
</p:tagLst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2844</TotalTime>
  <Words>683</Words>
  <Application>Microsoft Macintosh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</vt:lpstr>
      <vt:lpstr>Lato Medium</vt:lpstr>
      <vt:lpstr>SampleSlides</vt:lpstr>
      <vt:lpstr>Multi-dimensional Arrays</vt:lpstr>
      <vt:lpstr>Importance of Array Layout</vt:lpstr>
      <vt:lpstr>Statically Allocated Multi-dimensional Arrays</vt:lpstr>
      <vt:lpstr>Layout and Cache Lines</vt:lpstr>
      <vt:lpstr>Dynamically Allocated Multi-dimensional Arrays</vt:lpstr>
      <vt:lpstr>Dynamically Allocated Multi-dimensional Arrays II</vt:lpstr>
      <vt:lpstr>Dynamically Allocated Multi-dimensional Arrays III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60</cp:revision>
  <dcterms:created xsi:type="dcterms:W3CDTF">2018-03-13T21:41:58Z</dcterms:created>
  <dcterms:modified xsi:type="dcterms:W3CDTF">2018-06-21T20:58:07Z</dcterms:modified>
</cp:coreProperties>
</file>