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74" r:id="rId4"/>
    <p:sldId id="275" r:id="rId5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5F5F5"/>
    <a:srgbClr val="FFFBEB"/>
    <a:srgbClr val="FFFFFF"/>
    <a:srgbClr val="F9F9F9"/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38"/>
    <p:restoredTop sz="94792"/>
  </p:normalViewPr>
  <p:slideViewPr>
    <p:cSldViewPr snapToGrid="0" snapToObjects="1">
      <p:cViewPr varScale="1">
        <p:scale>
          <a:sx n="66" d="100"/>
          <a:sy n="66" d="100"/>
        </p:scale>
        <p:origin x="192" y="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670CB-6496-7141-A268-76ADFD1EB3E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802C3-66ED-9241-82B6-8058B12E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4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Align and improve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94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Align and improve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46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Align and improve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201128"/>
          </a:xfrm>
        </p:spPr>
        <p:txBody>
          <a:bodyPr anchor="b">
            <a:normAutofit/>
          </a:bodyPr>
          <a:lstStyle>
            <a:lvl1pPr algn="ctr">
              <a:defRPr sz="51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90322"/>
            <a:ext cx="9144000" cy="20674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1524000" y="3686618"/>
            <a:ext cx="9144000" cy="49236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lt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058E0BDD-991F-A841-BA7A-8469737DF566}" type="datetime1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811839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4059C291-AEAF-7D4C-AF32-3B3FFE428A14}" type="datetime1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95"/>
            <a:ext cx="10515600" cy="766483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5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0839-3D44-F140-82DB-E2D3B0E3CEA9}" type="datetime1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F6F439E0-FB85-2F49-8ED4-8203EB41A507}" type="datetime1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9895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9895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624-3D97-5E40-AA8B-36928FD1B264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5496"/>
            <a:ext cx="10515600" cy="76648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6989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93808"/>
            <a:ext cx="5157787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16989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1993808"/>
            <a:ext cx="5183188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96B1240B-DC83-5241-83E4-4D0E369BC4AE}" type="datetime1">
              <a:rPr lang="en-US" smtClean="0"/>
              <a:t>5/10/18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CD782996-1CAA-9E4D-8362-15279F782E02}" type="datetime1">
              <a:rPr lang="en-US" smtClean="0"/>
              <a:t>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D5358B8-F403-164B-98BB-95C8C97251E9}" type="datetime1">
              <a:rPr lang="en-US" smtClean="0"/>
              <a:t>5/10/18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3F43EB7D-450F-EA4B-8B13-6CF0B0F7E1A5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85D17064-DDD7-5F48-9F4C-87861D2DE499}" type="datetime1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5496"/>
            <a:ext cx="10515600" cy="76648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9895"/>
            <a:ext cx="10515600" cy="500706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5F13E-8735-6D41-9D76-9F4ACF5FF2B1}" type="datetime1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80393" y="1122363"/>
            <a:ext cx="10420389" cy="2201128"/>
          </a:xfrm>
        </p:spPr>
        <p:txBody>
          <a:bodyPr>
            <a:normAutofit/>
          </a:bodyPr>
          <a:lstStyle/>
          <a:p>
            <a:r>
              <a:rPr lang="en-US" sz="4800" dirty="0"/>
              <a:t>Cache Optimizations: Improving Reuse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Matrix Vector Multiplication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BB35C90A-95FA-094F-8F1B-5A72770A8A6A}"/>
              </a:ext>
            </a:extLst>
          </p:cNvPr>
          <p:cNvSpPr txBox="1">
            <a:spLocks/>
          </p:cNvSpPr>
          <p:nvPr/>
        </p:nvSpPr>
        <p:spPr>
          <a:xfrm>
            <a:off x="3289300" y="6375400"/>
            <a:ext cx="5613400" cy="365125"/>
          </a:xfrm>
          <a:prstGeom prst="rect">
            <a:avLst/>
          </a:prstGeom>
        </p:spPr>
        <p:txBody>
          <a:bodyPr lIns="91438" tIns="45719" rIns="91438" bIns="45719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88888"/>
                </a:solidFill>
                <a:latin typeface="+mn-lt"/>
              </a:rPr>
              <a:t>© 2018 L. V. Kale at the University of </a:t>
            </a:r>
            <a:r>
              <a:rPr lang="en-US" sz="1600">
                <a:solidFill>
                  <a:srgbClr val="888888"/>
                </a:solidFill>
                <a:latin typeface="+mn-lt"/>
              </a:rPr>
              <a:t>Illinois Urbana-Champaign</a:t>
            </a:r>
            <a:endParaRPr lang="en-US" sz="1600" dirty="0">
              <a:solidFill>
                <a:srgbClr val="88888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424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7206-E291-6F4D-A12F-396A619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Vector Multiply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280F-BD76-A347-B030-CC71BDA46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1587"/>
            <a:ext cx="10033000" cy="2544764"/>
          </a:xfrm>
        </p:spPr>
        <p:txBody>
          <a:bodyPr/>
          <a:lstStyle/>
          <a:p>
            <a:r>
              <a:rPr lang="en-US" dirty="0"/>
              <a:t>Assume cache is smaller than N words</a:t>
            </a:r>
          </a:p>
          <a:p>
            <a:r>
              <a:rPr lang="en-US" dirty="0"/>
              <a:t>A and C incur only compulsory misses (N^2/w, N/w respectively)</a:t>
            </a:r>
          </a:p>
          <a:p>
            <a:r>
              <a:rPr lang="en-US" dirty="0"/>
              <a:t>B is loaded multiple times, with  N^2/w misses </a:t>
            </a:r>
          </a:p>
          <a:p>
            <a:pPr lvl="1"/>
            <a:r>
              <a:rPr lang="en-US" dirty="0"/>
              <a:t>For each row of A, B is traversed once, but by the time we go to the next row, the older portions of B are out of the cache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4B8FA-97B8-1647-A2DF-F5DBC276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EFBF9-8BC6-AC4F-AB3C-0DACC499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08624-00E3-BE42-8071-E732F0D88BB1}"/>
              </a:ext>
            </a:extLst>
          </p:cNvPr>
          <p:cNvSpPr txBox="1"/>
          <p:nvPr/>
        </p:nvSpPr>
        <p:spPr>
          <a:xfrm>
            <a:off x="838200" y="1294843"/>
            <a:ext cx="4749800" cy="1200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>
                <a:latin typeface="Consolas"/>
                <a:cs typeface="Consolas"/>
              </a:rPr>
              <a:t>for (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= 0;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&lt; N;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++)</a:t>
            </a:r>
          </a:p>
          <a:p>
            <a:r>
              <a:rPr lang="en-US" sz="2400" dirty="0">
                <a:latin typeface="Consolas"/>
                <a:cs typeface="Consolas"/>
              </a:rPr>
              <a:t>  for (j = 0; j &lt; N; j++)</a:t>
            </a:r>
          </a:p>
          <a:p>
            <a:r>
              <a:rPr lang="en-US" sz="2400" dirty="0">
                <a:latin typeface="Consolas"/>
                <a:cs typeface="Consolas"/>
              </a:rPr>
              <a:t>    C[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] += A[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][j] * B[j]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8CFFCB-3770-124C-9E39-BF5F5EA3C98E}"/>
              </a:ext>
            </a:extLst>
          </p:cNvPr>
          <p:cNvSpPr/>
          <p:nvPr/>
        </p:nvSpPr>
        <p:spPr>
          <a:xfrm>
            <a:off x="6096000" y="1193801"/>
            <a:ext cx="2540000" cy="2259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9B157A-DAB1-B14E-8B56-F6E54E5BEEC1}"/>
              </a:ext>
            </a:extLst>
          </p:cNvPr>
          <p:cNvSpPr/>
          <p:nvPr/>
        </p:nvSpPr>
        <p:spPr>
          <a:xfrm>
            <a:off x="9347200" y="1193802"/>
            <a:ext cx="304800" cy="2259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C9D26-52A2-974A-871D-A1CF32B155F2}"/>
              </a:ext>
            </a:extLst>
          </p:cNvPr>
          <p:cNvSpPr/>
          <p:nvPr/>
        </p:nvSpPr>
        <p:spPr>
          <a:xfrm>
            <a:off x="10261600" y="1193801"/>
            <a:ext cx="304800" cy="2259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19652-6BFE-6747-8549-29E5C5445AA7}"/>
              </a:ext>
            </a:extLst>
          </p:cNvPr>
          <p:cNvSpPr txBox="1"/>
          <p:nvPr/>
        </p:nvSpPr>
        <p:spPr>
          <a:xfrm>
            <a:off x="8839200" y="2108202"/>
            <a:ext cx="304800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776855-78E3-264C-A055-374CF4E677EB}"/>
              </a:ext>
            </a:extLst>
          </p:cNvPr>
          <p:cNvSpPr txBox="1"/>
          <p:nvPr/>
        </p:nvSpPr>
        <p:spPr>
          <a:xfrm>
            <a:off x="9829800" y="2124489"/>
            <a:ext cx="304800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DC35CF-8461-3346-80FF-1E14C45D9F56}"/>
              </a:ext>
            </a:extLst>
          </p:cNvPr>
          <p:cNvSpPr/>
          <p:nvPr/>
        </p:nvSpPr>
        <p:spPr>
          <a:xfrm>
            <a:off x="6121400" y="1208932"/>
            <a:ext cx="1275781" cy="1718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95FCED-73E3-CC4C-99B4-E9D60CF1D3FD}"/>
              </a:ext>
            </a:extLst>
          </p:cNvPr>
          <p:cNvSpPr/>
          <p:nvPr/>
        </p:nvSpPr>
        <p:spPr>
          <a:xfrm>
            <a:off x="9374840" y="1213974"/>
            <a:ext cx="277159" cy="11801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A7600-D246-A04D-A9D7-2FB2E7695BF7}"/>
              </a:ext>
            </a:extLst>
          </p:cNvPr>
          <p:cNvSpPr/>
          <p:nvPr/>
        </p:nvSpPr>
        <p:spPr>
          <a:xfrm>
            <a:off x="10259358" y="1222307"/>
            <a:ext cx="307042" cy="158448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47200" y="3452811"/>
            <a:ext cx="3047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61601" y="3452811"/>
            <a:ext cx="3047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4781" y="3452811"/>
            <a:ext cx="3047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DC35CF-8461-3346-80FF-1E14C45D9F56}"/>
              </a:ext>
            </a:extLst>
          </p:cNvPr>
          <p:cNvSpPr/>
          <p:nvPr/>
        </p:nvSpPr>
        <p:spPr>
          <a:xfrm>
            <a:off x="6121400" y="1380755"/>
            <a:ext cx="1275781" cy="1718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5FCED-73E3-CC4C-99B4-E9D60CF1D3FD}"/>
              </a:ext>
            </a:extLst>
          </p:cNvPr>
          <p:cNvSpPr/>
          <p:nvPr/>
        </p:nvSpPr>
        <p:spPr>
          <a:xfrm>
            <a:off x="9374841" y="1213974"/>
            <a:ext cx="277159" cy="11801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7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00039 0.15394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76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0171E-6 -2.62329E-6 L 0.09934 -2.62329E-6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985E-6 1.2364E-6 L 4.72985E-6 0.02408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0171E-6 -2.62329E-6 L 0.09934 -2.62329E-6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00039 0.15394 " pathEditMode="relative" rAng="0" ptsTypes="AA">
                                      <p:cBhvr>
                                        <p:cTn id="4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7206-E291-6F4D-A12F-396A619C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495"/>
            <a:ext cx="10515600" cy="766483"/>
          </a:xfrm>
        </p:spPr>
        <p:txBody>
          <a:bodyPr/>
          <a:lstStyle/>
          <a:p>
            <a:r>
              <a:rPr lang="en-US" dirty="0"/>
              <a:t>Matrix Vector Multiply: improve reuse of 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280F-BD76-A347-B030-CC71BDA46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1587"/>
            <a:ext cx="10033000" cy="25447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Idea: let us reuse a value from B (say B[j]) multiple times</a:t>
            </a:r>
          </a:p>
          <a:p>
            <a:r>
              <a:rPr lang="en-US" dirty="0"/>
              <a:t>Lets say we load B[0].. </a:t>
            </a:r>
          </a:p>
          <a:p>
            <a:pPr lvl="1"/>
            <a:r>
              <a:rPr lang="en-US" dirty="0"/>
              <a:t>Which calculations need it?</a:t>
            </a:r>
          </a:p>
          <a:p>
            <a:r>
              <a:rPr lang="en-US" dirty="0"/>
              <a:t>A loop interchange will reuse B[0], but A accesses will suffer</a:t>
            </a:r>
          </a:p>
          <a:p>
            <a:pPr lvl="1"/>
            <a:r>
              <a:rPr lang="en-US" dirty="0"/>
              <a:t>Column order traversal</a:t>
            </a:r>
          </a:p>
          <a:p>
            <a:r>
              <a:rPr lang="en-US" dirty="0"/>
              <a:t>But if we do loop interchange only for X rows, the lines (orange) will still be in cache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4B8FA-97B8-1647-A2DF-F5DBC276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EFBF9-8BC6-AC4F-AB3C-0DACC499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8CFFCB-3770-124C-9E39-BF5F5EA3C98E}"/>
              </a:ext>
            </a:extLst>
          </p:cNvPr>
          <p:cNvSpPr/>
          <p:nvPr/>
        </p:nvSpPr>
        <p:spPr>
          <a:xfrm>
            <a:off x="6096000" y="1193801"/>
            <a:ext cx="2540000" cy="2259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9B157A-DAB1-B14E-8B56-F6E54E5BEEC1}"/>
              </a:ext>
            </a:extLst>
          </p:cNvPr>
          <p:cNvSpPr/>
          <p:nvPr/>
        </p:nvSpPr>
        <p:spPr>
          <a:xfrm>
            <a:off x="9347200" y="1193802"/>
            <a:ext cx="304800" cy="2259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C9D26-52A2-974A-871D-A1CF32B155F2}"/>
              </a:ext>
            </a:extLst>
          </p:cNvPr>
          <p:cNvSpPr/>
          <p:nvPr/>
        </p:nvSpPr>
        <p:spPr>
          <a:xfrm>
            <a:off x="10261600" y="1193801"/>
            <a:ext cx="304800" cy="2259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19652-6BFE-6747-8549-29E5C5445AA7}"/>
              </a:ext>
            </a:extLst>
          </p:cNvPr>
          <p:cNvSpPr txBox="1"/>
          <p:nvPr/>
        </p:nvSpPr>
        <p:spPr>
          <a:xfrm>
            <a:off x="8839200" y="2108202"/>
            <a:ext cx="304800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776855-78E3-264C-A055-374CF4E677EB}"/>
              </a:ext>
            </a:extLst>
          </p:cNvPr>
          <p:cNvSpPr txBox="1"/>
          <p:nvPr/>
        </p:nvSpPr>
        <p:spPr>
          <a:xfrm>
            <a:off x="9829800" y="2124489"/>
            <a:ext cx="304800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DC35CF-8461-3346-80FF-1E14C45D9F56}"/>
              </a:ext>
            </a:extLst>
          </p:cNvPr>
          <p:cNvSpPr/>
          <p:nvPr/>
        </p:nvSpPr>
        <p:spPr>
          <a:xfrm>
            <a:off x="6121401" y="1208932"/>
            <a:ext cx="457200" cy="1718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95FCED-73E3-CC4C-99B4-E9D60CF1D3FD}"/>
              </a:ext>
            </a:extLst>
          </p:cNvPr>
          <p:cNvSpPr/>
          <p:nvPr/>
        </p:nvSpPr>
        <p:spPr>
          <a:xfrm>
            <a:off x="9374840" y="1213975"/>
            <a:ext cx="277160" cy="1667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D6870-4212-BD47-BB2F-4D3D3366D671}"/>
              </a:ext>
            </a:extLst>
          </p:cNvPr>
          <p:cNvSpPr txBox="1"/>
          <p:nvPr/>
        </p:nvSpPr>
        <p:spPr>
          <a:xfrm>
            <a:off x="838200" y="1212456"/>
            <a:ext cx="5283201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>
                <a:latin typeface="Consolas"/>
                <a:cs typeface="Consolas"/>
              </a:rPr>
              <a:t>for (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= 0;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&lt; N;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+= X)</a:t>
            </a:r>
          </a:p>
          <a:p>
            <a:r>
              <a:rPr lang="en-US" sz="2400" dirty="0">
                <a:latin typeface="Consolas"/>
                <a:cs typeface="Consolas"/>
              </a:rPr>
              <a:t>  for (j = 0; j &lt; N; j++)</a:t>
            </a:r>
          </a:p>
          <a:p>
            <a:r>
              <a:rPr lang="en-US" sz="2400" dirty="0">
                <a:latin typeface="Consolas"/>
                <a:cs typeface="Consolas"/>
              </a:rPr>
              <a:t>    for(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= 0;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&lt; N;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++)</a:t>
            </a:r>
          </a:p>
          <a:p>
            <a:r>
              <a:rPr lang="en-US" sz="2400" dirty="0">
                <a:latin typeface="Consolas"/>
                <a:cs typeface="Consolas"/>
              </a:rPr>
              <a:t>      C[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] += A[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][j]*B[j]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47200" y="3452811"/>
            <a:ext cx="3047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61601" y="3452811"/>
            <a:ext cx="3047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4781" y="3452811"/>
            <a:ext cx="3047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A7600-D246-A04D-A9D7-2FB2E7695BF7}"/>
              </a:ext>
            </a:extLst>
          </p:cNvPr>
          <p:cNvSpPr/>
          <p:nvPr/>
        </p:nvSpPr>
        <p:spPr>
          <a:xfrm>
            <a:off x="10259358" y="1222307"/>
            <a:ext cx="307042" cy="158448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DC35CF-8461-3346-80FF-1E14C45D9F56}"/>
              </a:ext>
            </a:extLst>
          </p:cNvPr>
          <p:cNvSpPr/>
          <p:nvPr/>
        </p:nvSpPr>
        <p:spPr>
          <a:xfrm>
            <a:off x="6121401" y="1380754"/>
            <a:ext cx="457200" cy="1718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DC35CF-8461-3346-80FF-1E14C45D9F56}"/>
              </a:ext>
            </a:extLst>
          </p:cNvPr>
          <p:cNvSpPr/>
          <p:nvPr/>
        </p:nvSpPr>
        <p:spPr>
          <a:xfrm>
            <a:off x="6121401" y="1552576"/>
            <a:ext cx="457200" cy="1718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DC35CF-8461-3346-80FF-1E14C45D9F56}"/>
              </a:ext>
            </a:extLst>
          </p:cNvPr>
          <p:cNvSpPr/>
          <p:nvPr/>
        </p:nvSpPr>
        <p:spPr>
          <a:xfrm>
            <a:off x="6121401" y="1724398"/>
            <a:ext cx="457200" cy="1718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59B40C-4CCA-BF4C-84B2-5E0DE4FE6788}"/>
              </a:ext>
            </a:extLst>
          </p:cNvPr>
          <p:cNvCxnSpPr/>
          <p:nvPr/>
        </p:nvCxnSpPr>
        <p:spPr>
          <a:xfrm>
            <a:off x="5977720" y="1208932"/>
            <a:ext cx="0" cy="702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75B01C-5297-E141-BDAF-5B7EEE0475D3}"/>
              </a:ext>
            </a:extLst>
          </p:cNvPr>
          <p:cNvSpPr txBox="1"/>
          <p:nvPr/>
        </p:nvSpPr>
        <p:spPr>
          <a:xfrm>
            <a:off x="5756322" y="1367780"/>
            <a:ext cx="2729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6B85C9-9323-E449-A34F-84AA49CDE1BE}"/>
              </a:ext>
            </a:extLst>
          </p:cNvPr>
          <p:cNvCxnSpPr/>
          <p:nvPr/>
        </p:nvCxnSpPr>
        <p:spPr>
          <a:xfrm>
            <a:off x="6190535" y="1228992"/>
            <a:ext cx="0" cy="6471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F4A56FD-0114-1C41-8AE1-49983D9618FB}"/>
              </a:ext>
            </a:extLst>
          </p:cNvPr>
          <p:cNvSpPr/>
          <p:nvPr/>
        </p:nvSpPr>
        <p:spPr>
          <a:xfrm>
            <a:off x="842681" y="1318558"/>
            <a:ext cx="4304040" cy="405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FC0ACC-A2DB-794A-BF60-3724DEB7AFAE}"/>
              </a:ext>
            </a:extLst>
          </p:cNvPr>
          <p:cNvSpPr/>
          <p:nvPr/>
        </p:nvSpPr>
        <p:spPr>
          <a:xfrm>
            <a:off x="6137068" y="1228991"/>
            <a:ext cx="102612" cy="1247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E831A65-9A46-F34E-B9BD-9BB9E03B75D1}"/>
              </a:ext>
            </a:extLst>
          </p:cNvPr>
          <p:cNvSpPr/>
          <p:nvPr/>
        </p:nvSpPr>
        <p:spPr>
          <a:xfrm>
            <a:off x="6137068" y="1396720"/>
            <a:ext cx="102612" cy="1247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6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/>
      <p:bldP spid="20" grpId="0" animBg="1"/>
      <p:bldP spid="21" grpId="0" animBg="1"/>
      <p:bldP spid="30" grpId="0" animBg="1"/>
      <p:bldP spid="31" grpId="0" animBg="1"/>
      <p:bldP spid="23" grpId="0"/>
      <p:bldP spid="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7206-E291-6F4D-A12F-396A619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Vector Multiply: improved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280F-BD76-A347-B030-CC71BDA46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1587"/>
            <a:ext cx="10033000" cy="2544764"/>
          </a:xfrm>
        </p:spPr>
        <p:txBody>
          <a:bodyPr>
            <a:normAutofit/>
          </a:bodyPr>
          <a:lstStyle/>
          <a:p>
            <a:r>
              <a:rPr lang="en-US" dirty="0"/>
              <a:t>Assume cache is smaller than N words</a:t>
            </a:r>
          </a:p>
          <a:p>
            <a:r>
              <a:rPr lang="en-US" dirty="0"/>
              <a:t>A and C incur only compulsory misses (N^2/w, N respectively)</a:t>
            </a:r>
          </a:p>
          <a:p>
            <a:r>
              <a:rPr lang="en-US" dirty="0"/>
              <a:t>B is reused X times with total N^2/x*w misses </a:t>
            </a:r>
          </a:p>
          <a:p>
            <a:pPr lvl="1"/>
            <a:r>
              <a:rPr lang="en-US" dirty="0"/>
              <a:t>For each X rows of A, B is traversed once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4B8FA-97B8-1647-A2DF-F5DBC276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EFBF9-8BC6-AC4F-AB3C-0DACC499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8CFFCB-3770-124C-9E39-BF5F5EA3C98E}"/>
              </a:ext>
            </a:extLst>
          </p:cNvPr>
          <p:cNvSpPr/>
          <p:nvPr/>
        </p:nvSpPr>
        <p:spPr>
          <a:xfrm>
            <a:off x="6096000" y="1193801"/>
            <a:ext cx="2540000" cy="2259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9B157A-DAB1-B14E-8B56-F6E54E5BEEC1}"/>
              </a:ext>
            </a:extLst>
          </p:cNvPr>
          <p:cNvSpPr/>
          <p:nvPr/>
        </p:nvSpPr>
        <p:spPr>
          <a:xfrm>
            <a:off x="9347200" y="1193802"/>
            <a:ext cx="304800" cy="2259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C9D26-52A2-974A-871D-A1CF32B155F2}"/>
              </a:ext>
            </a:extLst>
          </p:cNvPr>
          <p:cNvSpPr/>
          <p:nvPr/>
        </p:nvSpPr>
        <p:spPr>
          <a:xfrm>
            <a:off x="10261600" y="1193801"/>
            <a:ext cx="304800" cy="2259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19652-6BFE-6747-8549-29E5C5445AA7}"/>
              </a:ext>
            </a:extLst>
          </p:cNvPr>
          <p:cNvSpPr txBox="1"/>
          <p:nvPr/>
        </p:nvSpPr>
        <p:spPr>
          <a:xfrm>
            <a:off x="8839200" y="2108202"/>
            <a:ext cx="304800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776855-78E3-264C-A055-374CF4E677EB}"/>
              </a:ext>
            </a:extLst>
          </p:cNvPr>
          <p:cNvSpPr txBox="1"/>
          <p:nvPr/>
        </p:nvSpPr>
        <p:spPr>
          <a:xfrm>
            <a:off x="9829800" y="2124489"/>
            <a:ext cx="304800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DC35CF-8461-3346-80FF-1E14C45D9F56}"/>
              </a:ext>
            </a:extLst>
          </p:cNvPr>
          <p:cNvSpPr/>
          <p:nvPr/>
        </p:nvSpPr>
        <p:spPr>
          <a:xfrm>
            <a:off x="6121401" y="1208932"/>
            <a:ext cx="457200" cy="1718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95FCED-73E3-CC4C-99B4-E9D60CF1D3FD}"/>
              </a:ext>
            </a:extLst>
          </p:cNvPr>
          <p:cNvSpPr/>
          <p:nvPr/>
        </p:nvSpPr>
        <p:spPr>
          <a:xfrm>
            <a:off x="9374840" y="1213975"/>
            <a:ext cx="277160" cy="1667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D6870-4212-BD47-BB2F-4D3D3366D671}"/>
              </a:ext>
            </a:extLst>
          </p:cNvPr>
          <p:cNvSpPr txBox="1"/>
          <p:nvPr/>
        </p:nvSpPr>
        <p:spPr>
          <a:xfrm>
            <a:off x="838200" y="1294843"/>
            <a:ext cx="5283201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>
                <a:latin typeface="Consolas"/>
                <a:cs typeface="Consolas"/>
              </a:rPr>
              <a:t>for (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= 0;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&lt; N;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+= X)</a:t>
            </a:r>
          </a:p>
          <a:p>
            <a:r>
              <a:rPr lang="en-US" sz="2400" dirty="0">
                <a:latin typeface="Consolas"/>
                <a:cs typeface="Consolas"/>
              </a:rPr>
              <a:t>  for (j = 0; j &lt; N; j++)</a:t>
            </a:r>
          </a:p>
          <a:p>
            <a:r>
              <a:rPr lang="en-US" sz="2400" dirty="0">
                <a:latin typeface="Consolas"/>
                <a:cs typeface="Consolas"/>
              </a:rPr>
              <a:t>    for(k = 0; k &lt; X; k++)</a:t>
            </a:r>
          </a:p>
          <a:p>
            <a:r>
              <a:rPr lang="en-US" sz="2400" dirty="0">
                <a:latin typeface="Consolas"/>
                <a:cs typeface="Consolas"/>
              </a:rPr>
              <a:t>      C[</a:t>
            </a:r>
            <a:r>
              <a:rPr lang="en-US" sz="2400" dirty="0" err="1">
                <a:latin typeface="Consolas"/>
                <a:cs typeface="Consolas"/>
              </a:rPr>
              <a:t>i+k</a:t>
            </a:r>
            <a:r>
              <a:rPr lang="en-US" sz="2400" dirty="0">
                <a:latin typeface="Consolas"/>
                <a:cs typeface="Consolas"/>
              </a:rPr>
              <a:t>] += A[</a:t>
            </a:r>
            <a:r>
              <a:rPr lang="en-US" sz="2400" dirty="0" err="1">
                <a:latin typeface="Consolas"/>
                <a:cs typeface="Consolas"/>
              </a:rPr>
              <a:t>i+k</a:t>
            </a:r>
            <a:r>
              <a:rPr lang="en-US" sz="2400" dirty="0">
                <a:latin typeface="Consolas"/>
                <a:cs typeface="Consolas"/>
              </a:rPr>
              <a:t>][j]*B[j]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47200" y="3452811"/>
            <a:ext cx="3047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61601" y="3452811"/>
            <a:ext cx="3047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4781" y="3452811"/>
            <a:ext cx="3047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A7600-D246-A04D-A9D7-2FB2E7695BF7}"/>
              </a:ext>
            </a:extLst>
          </p:cNvPr>
          <p:cNvSpPr/>
          <p:nvPr/>
        </p:nvSpPr>
        <p:spPr>
          <a:xfrm>
            <a:off x="10259358" y="1222307"/>
            <a:ext cx="307042" cy="158448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DC35CF-8461-3346-80FF-1E14C45D9F56}"/>
              </a:ext>
            </a:extLst>
          </p:cNvPr>
          <p:cNvSpPr/>
          <p:nvPr/>
        </p:nvSpPr>
        <p:spPr>
          <a:xfrm>
            <a:off x="6121401" y="1380754"/>
            <a:ext cx="457200" cy="1718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2A7600-D246-A04D-A9D7-2FB2E7695BF7}"/>
              </a:ext>
            </a:extLst>
          </p:cNvPr>
          <p:cNvSpPr/>
          <p:nvPr/>
        </p:nvSpPr>
        <p:spPr>
          <a:xfrm>
            <a:off x="10259358" y="1380755"/>
            <a:ext cx="307042" cy="158448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2A7600-D246-A04D-A9D7-2FB2E7695BF7}"/>
              </a:ext>
            </a:extLst>
          </p:cNvPr>
          <p:cNvSpPr/>
          <p:nvPr/>
        </p:nvSpPr>
        <p:spPr>
          <a:xfrm>
            <a:off x="10259358" y="1539203"/>
            <a:ext cx="307042" cy="158448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2A7600-D246-A04D-A9D7-2FB2E7695BF7}"/>
              </a:ext>
            </a:extLst>
          </p:cNvPr>
          <p:cNvSpPr/>
          <p:nvPr/>
        </p:nvSpPr>
        <p:spPr>
          <a:xfrm>
            <a:off x="10259358" y="1697651"/>
            <a:ext cx="307042" cy="158448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DC35CF-8461-3346-80FF-1E14C45D9F56}"/>
              </a:ext>
            </a:extLst>
          </p:cNvPr>
          <p:cNvSpPr/>
          <p:nvPr/>
        </p:nvSpPr>
        <p:spPr>
          <a:xfrm>
            <a:off x="6121401" y="1552576"/>
            <a:ext cx="457200" cy="1718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DC35CF-8461-3346-80FF-1E14C45D9F56}"/>
              </a:ext>
            </a:extLst>
          </p:cNvPr>
          <p:cNvSpPr/>
          <p:nvPr/>
        </p:nvSpPr>
        <p:spPr>
          <a:xfrm>
            <a:off x="6121401" y="1724398"/>
            <a:ext cx="457200" cy="1718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DC35CF-8461-3346-80FF-1E14C45D9F56}"/>
              </a:ext>
            </a:extLst>
          </p:cNvPr>
          <p:cNvSpPr/>
          <p:nvPr/>
        </p:nvSpPr>
        <p:spPr>
          <a:xfrm>
            <a:off x="6591693" y="1208933"/>
            <a:ext cx="457200" cy="1718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DC35CF-8461-3346-80FF-1E14C45D9F56}"/>
              </a:ext>
            </a:extLst>
          </p:cNvPr>
          <p:cNvSpPr/>
          <p:nvPr/>
        </p:nvSpPr>
        <p:spPr>
          <a:xfrm>
            <a:off x="6591693" y="1380755"/>
            <a:ext cx="457200" cy="1718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DC35CF-8461-3346-80FF-1E14C45D9F56}"/>
              </a:ext>
            </a:extLst>
          </p:cNvPr>
          <p:cNvSpPr/>
          <p:nvPr/>
        </p:nvSpPr>
        <p:spPr>
          <a:xfrm>
            <a:off x="6591693" y="1552577"/>
            <a:ext cx="457200" cy="1718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DC35CF-8461-3346-80FF-1E14C45D9F56}"/>
              </a:ext>
            </a:extLst>
          </p:cNvPr>
          <p:cNvSpPr/>
          <p:nvPr/>
        </p:nvSpPr>
        <p:spPr>
          <a:xfrm>
            <a:off x="6591693" y="1724399"/>
            <a:ext cx="457200" cy="1718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95FCED-73E3-CC4C-99B4-E9D60CF1D3FD}"/>
              </a:ext>
            </a:extLst>
          </p:cNvPr>
          <p:cNvSpPr/>
          <p:nvPr/>
        </p:nvSpPr>
        <p:spPr>
          <a:xfrm>
            <a:off x="9374840" y="1385796"/>
            <a:ext cx="277160" cy="1667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95FCED-73E3-CC4C-99B4-E9D60CF1D3FD}"/>
              </a:ext>
            </a:extLst>
          </p:cNvPr>
          <p:cNvSpPr/>
          <p:nvPr/>
        </p:nvSpPr>
        <p:spPr>
          <a:xfrm>
            <a:off x="9374839" y="1557619"/>
            <a:ext cx="277160" cy="1667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95FCED-73E3-CC4C-99B4-E9D60CF1D3FD}"/>
              </a:ext>
            </a:extLst>
          </p:cNvPr>
          <p:cNvSpPr/>
          <p:nvPr/>
        </p:nvSpPr>
        <p:spPr>
          <a:xfrm>
            <a:off x="9374840" y="1729440"/>
            <a:ext cx="277160" cy="1667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59B40C-4CCA-BF4C-84B2-5E0DE4FE6788}"/>
              </a:ext>
            </a:extLst>
          </p:cNvPr>
          <p:cNvCxnSpPr/>
          <p:nvPr/>
        </p:nvCxnSpPr>
        <p:spPr>
          <a:xfrm>
            <a:off x="5977720" y="1208932"/>
            <a:ext cx="0" cy="702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75B01C-5297-E141-BDAF-5B7EEE0475D3}"/>
              </a:ext>
            </a:extLst>
          </p:cNvPr>
          <p:cNvSpPr txBox="1"/>
          <p:nvPr/>
        </p:nvSpPr>
        <p:spPr>
          <a:xfrm>
            <a:off x="5756322" y="1367780"/>
            <a:ext cx="2729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6B85C9-9323-E449-A34F-84AA49CDE1BE}"/>
              </a:ext>
            </a:extLst>
          </p:cNvPr>
          <p:cNvCxnSpPr/>
          <p:nvPr/>
        </p:nvCxnSpPr>
        <p:spPr>
          <a:xfrm>
            <a:off x="6190535" y="1228992"/>
            <a:ext cx="0" cy="6471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E78BE8-D66D-6E4C-B45C-4E1D307CB397}"/>
              </a:ext>
            </a:extLst>
          </p:cNvPr>
          <p:cNvCxnSpPr/>
          <p:nvPr/>
        </p:nvCxnSpPr>
        <p:spPr>
          <a:xfrm>
            <a:off x="6319741" y="1221719"/>
            <a:ext cx="0" cy="6471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2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9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6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1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5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6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2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9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0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6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7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3" grpId="0" animBg="1"/>
      <p:bldP spid="13" grpId="1" animBg="1"/>
      <p:bldP spid="20" grpId="0" animBg="1"/>
      <p:bldP spid="21" grpId="0" animBg="1"/>
      <p:bldP spid="21" grpId="1" animBg="1"/>
      <p:bldP spid="21" grpId="2" animBg="1"/>
      <p:bldP spid="24" grpId="0" animBg="1"/>
      <p:bldP spid="26" grpId="0" animBg="1"/>
      <p:bldP spid="29" grpId="0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4" grpId="0" animBg="1"/>
      <p:bldP spid="44" grpId="1" animBg="1"/>
      <p:bldP spid="45" grpId="0" animBg="1"/>
      <p:bldP spid="45" grpId="1" animBg="1"/>
      <p:bldP spid="46" grpId="0" animBg="1"/>
    </p:bldLst>
  </p:timing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MCS-DS_PPT_template_final.thmx</Template>
  <TotalTime>3702</TotalTime>
  <Words>436</Words>
  <Application>Microsoft Macintosh PowerPoint</Application>
  <PresentationFormat>Widescreen</PresentationFormat>
  <Paragraphs>61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Lato Medium</vt:lpstr>
      <vt:lpstr>SampleSlides</vt:lpstr>
      <vt:lpstr>Cache Optimizations: Improving Reuse</vt:lpstr>
      <vt:lpstr>Matrix Vector Multiply</vt:lpstr>
      <vt:lpstr>Matrix Vector Multiply: improve reuse of B?</vt:lpstr>
      <vt:lpstr>Matrix Vector Multiply: improved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of a Processor</dc:title>
  <dc:creator>Casaclang, Marissa N</dc:creator>
  <cp:lastModifiedBy>Microsoft Office User</cp:lastModifiedBy>
  <cp:revision>61</cp:revision>
  <dcterms:created xsi:type="dcterms:W3CDTF">2018-03-13T21:41:58Z</dcterms:created>
  <dcterms:modified xsi:type="dcterms:W3CDTF">2018-05-10T22:11:36Z</dcterms:modified>
</cp:coreProperties>
</file>